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0" r:id="rId7"/>
    <p:sldId id="281" r:id="rId8"/>
    <p:sldId id="282" r:id="rId9"/>
    <p:sldId id="283" r:id="rId10"/>
    <p:sldId id="284" r:id="rId11"/>
    <p:sldId id="285" r:id="rId12"/>
    <p:sldId id="273" r:id="rId13"/>
    <p:sldId id="274" r:id="rId14"/>
    <p:sldId id="275" r:id="rId15"/>
    <p:sldId id="297" r:id="rId16"/>
    <p:sldId id="292" r:id="rId17"/>
    <p:sldId id="29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94"/>
  </p:normalViewPr>
  <p:slideViewPr>
    <p:cSldViewPr snapToGrid="0" snapToObjects="1">
      <p:cViewPr varScale="1">
        <p:scale>
          <a:sx n="48" d="100"/>
          <a:sy n="48" d="100"/>
        </p:scale>
        <p:origin x="76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B1FD0-2162-9446-8511-BC67F0453582}" type="datetimeFigureOut">
              <a:rPr lang="en-US" smtClean="0"/>
              <a:t>25-May-22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93416-BEE8-CB4E-BD3C-9B3C9449F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89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93416-BEE8-CB4E-BD3C-9B3C9449FD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50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93416-BEE8-CB4E-BD3C-9B3C9449FD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42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93416-BEE8-CB4E-BD3C-9B3C9449FD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61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93416-BEE8-CB4E-BD3C-9B3C9449FD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6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93416-BEE8-CB4E-BD3C-9B3C9449FD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69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93416-BEE8-CB4E-BD3C-9B3C9449FD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40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93416-BEE8-CB4E-BD3C-9B3C9449FD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16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93416-BEE8-CB4E-BD3C-9B3C9449FD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16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93416-BEE8-CB4E-BD3C-9B3C9449FD5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40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1A0C4-9418-9042-92EB-1B7F262F65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EB42D8-E105-BC47-AB7D-7EAFE3135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A4453-6894-0549-8641-D15C08CE5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A56-B17B-F742-ADDA-207067700B3D}" type="datetimeFigureOut">
              <a:rPr lang="en-US" smtClean="0"/>
              <a:t>25-May-22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EC7F0-060C-BA40-8229-9A252C46B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280CB-4A04-CB47-8BBF-74F4E31DD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6B6F-11F9-9043-9419-9F754EE1F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7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320B7-F7A3-6840-B8D9-474233713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3B8A25-3C51-2D42-ABC1-C71F6CA61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D7F11-DD4F-ED40-8F71-8BE2FDB58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A56-B17B-F742-ADDA-207067700B3D}" type="datetimeFigureOut">
              <a:rPr lang="en-US" smtClean="0"/>
              <a:t>25-May-22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C6E7C-811E-ED43-ACEC-61E560882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8D476-3BBC-E242-BE22-87341FE00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6B6F-11F9-9043-9419-9F754EE1F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74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BEC17D-414A-9C44-B1F7-E6E3C6EADE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CE3B5E-A0D8-BD43-9F7D-D4B05FEF0E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6D976-F418-0742-A514-0F2DFE990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A56-B17B-F742-ADDA-207067700B3D}" type="datetimeFigureOut">
              <a:rPr lang="en-US" smtClean="0"/>
              <a:t>25-May-22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7979C-EB25-F84C-B494-6A0872A99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73463-C467-D647-8C57-515DAA515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6B6F-11F9-9043-9419-9F754EE1F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3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0497B-3D31-A54E-AAC9-7F5BCFE80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2E550-FC92-894E-84BA-78609141C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8F627-5C2B-4341-8F55-3768B9B06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A56-B17B-F742-ADDA-207067700B3D}" type="datetimeFigureOut">
              <a:rPr lang="en-US" smtClean="0"/>
              <a:t>25-May-22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33847-0C2D-A24B-916F-DD0375B2D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6C900-F5CC-E04F-8DEA-3FFD979B4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6B6F-11F9-9043-9419-9F754EE1F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85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3AE6D-D797-264C-B13C-94D35730D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D9FC5-AA9A-C349-BC3E-3CD6B9B40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6B368-5C8B-124D-9A2A-29F738728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A56-B17B-F742-ADDA-207067700B3D}" type="datetimeFigureOut">
              <a:rPr lang="en-US" smtClean="0"/>
              <a:t>25-May-22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48FEF-A6F2-364B-B1C9-827E3C48C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B21EA-C40B-4C44-90E0-B24D3B5B3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6B6F-11F9-9043-9419-9F754EE1F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80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A58BB-19DD-9C4F-B70E-E018A70D3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A1DF9-FFD6-8F4C-BEBA-E29C7C0F9B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9474C3-CF39-7547-9CE9-B3BFDA3F2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EF8F8A-F714-A247-B5BC-02770931E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A56-B17B-F742-ADDA-207067700B3D}" type="datetimeFigureOut">
              <a:rPr lang="en-US" smtClean="0"/>
              <a:t>25-May-22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CDE8E-7224-3844-AE78-0218B3632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247CD3-4BFC-0141-95E2-8FFA66852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6B6F-11F9-9043-9419-9F754EE1F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5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FAFD-73E3-3A4D-84AE-3E35B39BF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D9346-D981-8447-96B2-4DAC0AF40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8E13CB-EA73-3E47-9826-380E5BEEB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36FBA6-8577-CC41-81D6-B9CDBCAF53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F6F201-F634-494B-B05C-0A1BA42789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10E4B6-4C5F-CB42-84E8-68178C116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A56-B17B-F742-ADDA-207067700B3D}" type="datetimeFigureOut">
              <a:rPr lang="en-US" smtClean="0"/>
              <a:t>25-May-22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FEE3DE-1D93-6C4E-935E-2B7D27064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7FB6AA-EC50-0948-AE59-4A833ACFA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6B6F-11F9-9043-9419-9F754EE1F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61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E28AC-93B4-944D-9658-41D11C11A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6C4635-2D29-2D40-9475-300BA855B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A56-B17B-F742-ADDA-207067700B3D}" type="datetimeFigureOut">
              <a:rPr lang="en-US" smtClean="0"/>
              <a:t>25-May-22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7CD028-82B4-BC46-9F1F-344EAD07A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87133B-BE2F-E94A-8F98-43F5B4BF1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6B6F-11F9-9043-9419-9F754EE1F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2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9DA654-91A6-BA49-98AE-9663AB115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A56-B17B-F742-ADDA-207067700B3D}" type="datetimeFigureOut">
              <a:rPr lang="en-US" smtClean="0"/>
              <a:t>25-May-22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A08E1E-96B1-674C-8C80-355C0D4AE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66024-F139-C444-A55F-2AAD8DBBE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6B6F-11F9-9043-9419-9F754EE1F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79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19862-D188-5E41-B741-D39843806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92115-815F-EA4E-ABD3-ADF4C9614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C77EA8-FEA9-1E40-ABE4-650B96106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C1F833-2CC5-A443-9519-625CFBD75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A56-B17B-F742-ADDA-207067700B3D}" type="datetimeFigureOut">
              <a:rPr lang="en-US" smtClean="0"/>
              <a:t>25-May-22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6BAE27-EDBE-D54F-9B08-1BE9940F2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FB359C-8635-1843-BFDE-3B13D6A33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6B6F-11F9-9043-9419-9F754EE1F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76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8F49B-86F4-8F46-AA52-206808E8B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772FAA-121F-6C4C-A237-5F24356D09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D96C2F-44F3-1744-82BD-4EAE52147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9D190-89CB-234E-84E7-2FD008B8D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A56-B17B-F742-ADDA-207067700B3D}" type="datetimeFigureOut">
              <a:rPr lang="en-US" smtClean="0"/>
              <a:t>25-May-22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CC3401-A252-E444-8E26-7813A0CE6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3B35B0-9C80-7646-BB7F-E4C3B5934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6B6F-11F9-9043-9419-9F754EE1F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17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9000">
              <a:schemeClr val="accent1">
                <a:lumMod val="61000"/>
                <a:lumOff val="39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7DDC47-B997-7744-8AAA-9E05D477C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39B52-1139-1640-BF45-D06D8B663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D96BD-6CD3-B348-9022-6298A9AA4B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83A56-B17B-F742-ADDA-207067700B3D}" type="datetimeFigureOut">
              <a:rPr lang="en-US" smtClean="0"/>
              <a:t>25-May-22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49F27-CADF-8547-9A46-746BF30A8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55A74-B65F-1A48-9697-176F851BD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F6B6F-11F9-9043-9419-9F754EE1F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24512-DE9C-7E48-A30A-2411C70E94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Long-Term Changes on Magnetic Island Fringing Reefs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650D00-602D-8140-B6EA-553A09C8A4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Presented by Sea Research: Tony and Avril Ayling</a:t>
            </a:r>
          </a:p>
          <a:p>
            <a:endParaRPr lang="en-US" dirty="0"/>
          </a:p>
          <a:p>
            <a:r>
              <a:rPr lang="en-US" sz="1800" dirty="0"/>
              <a:t>May 2022</a:t>
            </a:r>
          </a:p>
        </p:txBody>
      </p:sp>
    </p:spTree>
    <p:extLst>
      <p:ext uri="{BB962C8B-B14F-4D97-AF65-F5344CB8AC3E}">
        <p14:creationId xmlns:p14="http://schemas.microsoft.com/office/powerpoint/2010/main" val="1309847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2FEF6-F7FF-581D-C647-18F190FB0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Mass Coral Bleaching: 2020, 2022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54F3F-07D3-C305-D07A-FEC161E04D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700" dirty="0"/>
              <a:t>Early 2020: small impact in most bays but bad in Geoffrey. Evidence of partial colony death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57CF2BB-2C8C-18C6-FBF4-3675679C28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/>
        </p:blipFill>
        <p:spPr>
          <a:xfrm>
            <a:off x="1327479" y="2778968"/>
            <a:ext cx="4182403" cy="313680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A87265-ADDD-B621-12F2-F7D724A381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94586" cy="823912"/>
          </a:xfrm>
        </p:spPr>
        <p:txBody>
          <a:bodyPr>
            <a:normAutofit/>
          </a:bodyPr>
          <a:lstStyle/>
          <a:p>
            <a:r>
              <a:rPr lang="en-US" sz="1700" dirty="0"/>
              <a:t>February 2022: small impact in most bays but lots bleaching in Geoffrey with some partial coral death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F523E05-C6C6-BFA6-EA40-63D05F72831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/>
          <a:stretch/>
        </p:blipFill>
        <p:spPr>
          <a:xfrm>
            <a:off x="6613321" y="2727370"/>
            <a:ext cx="4320000" cy="3240000"/>
          </a:xfrm>
        </p:spPr>
      </p:pic>
    </p:spTree>
    <p:extLst>
      <p:ext uri="{BB962C8B-B14F-4D97-AF65-F5344CB8AC3E}">
        <p14:creationId xmlns:p14="http://schemas.microsoft.com/office/powerpoint/2010/main" val="1203350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2FEF6-F7FF-581D-C647-18F190FB0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Freshwater flooding: 1998, 2019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54F3F-07D3-C305-D07A-FEC161E04D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700" dirty="0"/>
              <a:t>Picnic Bay December 2006: 38% coral cover, </a:t>
            </a:r>
            <a:r>
              <a:rPr lang="en-US" sz="1700" i="1" dirty="0" err="1"/>
              <a:t>Turbinaria</a:t>
            </a:r>
            <a:r>
              <a:rPr lang="en-US" sz="1700" dirty="0"/>
              <a:t> and </a:t>
            </a:r>
            <a:r>
              <a:rPr lang="en-US" sz="1700" i="1" dirty="0"/>
              <a:t>Acropora</a:t>
            </a:r>
            <a:r>
              <a:rPr lang="en-US" sz="1700" dirty="0"/>
              <a:t> common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57CF2BB-2C8C-18C6-FBF4-3675679C28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/>
        </p:blipFill>
        <p:spPr>
          <a:xfrm>
            <a:off x="1327479" y="2778968"/>
            <a:ext cx="4182402" cy="313680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A87265-ADDD-B621-12F2-F7D724A381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94586" cy="823912"/>
          </a:xfrm>
        </p:spPr>
        <p:txBody>
          <a:bodyPr>
            <a:normAutofit/>
          </a:bodyPr>
          <a:lstStyle/>
          <a:p>
            <a:r>
              <a:rPr lang="en-US" sz="1700" dirty="0"/>
              <a:t>February 2022: 15% coral cover, most </a:t>
            </a:r>
            <a:r>
              <a:rPr lang="en-US" sz="1700" i="1" dirty="0" err="1"/>
              <a:t>Turbinaria</a:t>
            </a:r>
            <a:r>
              <a:rPr lang="en-US" sz="1700" dirty="0"/>
              <a:t> and </a:t>
            </a:r>
            <a:r>
              <a:rPr lang="en-US" sz="1700" i="1" dirty="0"/>
              <a:t>Acropora</a:t>
            </a:r>
            <a:r>
              <a:rPr lang="en-US" sz="1700" dirty="0"/>
              <a:t> dead probably from freshwater 2019 floods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F523E05-C6C6-BFA6-EA40-63D05F72831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/>
          <a:stretch/>
        </p:blipFill>
        <p:spPr>
          <a:xfrm>
            <a:off x="6613321" y="2727370"/>
            <a:ext cx="4320000" cy="3240000"/>
          </a:xfrm>
        </p:spPr>
      </p:pic>
    </p:spTree>
    <p:extLst>
      <p:ext uri="{BB962C8B-B14F-4D97-AF65-F5344CB8AC3E}">
        <p14:creationId xmlns:p14="http://schemas.microsoft.com/office/powerpoint/2010/main" val="44039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4B654-C945-E6E1-1B01-B1A69788A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Nelly Bay Coral Changes: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3B9C19-398B-946F-F77B-D5A9966C6A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8847" t="34581" r="-2661"/>
          <a:stretch/>
        </p:blipFill>
        <p:spPr bwMode="auto">
          <a:xfrm>
            <a:off x="1418968" y="1109732"/>
            <a:ext cx="9354064" cy="53831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7146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4B654-C945-E6E1-1B01-B1A69788A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Geoffrey Bay Coral Changes: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5F6400-E6C8-24C6-C31D-D396FA85B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390" t="41352" r="-1996"/>
          <a:stretch/>
        </p:blipFill>
        <p:spPr bwMode="auto">
          <a:xfrm>
            <a:off x="1283622" y="1296916"/>
            <a:ext cx="9360000" cy="51959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6124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4B654-C945-E6E1-1B01-B1A69788A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Florence and Arthur Bays Coral Changes: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1CF9573-7A6F-06A7-9A1F-BF35F18B9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468" t="19482" r="-2381" b="-5394"/>
          <a:stretch/>
        </p:blipFill>
        <p:spPr>
          <a:xfrm>
            <a:off x="1416000" y="1027906"/>
            <a:ext cx="9360000" cy="581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08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1DC74-E95B-1697-9D0A-24F841F92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E430B-C4B2-30CD-D517-DAFF2A15C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Pity we don’t have comparable, comprehensive, reliable quantitative surveys prior to 1988. We need a time machine!</a:t>
            </a:r>
          </a:p>
          <a:p>
            <a:r>
              <a:rPr lang="en-US" dirty="0"/>
              <a:t>Would have been nice to have more regular comprehensive surveys covering big gap from 2006 to 2022</a:t>
            </a:r>
          </a:p>
          <a:p>
            <a:r>
              <a:rPr lang="en-US" dirty="0"/>
              <a:t>Would be good to have ongoing monitoring on this scale……</a:t>
            </a:r>
          </a:p>
        </p:txBody>
      </p:sp>
    </p:spTree>
    <p:extLst>
      <p:ext uri="{BB962C8B-B14F-4D97-AF65-F5344CB8AC3E}">
        <p14:creationId xmlns:p14="http://schemas.microsoft.com/office/powerpoint/2010/main" val="4074358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29A6C-B38B-9C6F-F694-B1FB77C1D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2BEC8-46F6-CD2C-EA8F-2286EF784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595"/>
            <a:ext cx="10515600" cy="463236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Magnetic Island reefs have experienced severe impacts about every 5 years since 1988.</a:t>
            </a:r>
          </a:p>
          <a:p>
            <a:r>
              <a:rPr lang="en-US" dirty="0"/>
              <a:t>In 17 years between 1989 and 2006 the three major impacts caused an average 11% absolute coral cover reduction</a:t>
            </a:r>
          </a:p>
          <a:p>
            <a:r>
              <a:rPr lang="en-US" dirty="0"/>
              <a:t>Coral recovery rates have been about 4% per year suggesting a 20% increase in 5 years of no impacts, well below the average 5 year impact rate of 11%</a:t>
            </a:r>
          </a:p>
          <a:p>
            <a:r>
              <a:rPr lang="en-US" dirty="0"/>
              <a:t>But other small impacts constantly affect these reefs and 2022 coral cover was 5% below that recorded in 1989.</a:t>
            </a:r>
          </a:p>
          <a:p>
            <a:r>
              <a:rPr lang="en-US" dirty="0"/>
              <a:t>Frequency and severity of impacts may be increasing.</a:t>
            </a:r>
          </a:p>
          <a:p>
            <a:r>
              <a:rPr lang="en-US" dirty="0"/>
              <a:t>Coral cover 2022 was 37.3%, very close to overall average from previous 16 surveys of 36.2%.</a:t>
            </a:r>
          </a:p>
          <a:p>
            <a:r>
              <a:rPr lang="en-US" dirty="0"/>
              <a:t>To make reliable statements about what is happening on coral reefs we need lots of surveys from lots of sites over as long a period as possible!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598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FF9B0-0714-3590-133B-2896289A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pic>
        <p:nvPicPr>
          <p:cNvPr id="5" name="Content Placeholder 4" descr="A city next to a body of water&#10;&#10;Description automatically generated with low confidence">
            <a:extLst>
              <a:ext uri="{FF2B5EF4-FFF2-40B4-BE49-F238E27FC236}">
                <a16:creationId xmlns:a16="http://schemas.microsoft.com/office/drawing/2014/main" id="{3C7FA145-3FE4-B991-5F59-8A44CECADC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8144" y="1825625"/>
            <a:ext cx="6595712" cy="4351338"/>
          </a:xfrm>
        </p:spPr>
      </p:pic>
    </p:spTree>
    <p:extLst>
      <p:ext uri="{BB962C8B-B14F-4D97-AF65-F5344CB8AC3E}">
        <p14:creationId xmlns:p14="http://schemas.microsoft.com/office/powerpoint/2010/main" val="2724350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ty next to a body of water&#10;&#10;Description automatically generated with low confidence">
            <a:extLst>
              <a:ext uri="{FF2B5EF4-FFF2-40B4-BE49-F238E27FC236}">
                <a16:creationId xmlns:a16="http://schemas.microsoft.com/office/drawing/2014/main" id="{8E430A17-010B-7847-8FC8-D5F5A9EA2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676" y="634092"/>
            <a:ext cx="8672647" cy="57667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51B76B-FBDB-B4BE-8D91-2B49BF8122EC}"/>
              </a:ext>
            </a:extLst>
          </p:cNvPr>
          <p:cNvSpPr txBox="1"/>
          <p:nvPr/>
        </p:nvSpPr>
        <p:spPr>
          <a:xfrm>
            <a:off x="2397211" y="864972"/>
            <a:ext cx="2842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Nelly Bay </a:t>
            </a:r>
            <a:r>
              <a:rPr lang="en-US" sz="2400" dirty="0" err="1"/>
              <a:t>Harbour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6202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332CF-3CC2-C54F-42DC-36F749BBD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 Research Experience: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AC2C3-38A8-CA13-C0FE-24DD3BD15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first dived on the reef in 1974</a:t>
            </a:r>
          </a:p>
          <a:p>
            <a:r>
              <a:rPr lang="en-US" dirty="0"/>
              <a:t>Set up a Marine Biological Consulting business in 1980</a:t>
            </a:r>
          </a:p>
          <a:p>
            <a:r>
              <a:rPr lang="en-US" dirty="0"/>
              <a:t>Carried out reef-wide coral and fish surveys for the GBRMPA between 1983-1986, visiting over 200 reefs</a:t>
            </a:r>
          </a:p>
          <a:p>
            <a:r>
              <a:rPr lang="en-US" dirty="0"/>
              <a:t>Extensive fringing reef coral monitoring programs starting in 1985</a:t>
            </a:r>
          </a:p>
          <a:p>
            <a:r>
              <a:rPr lang="en-US" dirty="0"/>
              <a:t>First surveys on Magnetic Island reefs in 1988</a:t>
            </a:r>
          </a:p>
          <a:p>
            <a:r>
              <a:rPr lang="en-US" dirty="0"/>
              <a:t>Dredge impact coral monitoring at many locations including Magnetic Island over past 20 years</a:t>
            </a:r>
          </a:p>
        </p:txBody>
      </p:sp>
    </p:spTree>
    <p:extLst>
      <p:ext uri="{BB962C8B-B14F-4D97-AF65-F5344CB8AC3E}">
        <p14:creationId xmlns:p14="http://schemas.microsoft.com/office/powerpoint/2010/main" val="1497080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BC404-24D1-6F5B-7F64-4C117ABDB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Island Coral Surveys: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E3746-372F-860A-7773-832ADCB44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baseline Dec 1988-Feb 1989 for Magnetic Quays Marina</a:t>
            </a:r>
          </a:p>
          <a:p>
            <a:r>
              <a:rPr lang="en-US" dirty="0"/>
              <a:t>Redid these surveys 15 times between baseline in 1988-89 and 2006 for five different projects</a:t>
            </a:r>
          </a:p>
          <a:p>
            <a:r>
              <a:rPr lang="en-US" dirty="0"/>
              <a:t>Full resurvey Feb 2022 for Magnetic Is Community Development Ass.</a:t>
            </a:r>
          </a:p>
        </p:txBody>
      </p:sp>
    </p:spTree>
    <p:extLst>
      <p:ext uri="{BB962C8B-B14F-4D97-AF65-F5344CB8AC3E}">
        <p14:creationId xmlns:p14="http://schemas.microsoft.com/office/powerpoint/2010/main" val="3550416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60E7BD-9AEF-486F-797C-6036CF41E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09" y="12357"/>
            <a:ext cx="752518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E9049E-303A-8A12-833C-AB0B689D13E0}"/>
              </a:ext>
            </a:extLst>
          </p:cNvPr>
          <p:cNvSpPr txBox="1"/>
          <p:nvPr/>
        </p:nvSpPr>
        <p:spPr>
          <a:xfrm>
            <a:off x="10095470" y="1000897"/>
            <a:ext cx="1865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Coral surveys in five bays on eastern side of island</a:t>
            </a:r>
          </a:p>
        </p:txBody>
      </p:sp>
    </p:spTree>
    <p:extLst>
      <p:ext uri="{BB962C8B-B14F-4D97-AF65-F5344CB8AC3E}">
        <p14:creationId xmlns:p14="http://schemas.microsoft.com/office/powerpoint/2010/main" val="4128880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C68F3-D2B7-1658-875C-054396B6E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DBEED-F1B5-379F-BB11-51D354584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Coral monitoring based on multiple sites of four 20m permanently marked transects</a:t>
            </a:r>
          </a:p>
          <a:p>
            <a:r>
              <a:rPr lang="en-US" dirty="0"/>
              <a:t>Transects marked with stakes every five </a:t>
            </a:r>
            <a:r>
              <a:rPr lang="en-US" dirty="0" err="1"/>
              <a:t>metres</a:t>
            </a:r>
            <a:r>
              <a:rPr lang="en-US" dirty="0"/>
              <a:t> (do not harm the reef)</a:t>
            </a:r>
          </a:p>
          <a:p>
            <a:r>
              <a:rPr lang="en-US" dirty="0"/>
              <a:t>27 sites in five bays first set up in late 1988: 108 transects!</a:t>
            </a:r>
          </a:p>
          <a:p>
            <a:r>
              <a:rPr lang="en-US" dirty="0"/>
              <a:t>Sites on the reef slope mostly around 5m depth but some shallower</a:t>
            </a:r>
          </a:p>
          <a:p>
            <a:r>
              <a:rPr lang="en-US" dirty="0"/>
              <a:t>Coral measured using line-intersect or video/photo techniques</a:t>
            </a:r>
          </a:p>
          <a:p>
            <a:r>
              <a:rPr lang="en-US" dirty="0"/>
              <a:t>Lots of help over the years but corals were actually measured by Sea Research for all 17 surveys so minimal observer bias</a:t>
            </a:r>
          </a:p>
        </p:txBody>
      </p:sp>
    </p:spTree>
    <p:extLst>
      <p:ext uri="{BB962C8B-B14F-4D97-AF65-F5344CB8AC3E}">
        <p14:creationId xmlns:p14="http://schemas.microsoft.com/office/powerpoint/2010/main" val="824866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DDF45-E0EE-525F-0C76-134C72EA4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events have impacted Magnetic Island reefs?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77145-59AC-1E4F-8227-EAC87B102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Coral bleaching and floods: early 1998</a:t>
            </a:r>
          </a:p>
          <a:p>
            <a:r>
              <a:rPr lang="en-US" dirty="0"/>
              <a:t>TC </a:t>
            </a:r>
            <a:r>
              <a:rPr lang="en-US" dirty="0" err="1"/>
              <a:t>Tessi</a:t>
            </a:r>
            <a:r>
              <a:rPr lang="en-US" dirty="0"/>
              <a:t>: March 2000 – caused overall 38% reduction in coral cover</a:t>
            </a:r>
          </a:p>
          <a:p>
            <a:r>
              <a:rPr lang="en-US" dirty="0"/>
              <a:t>Coral bleaching: summer 2002 – caused overall 13% reduction in coral</a:t>
            </a:r>
          </a:p>
          <a:p>
            <a:r>
              <a:rPr lang="en-US" dirty="0"/>
              <a:t>Strong winds, warm water, floods: 2008-2009 wet season</a:t>
            </a:r>
          </a:p>
          <a:p>
            <a:r>
              <a:rPr lang="en-US" dirty="0"/>
              <a:t>TC Yasi: 2011 – hit at low tide, 85 knot winds</a:t>
            </a:r>
          </a:p>
          <a:p>
            <a:r>
              <a:rPr lang="en-US" dirty="0"/>
              <a:t>Townsville floods: 2019 – affected Picnic Bay, limited other locations</a:t>
            </a:r>
          </a:p>
          <a:p>
            <a:r>
              <a:rPr lang="en-US" dirty="0"/>
              <a:t>Coral bleaching: early 2020 – small impact but bad in Geoffrey</a:t>
            </a:r>
          </a:p>
          <a:p>
            <a:r>
              <a:rPr lang="en-US" dirty="0"/>
              <a:t>Coral bleaching: early 2022 – small impact but bad in Geoffrey</a:t>
            </a:r>
          </a:p>
        </p:txBody>
      </p:sp>
    </p:spTree>
    <p:extLst>
      <p:ext uri="{BB962C8B-B14F-4D97-AF65-F5344CB8AC3E}">
        <p14:creationId xmlns:p14="http://schemas.microsoft.com/office/powerpoint/2010/main" val="1946958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2FEF6-F7FF-581D-C647-18F190FB0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Tropical Cyclone </a:t>
            </a:r>
            <a:r>
              <a:rPr lang="en-US" dirty="0" err="1"/>
              <a:t>Tessi</a:t>
            </a:r>
            <a:r>
              <a:rPr lang="en-US" dirty="0"/>
              <a:t>: March 2000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54F3F-07D3-C305-D07A-FEC161E04D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700" dirty="0"/>
              <a:t>March 2000 pre-cyclone: Average coral cover 54.1%; Algae 20%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57CF2BB-2C8C-18C6-FBF4-3675679C28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258681" y="2727369"/>
            <a:ext cx="4320000" cy="32400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A87265-ADDD-B621-12F2-F7D724A381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94586" cy="823912"/>
          </a:xfrm>
        </p:spPr>
        <p:txBody>
          <a:bodyPr>
            <a:normAutofit/>
          </a:bodyPr>
          <a:lstStyle/>
          <a:p>
            <a:r>
              <a:rPr lang="en-US" sz="1700" dirty="0"/>
              <a:t>April 2000 post-cyclone: Average coral 33.4%; Algae 10%</a:t>
            </a:r>
            <a:br>
              <a:rPr lang="en-US" sz="1700" dirty="0"/>
            </a:br>
            <a:r>
              <a:rPr lang="en-US" sz="1700" dirty="0"/>
              <a:t>Coral down 38%; Algae down 50%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F523E05-C6C6-BFA6-EA40-63D05F72831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 l="5922" r="5922"/>
          <a:stretch/>
        </p:blipFill>
        <p:spPr>
          <a:xfrm>
            <a:off x="6613321" y="2727370"/>
            <a:ext cx="4320000" cy="3240000"/>
          </a:xfrm>
        </p:spPr>
      </p:pic>
    </p:spTree>
    <p:extLst>
      <p:ext uri="{BB962C8B-B14F-4D97-AF65-F5344CB8AC3E}">
        <p14:creationId xmlns:p14="http://schemas.microsoft.com/office/powerpoint/2010/main" val="4233227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2FEF6-F7FF-581D-C647-18F190FB0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Mass Coral Bleaching: 1998, 2002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54F3F-07D3-C305-D07A-FEC161E04D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700" dirty="0"/>
              <a:t>September 2001 pre-bleaching: Average coral cover 40.2%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57CF2BB-2C8C-18C6-FBF4-3675679C28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/>
        </p:blipFill>
        <p:spPr>
          <a:xfrm>
            <a:off x="1327479" y="2727369"/>
            <a:ext cx="4182403" cy="32400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A87265-ADDD-B621-12F2-F7D724A381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94586" cy="823912"/>
          </a:xfrm>
        </p:spPr>
        <p:txBody>
          <a:bodyPr>
            <a:normAutofit/>
          </a:bodyPr>
          <a:lstStyle/>
          <a:p>
            <a:r>
              <a:rPr lang="en-US" sz="1700" dirty="0"/>
              <a:t>June 2002 post-bleaching: Average coral cover 34.9%</a:t>
            </a:r>
            <a:br>
              <a:rPr lang="en-US" sz="1700" dirty="0"/>
            </a:br>
            <a:r>
              <a:rPr lang="en-US" sz="1700" dirty="0"/>
              <a:t>Coral down 13%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F523E05-C6C6-BFA6-EA40-63D05F72831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/>
          <a:stretch/>
        </p:blipFill>
        <p:spPr>
          <a:xfrm>
            <a:off x="6613321" y="2727370"/>
            <a:ext cx="4320000" cy="3240000"/>
          </a:xfrm>
        </p:spPr>
      </p:pic>
    </p:spTree>
    <p:extLst>
      <p:ext uri="{BB962C8B-B14F-4D97-AF65-F5344CB8AC3E}">
        <p14:creationId xmlns:p14="http://schemas.microsoft.com/office/powerpoint/2010/main" val="4194704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6850</TotalTime>
  <Words>703</Words>
  <Application>Microsoft Office PowerPoint</Application>
  <PresentationFormat>Widescreen</PresentationFormat>
  <Paragraphs>71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Long-Term Changes on Magnetic Island Fringing Reefs</vt:lpstr>
      <vt:lpstr>PowerPoint Presentation</vt:lpstr>
      <vt:lpstr>Sea Research Experience:</vt:lpstr>
      <vt:lpstr>Magnetic Island Coral Surveys:</vt:lpstr>
      <vt:lpstr>PowerPoint Presentation</vt:lpstr>
      <vt:lpstr>Methods: </vt:lpstr>
      <vt:lpstr>What events have impacted Magnetic Island reefs?</vt:lpstr>
      <vt:lpstr>Tropical Cyclone Tessi: March 2000</vt:lpstr>
      <vt:lpstr>Mass Coral Bleaching: 1998, 2002</vt:lpstr>
      <vt:lpstr>Mass Coral Bleaching: 2020, 2022</vt:lpstr>
      <vt:lpstr>Freshwater flooding: 1998, 2019</vt:lpstr>
      <vt:lpstr>Nelly Bay Coral Changes:</vt:lpstr>
      <vt:lpstr>Geoffrey Bay Coral Changes:</vt:lpstr>
      <vt:lpstr>Florence and Arthur Bays Coral Changes:</vt:lpstr>
      <vt:lpstr>Problems?</vt:lpstr>
      <vt:lpstr>Summary: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Long-Term Changes on Magnetic Island Fringing Reefs</dc:title>
  <dc:creator>Tony Ayling</dc:creator>
  <cp:lastModifiedBy>Jo Marks</cp:lastModifiedBy>
  <cp:revision>4</cp:revision>
  <dcterms:created xsi:type="dcterms:W3CDTF">2022-05-09T06:08:37Z</dcterms:created>
  <dcterms:modified xsi:type="dcterms:W3CDTF">2022-05-25T02:38:15Z</dcterms:modified>
</cp:coreProperties>
</file>