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4"/>
  </p:notesMasterIdLst>
  <p:handoutMasterIdLst>
    <p:handoutMasterId r:id="rId35"/>
  </p:handoutMasterIdLst>
  <p:sldIdLst>
    <p:sldId id="258" r:id="rId6"/>
    <p:sldId id="256" r:id="rId7"/>
    <p:sldId id="262" r:id="rId8"/>
    <p:sldId id="265" r:id="rId9"/>
    <p:sldId id="260" r:id="rId10"/>
    <p:sldId id="274" r:id="rId11"/>
    <p:sldId id="261" r:id="rId12"/>
    <p:sldId id="277" r:id="rId13"/>
    <p:sldId id="259" r:id="rId14"/>
    <p:sldId id="266" r:id="rId15"/>
    <p:sldId id="292" r:id="rId16"/>
    <p:sldId id="293" r:id="rId17"/>
    <p:sldId id="294" r:id="rId18"/>
    <p:sldId id="267" r:id="rId19"/>
    <p:sldId id="269" r:id="rId20"/>
    <p:sldId id="270" r:id="rId21"/>
    <p:sldId id="271" r:id="rId22"/>
    <p:sldId id="278" r:id="rId23"/>
    <p:sldId id="272" r:id="rId24"/>
    <p:sldId id="276" r:id="rId25"/>
    <p:sldId id="295" r:id="rId26"/>
    <p:sldId id="281" r:id="rId27"/>
    <p:sldId id="283" r:id="rId28"/>
    <p:sldId id="285" r:id="rId29"/>
    <p:sldId id="290" r:id="rId30"/>
    <p:sldId id="279" r:id="rId31"/>
    <p:sldId id="291" r:id="rId32"/>
    <p:sldId id="286" r:id="rId33"/>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96" autoAdjust="0"/>
    <p:restoredTop sz="94660"/>
  </p:normalViewPr>
  <p:slideViewPr>
    <p:cSldViewPr snapToGrid="0">
      <p:cViewPr varScale="1">
        <p:scale>
          <a:sx n="52" d="100"/>
          <a:sy n="52" d="100"/>
        </p:scale>
        <p:origin x="701" y="58"/>
      </p:cViewPr>
      <p:guideLst>
        <p:guide orient="horz" pos="2160"/>
        <p:guide pos="3840"/>
      </p:guideLst>
    </p:cSldViewPr>
  </p:slideViewPr>
  <p:notesTextViewPr>
    <p:cViewPr>
      <p:scale>
        <a:sx n="1" d="1"/>
        <a:sy n="1" d="1"/>
      </p:scale>
      <p:origin x="0" y="0"/>
    </p:cViewPr>
  </p:notesTextViewPr>
  <p:sorterViewPr>
    <p:cViewPr>
      <p:scale>
        <a:sx n="100" d="100"/>
        <a:sy n="100" d="100"/>
      </p:scale>
      <p:origin x="0" y="-44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566F3523-9A7F-4BA3-A1E9-29E18655B8DD}" type="datetimeFigureOut">
              <a:rPr lang="en-AU" smtClean="0"/>
              <a:t>26/05/2022</a:t>
            </a:fld>
            <a:endParaRPr lang="en-AU"/>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8B39D802-CA88-4267-B65C-EA3DB1D53D88}" type="slidenum">
              <a:rPr lang="en-AU" smtClean="0"/>
              <a:t>‹#›</a:t>
            </a:fld>
            <a:endParaRPr lang="en-AU"/>
          </a:p>
        </p:txBody>
      </p:sp>
    </p:spTree>
    <p:extLst>
      <p:ext uri="{BB962C8B-B14F-4D97-AF65-F5344CB8AC3E}">
        <p14:creationId xmlns:p14="http://schemas.microsoft.com/office/powerpoint/2010/main" val="10280236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5D93425-6F1A-4998-B2E7-421DCEE1A3C3}" type="datetimeFigureOut">
              <a:rPr lang="en-AU" smtClean="0"/>
              <a:t>26/05/2022</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35CF5508-86F0-4F1B-8339-E0544217FB54}" type="slidenum">
              <a:rPr lang="en-AU" smtClean="0"/>
              <a:t>‹#›</a:t>
            </a:fld>
            <a:endParaRPr lang="en-AU"/>
          </a:p>
        </p:txBody>
      </p:sp>
    </p:spTree>
    <p:extLst>
      <p:ext uri="{BB962C8B-B14F-4D97-AF65-F5344CB8AC3E}">
        <p14:creationId xmlns:p14="http://schemas.microsoft.com/office/powerpoint/2010/main" val="33064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are the impacts varied and cumulative, the area covered is monstrous – 345,000 square </a:t>
            </a:r>
            <a:r>
              <a:rPr lang="en-US" dirty="0" err="1"/>
              <a:t>kilometres</a:t>
            </a:r>
            <a:r>
              <a:rPr lang="en-US" dirty="0"/>
              <a:t> – we cannot do it alone.</a:t>
            </a:r>
          </a:p>
          <a:p>
            <a:endParaRPr lang="en-US" dirty="0"/>
          </a:p>
          <a:p>
            <a:r>
              <a:rPr lang="en-US" dirty="0"/>
              <a:t>This image</a:t>
            </a:r>
            <a:r>
              <a:rPr lang="en-US" baseline="0" dirty="0"/>
              <a:t> is taken from an equivalent height of 600km into space.</a:t>
            </a:r>
            <a:endParaRPr lang="en-AU" dirty="0"/>
          </a:p>
        </p:txBody>
      </p:sp>
      <p:sp>
        <p:nvSpPr>
          <p:cNvPr id="4" name="Slide Number Placeholder 3"/>
          <p:cNvSpPr>
            <a:spLocks noGrp="1"/>
          </p:cNvSpPr>
          <p:nvPr>
            <p:ph type="sldNum" sz="quarter" idx="10"/>
          </p:nvPr>
        </p:nvSpPr>
        <p:spPr/>
        <p:txBody>
          <a:bodyPr/>
          <a:lstStyle/>
          <a:p>
            <a:fld id="{F896563A-8DF2-48C5-A840-79ED5F752029}" type="slidenum">
              <a:rPr lang="en-AU" smtClean="0"/>
              <a:t>3</a:t>
            </a:fld>
            <a:endParaRPr lang="en-AU"/>
          </a:p>
        </p:txBody>
      </p:sp>
    </p:spTree>
    <p:extLst>
      <p:ext uri="{BB962C8B-B14F-4D97-AF65-F5344CB8AC3E}">
        <p14:creationId xmlns:p14="http://schemas.microsoft.com/office/powerpoint/2010/main" val="3512716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6975" y="554038"/>
            <a:ext cx="4930775" cy="2774950"/>
          </a:xfrm>
        </p:spPr>
      </p:sp>
      <p:sp>
        <p:nvSpPr>
          <p:cNvPr id="3" name="Notes Placeholder 2"/>
          <p:cNvSpPr>
            <a:spLocks noGrp="1"/>
          </p:cNvSpPr>
          <p:nvPr>
            <p:ph type="body" idx="1"/>
          </p:nvPr>
        </p:nvSpPr>
        <p:spPr/>
        <p:txBody>
          <a:bodyPr>
            <a:normAutofit/>
          </a:bodyPr>
          <a:lstStyle/>
          <a:p>
            <a:r>
              <a:rPr lang="en-US" dirty="0"/>
              <a:t>Crew</a:t>
            </a:r>
            <a:r>
              <a:rPr lang="en-US" baseline="0" dirty="0"/>
              <a:t> that stay longer in industry can build their capacity through the different survey methods…. But an over-arching Reef Guide approach is needed….Fiona will speak on that at the end.</a:t>
            </a:r>
            <a:endParaRPr lang="en-AU" dirty="0"/>
          </a:p>
        </p:txBody>
      </p:sp>
      <p:sp>
        <p:nvSpPr>
          <p:cNvPr id="4" name="Slide Number Placeholder 3"/>
          <p:cNvSpPr>
            <a:spLocks noGrp="1"/>
          </p:cNvSpPr>
          <p:nvPr>
            <p:ph type="sldNum" sz="quarter" idx="10"/>
          </p:nvPr>
        </p:nvSpPr>
        <p:spPr/>
        <p:txBody>
          <a:bodyPr/>
          <a:lstStyle/>
          <a:p>
            <a:pPr>
              <a:defRPr/>
            </a:pPr>
            <a:fld id="{14EAC318-D869-4A1F-9635-BDB1CB180FCE}" type="slidenum">
              <a:rPr lang="en-US" smtClean="0"/>
              <a:pPr>
                <a:defRPr/>
              </a:pPr>
              <a:t>26</a:t>
            </a:fld>
            <a:endParaRPr lang="en-US"/>
          </a:p>
        </p:txBody>
      </p:sp>
    </p:spTree>
    <p:extLst>
      <p:ext uri="{BB962C8B-B14F-4D97-AF65-F5344CB8AC3E}">
        <p14:creationId xmlns:p14="http://schemas.microsoft.com/office/powerpoint/2010/main" val="41042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3A06C1DD-5D35-4409-97A6-2AF2A87BB5D3}" type="slidenum">
              <a:rPr lang="en-US" smtClean="0"/>
              <a:pPr/>
              <a:t>7</a:t>
            </a:fld>
            <a:endParaRPr lang="en-US"/>
          </a:p>
        </p:txBody>
      </p:sp>
    </p:spTree>
    <p:extLst>
      <p:ext uri="{BB962C8B-B14F-4D97-AF65-F5344CB8AC3E}">
        <p14:creationId xmlns:p14="http://schemas.microsoft.com/office/powerpoint/2010/main" val="165805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6975" y="554038"/>
            <a:ext cx="4930775" cy="2774950"/>
          </a:xfrm>
        </p:spPr>
      </p:sp>
      <p:sp>
        <p:nvSpPr>
          <p:cNvPr id="3" name="Notes Placeholder 2"/>
          <p:cNvSpPr>
            <a:spLocks noGrp="1"/>
          </p:cNvSpPr>
          <p:nvPr>
            <p:ph type="body" idx="1"/>
          </p:nvPr>
        </p:nvSpPr>
        <p:spPr/>
        <p:txBody>
          <a:bodyPr/>
          <a:lstStyle/>
          <a:p>
            <a:pPr algn="ctr"/>
            <a:r>
              <a:rPr lang="en-AU" b="1" dirty="0"/>
              <a:t>We created a way for everyone to be able to plug in somewhere and make a contribution, regardless of how much time, knowledge or swimming ability you have</a:t>
            </a:r>
          </a:p>
        </p:txBody>
      </p:sp>
      <p:sp>
        <p:nvSpPr>
          <p:cNvPr id="4" name="Slide Number Placeholder 3"/>
          <p:cNvSpPr>
            <a:spLocks noGrp="1"/>
          </p:cNvSpPr>
          <p:nvPr>
            <p:ph type="sldNum" sz="quarter" idx="10"/>
          </p:nvPr>
        </p:nvSpPr>
        <p:spPr/>
        <p:txBody>
          <a:bodyPr/>
          <a:lstStyle/>
          <a:p>
            <a:fld id="{B1CE9BB7-2A01-49C5-8DA2-41861719703B}" type="slidenum">
              <a:rPr lang="en-AU" smtClean="0"/>
              <a:t>8</a:t>
            </a:fld>
            <a:endParaRPr lang="en-AU" dirty="0"/>
          </a:p>
        </p:txBody>
      </p:sp>
    </p:spTree>
    <p:extLst>
      <p:ext uri="{BB962C8B-B14F-4D97-AF65-F5344CB8AC3E}">
        <p14:creationId xmlns:p14="http://schemas.microsoft.com/office/powerpoint/2010/main" val="281390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809625"/>
            <a:ext cx="7199313" cy="4051300"/>
          </a:xfrm>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defRPr/>
            </a:pPr>
            <a:fld id="{14EAC318-D869-4A1F-9635-BDB1CB180FCE}" type="slidenum">
              <a:rPr lang="en-US" smtClean="0"/>
              <a:pPr>
                <a:defRPr/>
              </a:pPr>
              <a:t>10</a:t>
            </a:fld>
            <a:endParaRPr lang="en-US"/>
          </a:p>
        </p:txBody>
      </p:sp>
    </p:spTree>
    <p:extLst>
      <p:ext uri="{BB962C8B-B14F-4D97-AF65-F5344CB8AC3E}">
        <p14:creationId xmlns:p14="http://schemas.microsoft.com/office/powerpoint/2010/main" val="3333777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AU" sz="1200" kern="1200" dirty="0">
                <a:solidFill>
                  <a:schemeClr val="tx1"/>
                </a:solidFill>
                <a:effectLst/>
                <a:latin typeface="+mn-lt"/>
                <a:ea typeface="+mn-ea"/>
                <a:cs typeface="+mn-cs"/>
              </a:rPr>
              <a:t>Since 2009, the GBRMPA and the Queensland Parks and Wildlife Service (QPWS) have collected in-water reef health and impact information from the Great Barrier Reef (the Reef) in the form of Reef Health and Impact Surveys (RHIS). </a:t>
            </a:r>
            <a:endParaRPr lang="en-AU" dirty="0">
              <a:solidFill>
                <a:schemeClr val="bg1">
                  <a:lumMod val="95000"/>
                </a:schemeClr>
              </a:solidFill>
            </a:endParaRPr>
          </a:p>
          <a:p>
            <a:pPr eaLnBrk="1" fontAlgn="auto" hangingPunct="1">
              <a:spcBef>
                <a:spcPts val="0"/>
              </a:spcBef>
              <a:spcAft>
                <a:spcPts val="0"/>
              </a:spcAft>
              <a:defRPr/>
            </a:pPr>
            <a:endParaRPr lang="en-AU" dirty="0">
              <a:solidFill>
                <a:schemeClr val="bg1">
                  <a:lumMod val="95000"/>
                </a:schemeClr>
              </a:solidFill>
            </a:endParaRPr>
          </a:p>
          <a:p>
            <a:pPr eaLnBrk="1" fontAlgn="auto" hangingPunct="1">
              <a:spcBef>
                <a:spcPts val="0"/>
              </a:spcBef>
              <a:spcAft>
                <a:spcPts val="0"/>
              </a:spcAft>
              <a:defRPr/>
            </a:pPr>
            <a:r>
              <a:rPr lang="en-AU" dirty="0">
                <a:solidFill>
                  <a:srgbClr val="FF0000"/>
                </a:solidFill>
              </a:rPr>
              <a:t>Quantitative survey methodology</a:t>
            </a:r>
            <a:r>
              <a:rPr lang="en-AU" baseline="0" dirty="0">
                <a:solidFill>
                  <a:srgbClr val="FF0000"/>
                </a:solidFill>
              </a:rPr>
              <a:t> completed as a p</a:t>
            </a:r>
            <a:r>
              <a:rPr lang="en-AU" dirty="0">
                <a:solidFill>
                  <a:schemeClr val="bg1">
                    <a:lumMod val="95000"/>
                  </a:schemeClr>
                </a:solidFill>
              </a:rPr>
              <a:t>oint survey (5 m radius) – 5-10mins to complete – standardised area increases accuracy of site assessment and allows for between reef comparisons. </a:t>
            </a:r>
          </a:p>
          <a:p>
            <a:pPr eaLnBrk="1" fontAlgn="auto" hangingPunct="1">
              <a:spcBef>
                <a:spcPts val="0"/>
              </a:spcBef>
              <a:spcAft>
                <a:spcPts val="0"/>
              </a:spcAft>
              <a:defRPr/>
            </a:pPr>
            <a:endParaRPr lang="en-AU" dirty="0">
              <a:solidFill>
                <a:schemeClr val="bg1">
                  <a:lumMod val="95000"/>
                </a:schemeClr>
              </a:solidFill>
            </a:endParaRPr>
          </a:p>
          <a:p>
            <a:pPr eaLnBrk="1" fontAlgn="auto" hangingPunct="1">
              <a:spcBef>
                <a:spcPts val="0"/>
              </a:spcBef>
              <a:spcAft>
                <a:spcPts val="0"/>
              </a:spcAft>
              <a:defRPr/>
            </a:pPr>
            <a:r>
              <a:rPr lang="en-AU" dirty="0">
                <a:solidFill>
                  <a:schemeClr val="bg1">
                    <a:lumMod val="95000"/>
                  </a:schemeClr>
                </a:solidFill>
              </a:rPr>
              <a:t>Since</a:t>
            </a:r>
            <a:r>
              <a:rPr lang="en-AU" baseline="0" dirty="0">
                <a:solidFill>
                  <a:schemeClr val="bg1">
                    <a:lumMod val="95000"/>
                  </a:schemeClr>
                </a:solidFill>
              </a:rPr>
              <a:t> 2009 –QPWS 11,307 RHIS from 833 reefs, GBRMPA – 3,653 surveys from 323 reefs</a:t>
            </a:r>
            <a:endParaRPr lang="en-AU" dirty="0">
              <a:solidFill>
                <a:schemeClr val="bg1">
                  <a:lumMod val="95000"/>
                </a:schemeClr>
              </a:solidFill>
            </a:endParaRPr>
          </a:p>
          <a:p>
            <a:endParaRPr lang="en-AU" dirty="0"/>
          </a:p>
          <a:p>
            <a:endParaRPr lang="en-AU" dirty="0"/>
          </a:p>
        </p:txBody>
      </p:sp>
      <p:sp>
        <p:nvSpPr>
          <p:cNvPr id="4" name="Slide Number Placeholder 3"/>
          <p:cNvSpPr>
            <a:spLocks noGrp="1"/>
          </p:cNvSpPr>
          <p:nvPr>
            <p:ph type="sldNum" sz="quarter" idx="10"/>
          </p:nvPr>
        </p:nvSpPr>
        <p:spPr/>
        <p:txBody>
          <a:bodyPr/>
          <a:lstStyle/>
          <a:p>
            <a:fld id="{D65F5C91-F043-2E41-97A4-17E7CDD3DB07}" type="slidenum">
              <a:rPr lang="en-US" smtClean="0"/>
              <a:t>16</a:t>
            </a:fld>
            <a:endParaRPr lang="en-US" dirty="0"/>
          </a:p>
        </p:txBody>
      </p:sp>
    </p:spTree>
    <p:extLst>
      <p:ext uri="{BB962C8B-B14F-4D97-AF65-F5344CB8AC3E}">
        <p14:creationId xmlns:p14="http://schemas.microsoft.com/office/powerpoint/2010/main" val="55342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6975" y="554038"/>
            <a:ext cx="4930775" cy="2774950"/>
          </a:xfrm>
        </p:spPr>
      </p:sp>
      <p:sp>
        <p:nvSpPr>
          <p:cNvPr id="3" name="Notes Placeholder 2"/>
          <p:cNvSpPr>
            <a:spLocks noGrp="1"/>
          </p:cNvSpPr>
          <p:nvPr>
            <p:ph type="body" idx="1"/>
          </p:nvPr>
        </p:nvSpPr>
        <p:spPr/>
        <p:txBody>
          <a:bodyPr/>
          <a:lstStyle/>
          <a:p>
            <a:r>
              <a:rPr lang="en-US" dirty="0"/>
              <a:t>Tourism</a:t>
            </a:r>
            <a:r>
              <a:rPr lang="en-US" baseline="0" dirty="0"/>
              <a:t> crew should be true </a:t>
            </a:r>
            <a:r>
              <a:rPr lang="en-US" dirty="0"/>
              <a:t>Underwater Guides, a way forward with making the GBR experience fully immersive and competitive with cheaper destinations.</a:t>
            </a:r>
          </a:p>
          <a:p>
            <a:endParaRPr lang="en-US" dirty="0"/>
          </a:p>
          <a:p>
            <a:r>
              <a:rPr lang="en-US" dirty="0"/>
              <a:t>NOTE: Only experienced</a:t>
            </a:r>
            <a:r>
              <a:rPr lang="en-US" baseline="0" dirty="0"/>
              <a:t> crew (mainly with Tourism Weekly) are </a:t>
            </a:r>
            <a:r>
              <a:rPr lang="en-US" baseline="0" dirty="0" err="1"/>
              <a:t>succesful</a:t>
            </a:r>
            <a:r>
              <a:rPr lang="en-US" baseline="0" dirty="0"/>
              <a:t> at providing this experience AND returning useful data.</a:t>
            </a:r>
            <a:endParaRPr lang="en-AU" dirty="0"/>
          </a:p>
        </p:txBody>
      </p:sp>
      <p:sp>
        <p:nvSpPr>
          <p:cNvPr id="4" name="Slide Number Placeholder 3"/>
          <p:cNvSpPr>
            <a:spLocks noGrp="1"/>
          </p:cNvSpPr>
          <p:nvPr>
            <p:ph type="sldNum" sz="quarter" idx="10"/>
          </p:nvPr>
        </p:nvSpPr>
        <p:spPr/>
        <p:txBody>
          <a:bodyPr/>
          <a:lstStyle/>
          <a:p>
            <a:fld id="{44D13808-3D93-4CCD-A9F0-DAEF8AA6A391}" type="slidenum">
              <a:rPr lang="en-AU" smtClean="0"/>
              <a:t>18</a:t>
            </a:fld>
            <a:endParaRPr lang="en-AU"/>
          </a:p>
        </p:txBody>
      </p:sp>
    </p:spTree>
    <p:extLst>
      <p:ext uri="{BB962C8B-B14F-4D97-AF65-F5344CB8AC3E}">
        <p14:creationId xmlns:p14="http://schemas.microsoft.com/office/powerpoint/2010/main" val="85329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6975" y="554038"/>
            <a:ext cx="4930775" cy="2774950"/>
          </a:xfrm>
        </p:spPr>
      </p:sp>
      <p:sp>
        <p:nvSpPr>
          <p:cNvPr id="3" name="Notes Placeholder 2"/>
          <p:cNvSpPr>
            <a:spLocks noGrp="1"/>
          </p:cNvSpPr>
          <p:nvPr>
            <p:ph type="body" idx="1"/>
          </p:nvPr>
        </p:nvSpPr>
        <p:spPr/>
        <p:txBody>
          <a:bodyPr/>
          <a:lstStyle/>
          <a:p>
            <a:pPr algn="ctr"/>
            <a:endParaRPr lang="en-AU" b="1" dirty="0"/>
          </a:p>
        </p:txBody>
      </p:sp>
      <p:sp>
        <p:nvSpPr>
          <p:cNvPr id="4" name="Slide Number Placeholder 3"/>
          <p:cNvSpPr>
            <a:spLocks noGrp="1"/>
          </p:cNvSpPr>
          <p:nvPr>
            <p:ph type="sldNum" sz="quarter" idx="10"/>
          </p:nvPr>
        </p:nvSpPr>
        <p:spPr/>
        <p:txBody>
          <a:bodyPr/>
          <a:lstStyle/>
          <a:p>
            <a:fld id="{B1CE9BB7-2A01-49C5-8DA2-41861719703B}" type="slidenum">
              <a:rPr lang="en-AU" smtClean="0"/>
              <a:t>20</a:t>
            </a:fld>
            <a:endParaRPr lang="en-AU" dirty="0"/>
          </a:p>
        </p:txBody>
      </p:sp>
    </p:spTree>
    <p:extLst>
      <p:ext uri="{BB962C8B-B14F-4D97-AF65-F5344CB8AC3E}">
        <p14:creationId xmlns:p14="http://schemas.microsoft.com/office/powerpoint/2010/main" val="1840630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88900" y="755650"/>
            <a:ext cx="6626225" cy="3727450"/>
          </a:xfrm>
          <a:noFill/>
          <a:ln>
            <a:solidFill>
              <a:srgbClr val="000000"/>
            </a:solidFill>
            <a:miter lim="800000"/>
            <a:headEnd/>
            <a:tailEnd/>
          </a:ln>
        </p:spPr>
      </p:sp>
      <p:sp>
        <p:nvSpPr>
          <p:cNvPr id="38915" name="Notes Placeholder 2"/>
          <p:cNvSpPr>
            <a:spLocks noGrp="1" noRot="1" noChangeAspect="1"/>
          </p:cNvSpPr>
          <p:nvPr>
            <p:ph type="body" idx="1"/>
          </p:nvPr>
        </p:nvSpPr>
        <p:spPr bwMode="auto">
          <a:xfrm>
            <a:off x="680721" y="4721821"/>
            <a:ext cx="5444170" cy="4472385"/>
          </a:xfrm>
          <a:noFill/>
        </p:spPr>
        <p:txBody>
          <a:bodyPr wrap="square" lIns="0" tIns="0" rIns="0" bIns="0"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536536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Current Status of the Reef and where to stay up to date.</a:t>
            </a:r>
          </a:p>
        </p:txBody>
      </p:sp>
      <p:sp>
        <p:nvSpPr>
          <p:cNvPr id="4" name="Slide Number Placeholder 3"/>
          <p:cNvSpPr>
            <a:spLocks noGrp="1"/>
          </p:cNvSpPr>
          <p:nvPr>
            <p:ph type="sldNum" sz="quarter" idx="10"/>
          </p:nvPr>
        </p:nvSpPr>
        <p:spPr/>
        <p:txBody>
          <a:bodyPr/>
          <a:lstStyle/>
          <a:p>
            <a:fld id="{D65F5C91-F043-2E41-97A4-17E7CDD3DB07}" type="slidenum">
              <a:rPr lang="en-US" smtClean="0"/>
              <a:t>25</a:t>
            </a:fld>
            <a:endParaRPr lang="en-US"/>
          </a:p>
        </p:txBody>
      </p:sp>
    </p:spTree>
    <p:extLst>
      <p:ext uri="{BB962C8B-B14F-4D97-AF65-F5344CB8AC3E}">
        <p14:creationId xmlns:p14="http://schemas.microsoft.com/office/powerpoint/2010/main" val="424150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992196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4152468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1426053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043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l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090765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011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6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401045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1748258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153658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147073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376864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148815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4051705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FE7E9D4-0D78-454E-81FE-332FA9A6D6FF}" type="datetimeFigureOut">
              <a:rPr lang="en-AU" smtClean="0"/>
              <a:t>26/05/2022</a:t>
            </a:fld>
            <a:endParaRPr lang="en-AU"/>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20A93DF-D83F-481E-8A41-A214CF9888CA}" type="slidenum">
              <a:rPr lang="en-AU" smtClean="0"/>
              <a:t>‹#›</a:t>
            </a:fld>
            <a:endParaRPr lang="en-AU"/>
          </a:p>
        </p:txBody>
      </p:sp>
    </p:spTree>
    <p:extLst>
      <p:ext uri="{BB962C8B-B14F-4D97-AF65-F5344CB8AC3E}">
        <p14:creationId xmlns:p14="http://schemas.microsoft.com/office/powerpoint/2010/main" val="1277497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p:cNvPicPr>
            <a:picLocks noChangeAspect="1"/>
          </p:cNvPicPr>
          <p:nvPr userDrawn="1"/>
        </p:nvPicPr>
        <p:blipFill>
          <a:blip r:embed="rId17"/>
          <a:stretch>
            <a:fillRect/>
          </a:stretch>
        </p:blipFill>
        <p:spPr>
          <a:xfrm>
            <a:off x="0" y="6189594"/>
            <a:ext cx="12192000" cy="668406"/>
          </a:xfrm>
          <a:prstGeom prst="rect">
            <a:avLst/>
          </a:prstGeom>
        </p:spPr>
      </p:pic>
      <p:pic>
        <p:nvPicPr>
          <p:cNvPr id="8" name="Picture 7"/>
          <p:cNvPicPr>
            <a:picLocks noChangeAspect="1"/>
          </p:cNvPicPr>
          <p:nvPr userDrawn="1"/>
        </p:nvPicPr>
        <p:blipFill>
          <a:blip r:embed="rId18"/>
          <a:stretch>
            <a:fillRect/>
          </a:stretch>
        </p:blipFill>
        <p:spPr>
          <a:xfrm>
            <a:off x="8210550" y="6280971"/>
            <a:ext cx="3621208" cy="459447"/>
          </a:xfrm>
          <a:prstGeom prst="rect">
            <a:avLst/>
          </a:prstGeom>
        </p:spPr>
      </p:pic>
    </p:spTree>
    <p:extLst>
      <p:ext uri="{BB962C8B-B14F-4D97-AF65-F5344CB8AC3E}">
        <p14:creationId xmlns:p14="http://schemas.microsoft.com/office/powerpoint/2010/main" val="748065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WMF"/><Relationship Id="rId7"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 Id="rId9" Type="http://schemas.openxmlformats.org/officeDocument/2006/relationships/image" Target="../media/image1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7999"/>
          </a:xfrm>
          <a:prstGeom prst="rect">
            <a:avLst/>
          </a:prstGeom>
        </p:spPr>
      </p:pic>
      <p:pic>
        <p:nvPicPr>
          <p:cNvPr id="6" name="Picture 5"/>
          <p:cNvPicPr>
            <a:picLocks noChangeAspect="1"/>
          </p:cNvPicPr>
          <p:nvPr/>
        </p:nvPicPr>
        <p:blipFill>
          <a:blip r:embed="rId3"/>
          <a:stretch>
            <a:fillRect/>
          </a:stretch>
        </p:blipFill>
        <p:spPr>
          <a:xfrm>
            <a:off x="1445729" y="2182385"/>
            <a:ext cx="9622703" cy="1220898"/>
          </a:xfrm>
          <a:prstGeom prst="rect">
            <a:avLst/>
          </a:prstGeom>
        </p:spPr>
      </p:pic>
      <p:sp>
        <p:nvSpPr>
          <p:cNvPr id="7" name="TextBox 6"/>
          <p:cNvSpPr txBox="1"/>
          <p:nvPr/>
        </p:nvSpPr>
        <p:spPr>
          <a:xfrm>
            <a:off x="2910178" y="4418828"/>
            <a:ext cx="6368995" cy="707886"/>
          </a:xfrm>
          <a:prstGeom prst="rect">
            <a:avLst/>
          </a:prstGeom>
          <a:noFill/>
        </p:spPr>
        <p:txBody>
          <a:bodyPr wrap="square" rtlCol="0">
            <a:spAutoFit/>
          </a:bodyPr>
          <a:lstStyle/>
          <a:p>
            <a:pPr algn="ctr"/>
            <a:r>
              <a:rPr lang="en-AU" sz="2000" dirty="0">
                <a:solidFill>
                  <a:schemeClr val="bg1"/>
                </a:solidFill>
              </a:rPr>
              <a:t>The official citizen-science and science-for-management program for the Great Barrier Reef</a:t>
            </a:r>
          </a:p>
        </p:txBody>
      </p:sp>
    </p:spTree>
    <p:extLst>
      <p:ext uri="{BB962C8B-B14F-4D97-AF65-F5344CB8AC3E}">
        <p14:creationId xmlns:p14="http://schemas.microsoft.com/office/powerpoint/2010/main" val="729747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p:cNvSpPr>
            <a:spLocks noGrp="1"/>
          </p:cNvSpPr>
          <p:nvPr>
            <p:ph type="title"/>
          </p:nvPr>
        </p:nvSpPr>
        <p:spPr>
          <a:xfrm>
            <a:off x="0" y="70946"/>
            <a:ext cx="12191999" cy="1103586"/>
          </a:xfrm>
        </p:spPr>
        <p:txBody>
          <a:bodyPr>
            <a:noAutofit/>
          </a:bodyPr>
          <a:lstStyle/>
          <a:p>
            <a:pPr algn="ctr"/>
            <a:r>
              <a:rPr lang="en-AU" sz="3200" b="1" dirty="0">
                <a:ea typeface="Verdana" pitchFamily="34" charset="0"/>
                <a:cs typeface="Verdana" pitchFamily="34" charset="0"/>
              </a:rPr>
              <a:t>Citizen Science - </a:t>
            </a:r>
            <a:r>
              <a:rPr lang="en-AU" sz="3200" b="1" dirty="0">
                <a:solidFill>
                  <a:srgbClr val="00B0F0"/>
                </a:solidFill>
                <a:ea typeface="Verdana" pitchFamily="34" charset="0"/>
                <a:cs typeface="Verdana" pitchFamily="34" charset="0"/>
              </a:rPr>
              <a:t>Sightings Network</a:t>
            </a:r>
            <a:br>
              <a:rPr lang="en-AU" sz="3200" b="1" dirty="0">
                <a:ea typeface="Verdana" pitchFamily="34" charset="0"/>
                <a:cs typeface="Verdana" pitchFamily="34" charset="0"/>
              </a:rPr>
            </a:br>
            <a:r>
              <a:rPr lang="en-AU" sz="2800" b="1" dirty="0">
                <a:ea typeface="Verdana" pitchFamily="34" charset="0"/>
                <a:cs typeface="Verdana" pitchFamily="34" charset="0"/>
              </a:rPr>
              <a:t>Eye on the Reef App &amp; Wildlife Map</a:t>
            </a:r>
            <a:endParaRPr lang="en-AU" sz="3200" b="1" dirty="0">
              <a:ea typeface="Verdana" pitchFamily="34" charset="0"/>
              <a:cs typeface="Verdana" pitchFamily="34" charset="0"/>
            </a:endParaRPr>
          </a:p>
        </p:txBody>
      </p:sp>
      <p:sp>
        <p:nvSpPr>
          <p:cNvPr id="11" name="Rectangle 10"/>
          <p:cNvSpPr/>
          <p:nvPr/>
        </p:nvSpPr>
        <p:spPr>
          <a:xfrm>
            <a:off x="706667" y="4479963"/>
            <a:ext cx="3879476" cy="1754326"/>
          </a:xfrm>
          <a:prstGeom prst="rect">
            <a:avLst/>
          </a:prstGeom>
        </p:spPr>
        <p:txBody>
          <a:bodyPr wrap="square">
            <a:spAutoFit/>
          </a:bodyPr>
          <a:lstStyle/>
          <a:p>
            <a:pPr marL="285750" indent="-285750">
              <a:buFont typeface="Arial" panose="020B0604020202020204" pitchFamily="34" charset="0"/>
              <a:buChar char="•"/>
            </a:pPr>
            <a:r>
              <a:rPr lang="en-AU" sz="1200" dirty="0">
                <a:latin typeface="Verdana" pitchFamily="34" charset="0"/>
                <a:ea typeface="Verdana" pitchFamily="34" charset="0"/>
                <a:cs typeface="Verdana" pitchFamily="34" charset="0"/>
              </a:rPr>
              <a:t>FREE on Android and iPhone</a:t>
            </a:r>
          </a:p>
          <a:p>
            <a:pPr marL="285750" indent="-285750">
              <a:buFont typeface="Arial" panose="020B0604020202020204" pitchFamily="34" charset="0"/>
              <a:buChar char="•"/>
            </a:pPr>
            <a:r>
              <a:rPr lang="en-AU" sz="1200" dirty="0">
                <a:latin typeface="Verdana" pitchFamily="34" charset="0"/>
                <a:ea typeface="Verdana" pitchFamily="34" charset="0"/>
                <a:cs typeface="Verdana" pitchFamily="34" charset="0"/>
              </a:rPr>
              <a:t>19 000 Sightings since 2007</a:t>
            </a:r>
          </a:p>
          <a:p>
            <a:pPr marL="285750" indent="-285750">
              <a:buFont typeface="Arial" panose="020B0604020202020204" pitchFamily="34" charset="0"/>
              <a:buChar char="•"/>
            </a:pPr>
            <a:r>
              <a:rPr lang="en-AU" sz="1200" dirty="0">
                <a:latin typeface="Verdana" pitchFamily="34" charset="0"/>
                <a:ea typeface="Verdana" pitchFamily="34" charset="0"/>
                <a:cs typeface="Verdana" pitchFamily="34" charset="0"/>
              </a:rPr>
              <a:t>Report what you see whilst on the water</a:t>
            </a:r>
          </a:p>
          <a:p>
            <a:pPr marL="285750" indent="-285750">
              <a:buFont typeface="Arial" panose="020B0604020202020204" pitchFamily="34" charset="0"/>
              <a:buChar char="•"/>
            </a:pPr>
            <a:r>
              <a:rPr lang="en-AU" sz="1200" dirty="0">
                <a:latin typeface="Verdana" pitchFamily="34" charset="0"/>
                <a:ea typeface="Verdana" pitchFamily="34" charset="0"/>
                <a:cs typeface="Verdana" pitchFamily="34" charset="0"/>
              </a:rPr>
              <a:t>Create &amp; save sightings out of range</a:t>
            </a:r>
          </a:p>
          <a:p>
            <a:pPr marL="285750" indent="-285750">
              <a:buFont typeface="Arial" panose="020B0604020202020204" pitchFamily="34" charset="0"/>
              <a:buChar char="•"/>
            </a:pPr>
            <a:r>
              <a:rPr lang="en-AU" sz="1200" dirty="0">
                <a:latin typeface="Verdana" pitchFamily="34" charset="0"/>
                <a:ea typeface="Verdana" pitchFamily="34" charset="0"/>
                <a:cs typeface="Verdana" pitchFamily="34" charset="0"/>
              </a:rPr>
              <a:t>Buffer around GPS position (privacy)</a:t>
            </a:r>
          </a:p>
          <a:p>
            <a:pPr marL="285750" indent="-285750">
              <a:buFont typeface="Arial" panose="020B0604020202020204" pitchFamily="34" charset="0"/>
              <a:buChar char="•"/>
            </a:pPr>
            <a:r>
              <a:rPr lang="en-AU" sz="1200" dirty="0">
                <a:latin typeface="Verdana" pitchFamily="34" charset="0"/>
                <a:ea typeface="Verdana" pitchFamily="34" charset="0"/>
                <a:cs typeface="Verdana" pitchFamily="34" charset="0"/>
              </a:rPr>
              <a:t>270 species included</a:t>
            </a:r>
          </a:p>
          <a:p>
            <a:pPr marL="285750" indent="-285750">
              <a:buFont typeface="Arial" panose="020B0604020202020204" pitchFamily="34" charset="0"/>
              <a:buChar char="•"/>
            </a:pPr>
            <a:r>
              <a:rPr lang="en-AU" sz="1200" dirty="0">
                <a:latin typeface="Verdana" pitchFamily="34" charset="0"/>
                <a:ea typeface="Verdana" pitchFamily="34" charset="0"/>
                <a:cs typeface="Verdana" pitchFamily="34" charset="0"/>
              </a:rPr>
              <a:t>COTS reporting tool</a:t>
            </a:r>
          </a:p>
          <a:p>
            <a:pPr marL="285750" indent="-285750">
              <a:buFont typeface="Arial" panose="020B0604020202020204" pitchFamily="34" charset="0"/>
              <a:buChar char="•"/>
            </a:pPr>
            <a:r>
              <a:rPr lang="en-US" sz="1200" dirty="0">
                <a:latin typeface="Verdana" pitchFamily="34" charset="0"/>
                <a:ea typeface="Verdana" pitchFamily="34" charset="0"/>
                <a:cs typeface="Verdana" pitchFamily="34" charset="0"/>
              </a:rPr>
              <a:t>Can also report illegal activities and see the zoning</a:t>
            </a:r>
            <a:endParaRPr lang="en-AU" sz="1200" dirty="0">
              <a:latin typeface="Verdana" pitchFamily="34" charset="0"/>
              <a:ea typeface="Verdana" pitchFamily="34" charset="0"/>
              <a:cs typeface="Verdana" pitchFamily="34" charset="0"/>
            </a:endParaRPr>
          </a:p>
        </p:txBody>
      </p:sp>
      <p:sp>
        <p:nvSpPr>
          <p:cNvPr id="12" name="Rectangle 11"/>
          <p:cNvSpPr/>
          <p:nvPr/>
        </p:nvSpPr>
        <p:spPr>
          <a:xfrm>
            <a:off x="4791800" y="4599744"/>
            <a:ext cx="6684580" cy="369332"/>
          </a:xfrm>
          <a:prstGeom prst="rect">
            <a:avLst/>
          </a:prstGeom>
        </p:spPr>
        <p:txBody>
          <a:bodyPr wrap="square">
            <a:spAutoFit/>
          </a:bodyPr>
          <a:lstStyle/>
          <a:p>
            <a:pPr algn="ctr"/>
            <a:r>
              <a:rPr lang="en-AU" dirty="0">
                <a:latin typeface="Verdana" pitchFamily="34" charset="0"/>
                <a:ea typeface="Verdana" pitchFamily="34" charset="0"/>
                <a:cs typeface="Verdana" pitchFamily="34" charset="0"/>
              </a:rPr>
              <a:t>Interactive </a:t>
            </a:r>
            <a:r>
              <a:rPr lang="en-AU" b="1" dirty="0">
                <a:latin typeface="Verdana" pitchFamily="34" charset="0"/>
                <a:ea typeface="Verdana" pitchFamily="34" charset="0"/>
                <a:cs typeface="Verdana" pitchFamily="34" charset="0"/>
              </a:rPr>
              <a:t>web map </a:t>
            </a:r>
            <a:r>
              <a:rPr lang="en-AU" dirty="0">
                <a:latin typeface="Verdana" pitchFamily="34" charset="0"/>
                <a:ea typeface="Verdana" pitchFamily="34" charset="0"/>
                <a:cs typeface="Verdana" pitchFamily="34" charset="0"/>
              </a:rPr>
              <a:t>that can be searched by anyone</a:t>
            </a:r>
          </a:p>
        </p:txBody>
      </p:sp>
      <p:pic>
        <p:nvPicPr>
          <p:cNvPr id="3" name="Picture 2"/>
          <p:cNvPicPr>
            <a:picLocks noChangeAspect="1"/>
          </p:cNvPicPr>
          <p:nvPr/>
        </p:nvPicPr>
        <p:blipFill>
          <a:blip r:embed="rId3"/>
          <a:stretch>
            <a:fillRect/>
          </a:stretch>
        </p:blipFill>
        <p:spPr>
          <a:xfrm>
            <a:off x="4178019" y="1116381"/>
            <a:ext cx="7912142" cy="3289364"/>
          </a:xfrm>
          <a:prstGeom prst="rect">
            <a:avLst/>
          </a:prstGeom>
        </p:spPr>
      </p:pic>
      <p:sp>
        <p:nvSpPr>
          <p:cNvPr id="4" name="TextBox 3"/>
          <p:cNvSpPr txBox="1"/>
          <p:nvPr/>
        </p:nvSpPr>
        <p:spPr>
          <a:xfrm>
            <a:off x="7121236" y="1280890"/>
            <a:ext cx="2641600" cy="369332"/>
          </a:xfrm>
          <a:prstGeom prst="rect">
            <a:avLst/>
          </a:prstGeom>
          <a:noFill/>
        </p:spPr>
        <p:txBody>
          <a:bodyPr wrap="square" rtlCol="0">
            <a:spAutoFit/>
          </a:bodyPr>
          <a:lstStyle/>
          <a:p>
            <a:r>
              <a:rPr lang="en-US" dirty="0"/>
              <a:t>2022 sightings @ Maggie</a:t>
            </a:r>
            <a:endParaRPr lang="en-AU" dirty="0"/>
          </a:p>
        </p:txBody>
      </p:sp>
      <p:pic>
        <p:nvPicPr>
          <p:cNvPr id="5" name="Picture 4"/>
          <p:cNvPicPr>
            <a:picLocks noChangeAspect="1"/>
          </p:cNvPicPr>
          <p:nvPr/>
        </p:nvPicPr>
        <p:blipFill>
          <a:blip r:embed="rId4"/>
          <a:stretch>
            <a:fillRect/>
          </a:stretch>
        </p:blipFill>
        <p:spPr>
          <a:xfrm>
            <a:off x="706667" y="1116381"/>
            <a:ext cx="3289364" cy="3289364"/>
          </a:xfrm>
          <a:prstGeom prst="rect">
            <a:avLst/>
          </a:prstGeom>
        </p:spPr>
      </p:pic>
    </p:spTree>
    <p:extLst>
      <p:ext uri="{BB962C8B-B14F-4D97-AF65-F5344CB8AC3E}">
        <p14:creationId xmlns:p14="http://schemas.microsoft.com/office/powerpoint/2010/main" val="3510139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6864" y="448732"/>
            <a:ext cx="4727863" cy="3151909"/>
          </a:xfrm>
          <a:prstGeom prst="rect">
            <a:avLst/>
          </a:prstGeom>
        </p:spPr>
      </p:pic>
      <p:pic>
        <p:nvPicPr>
          <p:cNvPr id="5" name="Picture 4"/>
          <p:cNvPicPr>
            <a:picLocks noChangeAspect="1"/>
          </p:cNvPicPr>
          <p:nvPr/>
        </p:nvPicPr>
        <p:blipFill>
          <a:blip r:embed="rId3"/>
          <a:stretch>
            <a:fillRect/>
          </a:stretch>
        </p:blipFill>
        <p:spPr>
          <a:xfrm>
            <a:off x="5264727" y="1606357"/>
            <a:ext cx="6852227" cy="4568151"/>
          </a:xfrm>
          <a:prstGeom prst="rect">
            <a:avLst/>
          </a:prstGeom>
        </p:spPr>
      </p:pic>
      <p:pic>
        <p:nvPicPr>
          <p:cNvPr id="6" name="Picture 5"/>
          <p:cNvPicPr>
            <a:picLocks noChangeAspect="1"/>
          </p:cNvPicPr>
          <p:nvPr/>
        </p:nvPicPr>
        <p:blipFill>
          <a:blip r:embed="rId4"/>
          <a:stretch>
            <a:fillRect/>
          </a:stretch>
        </p:blipFill>
        <p:spPr>
          <a:xfrm>
            <a:off x="2440997" y="3600641"/>
            <a:ext cx="2823730" cy="2823730"/>
          </a:xfrm>
          <a:prstGeom prst="rect">
            <a:avLst/>
          </a:prstGeom>
        </p:spPr>
      </p:pic>
      <p:pic>
        <p:nvPicPr>
          <p:cNvPr id="7" name="Picture 6"/>
          <p:cNvPicPr>
            <a:picLocks noChangeAspect="1"/>
          </p:cNvPicPr>
          <p:nvPr/>
        </p:nvPicPr>
        <p:blipFill>
          <a:blip r:embed="rId5"/>
          <a:stretch>
            <a:fillRect/>
          </a:stretch>
        </p:blipFill>
        <p:spPr>
          <a:xfrm>
            <a:off x="176547" y="3600642"/>
            <a:ext cx="2264450" cy="2264450"/>
          </a:xfrm>
          <a:prstGeom prst="rect">
            <a:avLst/>
          </a:prstGeom>
        </p:spPr>
      </p:pic>
      <p:sp>
        <p:nvSpPr>
          <p:cNvPr id="8" name="TextBox 7"/>
          <p:cNvSpPr txBox="1"/>
          <p:nvPr/>
        </p:nvSpPr>
        <p:spPr>
          <a:xfrm>
            <a:off x="10317017" y="1723350"/>
            <a:ext cx="2309091" cy="369332"/>
          </a:xfrm>
          <a:prstGeom prst="rect">
            <a:avLst/>
          </a:prstGeom>
          <a:noFill/>
        </p:spPr>
        <p:txBody>
          <a:bodyPr wrap="square" rtlCol="0">
            <a:spAutoFit/>
          </a:bodyPr>
          <a:lstStyle/>
          <a:p>
            <a:r>
              <a:rPr lang="en-US" dirty="0"/>
              <a:t>© Matt </a:t>
            </a:r>
            <a:r>
              <a:rPr lang="en-US" dirty="0" err="1"/>
              <a:t>Curnock</a:t>
            </a:r>
            <a:endParaRPr lang="en-US" dirty="0"/>
          </a:p>
        </p:txBody>
      </p:sp>
      <p:sp>
        <p:nvSpPr>
          <p:cNvPr id="9" name="TextBox 8"/>
          <p:cNvSpPr txBox="1"/>
          <p:nvPr/>
        </p:nvSpPr>
        <p:spPr>
          <a:xfrm>
            <a:off x="3223491" y="473547"/>
            <a:ext cx="2244436" cy="369332"/>
          </a:xfrm>
          <a:prstGeom prst="rect">
            <a:avLst/>
          </a:prstGeom>
          <a:noFill/>
        </p:spPr>
        <p:txBody>
          <a:bodyPr wrap="square" rtlCol="0">
            <a:spAutoFit/>
          </a:bodyPr>
          <a:lstStyle/>
          <a:p>
            <a:r>
              <a:rPr lang="en-US" dirty="0"/>
              <a:t>© Lady Elliot Island</a:t>
            </a:r>
            <a:endParaRPr lang="en-AU" dirty="0"/>
          </a:p>
        </p:txBody>
      </p:sp>
      <p:sp>
        <p:nvSpPr>
          <p:cNvPr id="10" name="TextBox 9"/>
          <p:cNvSpPr txBox="1"/>
          <p:nvPr/>
        </p:nvSpPr>
        <p:spPr>
          <a:xfrm>
            <a:off x="5642263" y="473547"/>
            <a:ext cx="6474691" cy="1077218"/>
          </a:xfrm>
          <a:prstGeom prst="rect">
            <a:avLst/>
          </a:prstGeom>
          <a:noFill/>
        </p:spPr>
        <p:txBody>
          <a:bodyPr wrap="square" rtlCol="0">
            <a:spAutoFit/>
          </a:bodyPr>
          <a:lstStyle/>
          <a:p>
            <a:r>
              <a:rPr lang="en-US" sz="3200" b="1" dirty="0">
                <a:solidFill>
                  <a:schemeClr val="tx2">
                    <a:lumMod val="75000"/>
                  </a:schemeClr>
                </a:solidFill>
              </a:rPr>
              <a:t>Shared on our social media </a:t>
            </a:r>
          </a:p>
          <a:p>
            <a:r>
              <a:rPr lang="en-US" sz="3200" b="1" dirty="0">
                <a:solidFill>
                  <a:schemeClr val="tx2">
                    <a:lumMod val="75000"/>
                  </a:schemeClr>
                </a:solidFill>
              </a:rPr>
              <a:t>97k followers</a:t>
            </a:r>
            <a:endParaRPr lang="en-AU" sz="3200" b="1" dirty="0">
              <a:solidFill>
                <a:schemeClr val="tx2">
                  <a:lumMod val="75000"/>
                </a:schemeClr>
              </a:solidFill>
            </a:endParaRPr>
          </a:p>
        </p:txBody>
      </p:sp>
    </p:spTree>
    <p:extLst>
      <p:ext uri="{BB962C8B-B14F-4D97-AF65-F5344CB8AC3E}">
        <p14:creationId xmlns:p14="http://schemas.microsoft.com/office/powerpoint/2010/main" val="307782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1374" y="168565"/>
            <a:ext cx="6233390" cy="6233390"/>
          </a:xfrm>
          <a:prstGeom prst="rect">
            <a:avLst/>
          </a:prstGeom>
        </p:spPr>
      </p:pic>
      <p:sp>
        <p:nvSpPr>
          <p:cNvPr id="5" name="TextBox 4"/>
          <p:cNvSpPr txBox="1"/>
          <p:nvPr/>
        </p:nvSpPr>
        <p:spPr>
          <a:xfrm>
            <a:off x="4544292" y="5902036"/>
            <a:ext cx="2050472" cy="369332"/>
          </a:xfrm>
          <a:prstGeom prst="rect">
            <a:avLst/>
          </a:prstGeom>
          <a:noFill/>
        </p:spPr>
        <p:txBody>
          <a:bodyPr wrap="square" rtlCol="0">
            <a:spAutoFit/>
          </a:bodyPr>
          <a:lstStyle/>
          <a:p>
            <a:r>
              <a:rPr lang="en-US" dirty="0"/>
              <a:t>Credit Heron Island</a:t>
            </a:r>
            <a:endParaRPr lang="en-AU" dirty="0"/>
          </a:p>
        </p:txBody>
      </p:sp>
      <p:pic>
        <p:nvPicPr>
          <p:cNvPr id="6" name="Picture 5"/>
          <p:cNvPicPr>
            <a:picLocks noChangeAspect="1"/>
          </p:cNvPicPr>
          <p:nvPr/>
        </p:nvPicPr>
        <p:blipFill>
          <a:blip r:embed="rId3"/>
          <a:stretch>
            <a:fillRect/>
          </a:stretch>
        </p:blipFill>
        <p:spPr>
          <a:xfrm>
            <a:off x="6594764" y="168565"/>
            <a:ext cx="4402570" cy="2699983"/>
          </a:xfrm>
          <a:prstGeom prst="rect">
            <a:avLst/>
          </a:prstGeom>
        </p:spPr>
      </p:pic>
      <p:pic>
        <p:nvPicPr>
          <p:cNvPr id="7" name="Picture 6"/>
          <p:cNvPicPr>
            <a:picLocks noChangeAspect="1"/>
          </p:cNvPicPr>
          <p:nvPr/>
        </p:nvPicPr>
        <p:blipFill>
          <a:blip r:embed="rId4"/>
          <a:stretch>
            <a:fillRect/>
          </a:stretch>
        </p:blipFill>
        <p:spPr>
          <a:xfrm>
            <a:off x="6594763" y="2854056"/>
            <a:ext cx="5450559" cy="3047979"/>
          </a:xfrm>
          <a:prstGeom prst="rect">
            <a:avLst/>
          </a:prstGeom>
        </p:spPr>
      </p:pic>
    </p:spTree>
    <p:extLst>
      <p:ext uri="{BB962C8B-B14F-4D97-AF65-F5344CB8AC3E}">
        <p14:creationId xmlns:p14="http://schemas.microsoft.com/office/powerpoint/2010/main" val="1027569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8788" y="1489653"/>
            <a:ext cx="5714541" cy="2976706"/>
          </a:xfrm>
          <a:prstGeom prst="rect">
            <a:avLst/>
          </a:prstGeom>
        </p:spPr>
      </p:pic>
      <p:sp>
        <p:nvSpPr>
          <p:cNvPr id="5" name="AutoShape 2" descr="GBRMPA - Crown-of-thorns starfish FAQ'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6" name="Picture 5"/>
          <p:cNvPicPr>
            <a:picLocks noChangeAspect="1"/>
          </p:cNvPicPr>
          <p:nvPr/>
        </p:nvPicPr>
        <p:blipFill>
          <a:blip r:embed="rId3"/>
          <a:stretch>
            <a:fillRect/>
          </a:stretch>
        </p:blipFill>
        <p:spPr>
          <a:xfrm>
            <a:off x="6783675" y="1489653"/>
            <a:ext cx="4004398" cy="2999433"/>
          </a:xfrm>
          <a:prstGeom prst="rect">
            <a:avLst/>
          </a:prstGeom>
        </p:spPr>
      </p:pic>
      <p:sp>
        <p:nvSpPr>
          <p:cNvPr id="7" name="TextBox 6"/>
          <p:cNvSpPr txBox="1"/>
          <p:nvPr/>
        </p:nvSpPr>
        <p:spPr>
          <a:xfrm>
            <a:off x="938788" y="452582"/>
            <a:ext cx="7734157" cy="523220"/>
          </a:xfrm>
          <a:prstGeom prst="rect">
            <a:avLst/>
          </a:prstGeom>
          <a:noFill/>
        </p:spPr>
        <p:txBody>
          <a:bodyPr wrap="square" rtlCol="0">
            <a:spAutoFit/>
          </a:bodyPr>
          <a:lstStyle/>
          <a:p>
            <a:r>
              <a:rPr lang="en-US" sz="2800" b="1" dirty="0">
                <a:solidFill>
                  <a:schemeClr val="accent1">
                    <a:lumMod val="50000"/>
                  </a:schemeClr>
                </a:solidFill>
              </a:rPr>
              <a:t>Monitoring and responding to impacts</a:t>
            </a:r>
            <a:endParaRPr lang="en-AU" sz="2800" b="1" dirty="0">
              <a:solidFill>
                <a:schemeClr val="accent1">
                  <a:lumMod val="50000"/>
                </a:schemeClr>
              </a:solidFill>
            </a:endParaRPr>
          </a:p>
        </p:txBody>
      </p:sp>
    </p:spTree>
    <p:extLst>
      <p:ext uri="{BB962C8B-B14F-4D97-AF65-F5344CB8AC3E}">
        <p14:creationId xmlns:p14="http://schemas.microsoft.com/office/powerpoint/2010/main" val="2274923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7513" y="1074044"/>
            <a:ext cx="3542481" cy="5012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9654" y="1074044"/>
            <a:ext cx="3541867" cy="5012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itle 2"/>
          <p:cNvSpPr txBox="1">
            <a:spLocks/>
          </p:cNvSpPr>
          <p:nvPr/>
        </p:nvSpPr>
        <p:spPr>
          <a:xfrm>
            <a:off x="0" y="70946"/>
            <a:ext cx="12191999" cy="10030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200" b="1" dirty="0">
                <a:ea typeface="Verdana" pitchFamily="34" charset="0"/>
                <a:cs typeface="Verdana" pitchFamily="34" charset="0"/>
              </a:rPr>
              <a:t>Citizen Science – </a:t>
            </a:r>
            <a:r>
              <a:rPr lang="en-AU" sz="3200" b="1" dirty="0">
                <a:solidFill>
                  <a:srgbClr val="00B0F0"/>
                </a:solidFill>
                <a:ea typeface="Verdana" pitchFamily="34" charset="0"/>
                <a:cs typeface="Verdana" pitchFamily="34" charset="0"/>
              </a:rPr>
              <a:t>Rapid Monitoring</a:t>
            </a:r>
            <a:br>
              <a:rPr lang="en-AU" sz="3200" b="1" dirty="0">
                <a:ea typeface="Verdana" pitchFamily="34" charset="0"/>
                <a:cs typeface="Verdana" pitchFamily="34" charset="0"/>
              </a:rPr>
            </a:br>
            <a:r>
              <a:rPr lang="en-AU" sz="2800" b="1" dirty="0">
                <a:ea typeface="Verdana" pitchFamily="34" charset="0"/>
                <a:cs typeface="Verdana" pitchFamily="34" charset="0"/>
              </a:rPr>
              <a:t>Reporting reef health status by the community</a:t>
            </a:r>
            <a:endParaRPr lang="en-AU" sz="3200" b="1" dirty="0">
              <a:ea typeface="Verdana" pitchFamily="34" charset="0"/>
              <a:cs typeface="Verdana" pitchFamily="34" charset="0"/>
            </a:endParaRPr>
          </a:p>
        </p:txBody>
      </p:sp>
      <p:sp>
        <p:nvSpPr>
          <p:cNvPr id="2" name="TextBox 1"/>
          <p:cNvSpPr txBox="1"/>
          <p:nvPr/>
        </p:nvSpPr>
        <p:spPr>
          <a:xfrm>
            <a:off x="418360" y="1593475"/>
            <a:ext cx="3980794" cy="3373359"/>
          </a:xfrm>
          <a:prstGeom prst="rect">
            <a:avLst/>
          </a:prstGeom>
          <a:noFill/>
        </p:spPr>
        <p:txBody>
          <a:bodyPr wrap="square" rtlCol="0">
            <a:spAutoFit/>
          </a:bodyPr>
          <a:lstStyle/>
          <a:p>
            <a:pPr>
              <a:lnSpc>
                <a:spcPct val="150000"/>
              </a:lnSpc>
            </a:pPr>
            <a:r>
              <a:rPr lang="en-AU" dirty="0"/>
              <a:t>Two method combination</a:t>
            </a:r>
          </a:p>
          <a:p>
            <a:pPr>
              <a:lnSpc>
                <a:spcPct val="150000"/>
              </a:lnSpc>
            </a:pPr>
            <a:r>
              <a:rPr lang="en-AU" dirty="0"/>
              <a:t>User group flexible</a:t>
            </a:r>
          </a:p>
          <a:p>
            <a:pPr>
              <a:lnSpc>
                <a:spcPct val="150000"/>
              </a:lnSpc>
            </a:pPr>
            <a:r>
              <a:rPr lang="en-AU" dirty="0"/>
              <a:t>Crucial impact and species list</a:t>
            </a:r>
          </a:p>
          <a:p>
            <a:pPr>
              <a:lnSpc>
                <a:spcPct val="150000"/>
              </a:lnSpc>
            </a:pPr>
            <a:r>
              <a:rPr lang="en-AU" dirty="0"/>
              <a:t>Cheat-sheet guide on reverse</a:t>
            </a:r>
          </a:p>
          <a:p>
            <a:pPr>
              <a:lnSpc>
                <a:spcPct val="150000"/>
              </a:lnSpc>
            </a:pPr>
            <a:r>
              <a:rPr lang="en-AU" dirty="0"/>
              <a:t>Online multimedia course &amp; certificate</a:t>
            </a:r>
          </a:p>
          <a:p>
            <a:pPr>
              <a:lnSpc>
                <a:spcPct val="150000"/>
              </a:lnSpc>
            </a:pPr>
            <a:r>
              <a:rPr lang="en-AU" dirty="0"/>
              <a:t>Official online data entry login</a:t>
            </a:r>
          </a:p>
          <a:p>
            <a:pPr>
              <a:lnSpc>
                <a:spcPct val="150000"/>
              </a:lnSpc>
            </a:pPr>
            <a:r>
              <a:rPr lang="en-AU" dirty="0"/>
              <a:t>Underwater slate &amp; mini-slate guides</a:t>
            </a:r>
          </a:p>
          <a:p>
            <a:pPr>
              <a:lnSpc>
                <a:spcPct val="150000"/>
              </a:lnSpc>
            </a:pPr>
            <a:endParaRPr lang="en-AU" dirty="0"/>
          </a:p>
        </p:txBody>
      </p:sp>
    </p:spTree>
    <p:extLst>
      <p:ext uri="{BB962C8B-B14F-4D97-AF65-F5344CB8AC3E}">
        <p14:creationId xmlns:p14="http://schemas.microsoft.com/office/powerpoint/2010/main" val="305334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70946"/>
            <a:ext cx="12191999" cy="10030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200" b="1" dirty="0">
                <a:ea typeface="Verdana" pitchFamily="34" charset="0"/>
                <a:cs typeface="Verdana" pitchFamily="34" charset="0"/>
              </a:rPr>
              <a:t>Science-for-Management – </a:t>
            </a:r>
            <a:r>
              <a:rPr lang="en-AU" sz="3200" b="1" dirty="0">
                <a:solidFill>
                  <a:srgbClr val="00B0F0"/>
                </a:solidFill>
                <a:ea typeface="Verdana" pitchFamily="34" charset="0"/>
                <a:cs typeface="Verdana" pitchFamily="34" charset="0"/>
              </a:rPr>
              <a:t>Tourism Weekly</a:t>
            </a:r>
            <a:br>
              <a:rPr lang="en-AU" sz="3200" b="1" dirty="0">
                <a:ea typeface="Verdana" pitchFamily="34" charset="0"/>
                <a:cs typeface="Verdana" pitchFamily="34" charset="0"/>
              </a:rPr>
            </a:br>
            <a:r>
              <a:rPr lang="en-AU" sz="2800" b="1" dirty="0">
                <a:ea typeface="Verdana" pitchFamily="34" charset="0"/>
                <a:cs typeface="Verdana" pitchFamily="34" charset="0"/>
              </a:rPr>
              <a:t>Dive Site trend, early warning &amp; tourism staff training</a:t>
            </a:r>
            <a:endParaRPr lang="en-AU" sz="3200" b="1" dirty="0">
              <a:ea typeface="Verdana" pitchFamily="34" charset="0"/>
              <a:cs typeface="Verdan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6086" y="2247262"/>
            <a:ext cx="3012141" cy="2259106"/>
          </a:xfrm>
          <a:prstGeom prst="rect">
            <a:avLst/>
          </a:prstGeom>
        </p:spPr>
      </p:pic>
      <p:pic>
        <p:nvPicPr>
          <p:cNvPr id="5" name="Picture 2"/>
          <p:cNvPicPr>
            <a:picLocks noChangeAspect="1" noChangeArrowheads="1"/>
          </p:cNvPicPr>
          <p:nvPr/>
        </p:nvPicPr>
        <p:blipFill>
          <a:blip r:embed="rId3" cstate="print"/>
          <a:srcRect/>
          <a:stretch>
            <a:fillRect/>
          </a:stretch>
        </p:blipFill>
        <p:spPr bwMode="auto">
          <a:xfrm>
            <a:off x="8397688" y="1299245"/>
            <a:ext cx="3294530" cy="4543891"/>
          </a:xfrm>
          <a:prstGeom prst="rect">
            <a:avLst/>
          </a:prstGeom>
          <a:noFill/>
          <a:ln w="9525">
            <a:noFill/>
            <a:miter lim="800000"/>
            <a:headEnd/>
            <a:tailEnd/>
          </a:ln>
        </p:spPr>
      </p:pic>
      <p:sp>
        <p:nvSpPr>
          <p:cNvPr id="6" name="TextBox 5"/>
          <p:cNvSpPr txBox="1"/>
          <p:nvPr/>
        </p:nvSpPr>
        <p:spPr>
          <a:xfrm>
            <a:off x="404802" y="1456339"/>
            <a:ext cx="4351284" cy="4247317"/>
          </a:xfrm>
          <a:prstGeom prst="rect">
            <a:avLst/>
          </a:prstGeom>
          <a:noFill/>
        </p:spPr>
        <p:txBody>
          <a:bodyPr wrap="square" rtlCol="0">
            <a:spAutoFit/>
          </a:bodyPr>
          <a:lstStyle/>
          <a:p>
            <a:pPr>
              <a:lnSpc>
                <a:spcPct val="150000"/>
              </a:lnSpc>
            </a:pPr>
            <a:r>
              <a:rPr lang="en-AU" dirty="0"/>
              <a:t>Tourism Industry specific</a:t>
            </a:r>
          </a:p>
          <a:p>
            <a:pPr>
              <a:lnSpc>
                <a:spcPct val="150000"/>
              </a:lnSpc>
            </a:pPr>
            <a:r>
              <a:rPr lang="en-AU" dirty="0"/>
              <a:t>Timed-Swim method</a:t>
            </a:r>
          </a:p>
          <a:p>
            <a:pPr>
              <a:lnSpc>
                <a:spcPct val="150000"/>
              </a:lnSpc>
            </a:pPr>
            <a:r>
              <a:rPr lang="en-AU" dirty="0"/>
              <a:t>Highest frequency survey in Marine Park</a:t>
            </a:r>
          </a:p>
          <a:p>
            <a:pPr>
              <a:lnSpc>
                <a:spcPct val="150000"/>
              </a:lnSpc>
            </a:pPr>
            <a:r>
              <a:rPr lang="en-AU" dirty="0"/>
              <a:t>Early warning to science and management</a:t>
            </a:r>
          </a:p>
          <a:p>
            <a:pPr>
              <a:lnSpc>
                <a:spcPct val="150000"/>
              </a:lnSpc>
            </a:pPr>
            <a:r>
              <a:rPr lang="en-AU" dirty="0"/>
              <a:t>Trend of reef health at representative sites</a:t>
            </a:r>
          </a:p>
          <a:p>
            <a:pPr>
              <a:lnSpc>
                <a:spcPct val="150000"/>
              </a:lnSpc>
            </a:pPr>
            <a:r>
              <a:rPr lang="en-AU" dirty="0"/>
              <a:t>Online multimedia course &amp; certificate</a:t>
            </a:r>
          </a:p>
          <a:p>
            <a:pPr>
              <a:lnSpc>
                <a:spcPct val="150000"/>
              </a:lnSpc>
            </a:pPr>
            <a:r>
              <a:rPr lang="en-AU" dirty="0"/>
              <a:t>Printed 60 page colour manual</a:t>
            </a:r>
          </a:p>
          <a:p>
            <a:pPr>
              <a:lnSpc>
                <a:spcPct val="150000"/>
              </a:lnSpc>
            </a:pPr>
            <a:r>
              <a:rPr lang="en-AU" dirty="0"/>
              <a:t>Official online data entry login</a:t>
            </a:r>
          </a:p>
          <a:p>
            <a:pPr>
              <a:lnSpc>
                <a:spcPct val="150000"/>
              </a:lnSpc>
            </a:pPr>
            <a:r>
              <a:rPr lang="en-AU" dirty="0"/>
              <a:t>Online data visualisation for site trends</a:t>
            </a:r>
          </a:p>
          <a:p>
            <a:pPr>
              <a:lnSpc>
                <a:spcPct val="150000"/>
              </a:lnSpc>
            </a:pPr>
            <a:r>
              <a:rPr lang="en-AU" dirty="0"/>
              <a:t>Underwater slate &amp; mini-slate guides</a:t>
            </a:r>
          </a:p>
        </p:txBody>
      </p:sp>
    </p:spTree>
    <p:extLst>
      <p:ext uri="{BB962C8B-B14F-4D97-AF65-F5344CB8AC3E}">
        <p14:creationId xmlns:p14="http://schemas.microsoft.com/office/powerpoint/2010/main" val="3159469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cstate="print"/>
          <a:srcRect/>
          <a:stretch>
            <a:fillRect/>
          </a:stretch>
        </p:blipFill>
        <p:spPr bwMode="auto">
          <a:xfrm>
            <a:off x="3568527" y="1418360"/>
            <a:ext cx="3766838" cy="4312067"/>
          </a:xfrm>
          <a:prstGeom prst="rect">
            <a:avLst/>
          </a:prstGeom>
          <a:noFill/>
          <a:ln w="9525">
            <a:noFill/>
            <a:miter lim="800000"/>
            <a:headEnd/>
            <a:tailEnd/>
          </a:ln>
        </p:spPr>
      </p:pic>
      <p:pic>
        <p:nvPicPr>
          <p:cNvPr id="5" name="Picture 5" descr="iEotR form_v3e_Jan 2011.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59457" y="1301178"/>
            <a:ext cx="4183800" cy="442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0" y="70946"/>
            <a:ext cx="12191999" cy="10030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200" b="1" dirty="0">
                <a:ea typeface="Verdana" pitchFamily="34" charset="0"/>
                <a:cs typeface="Verdana" pitchFamily="34" charset="0"/>
              </a:rPr>
              <a:t>Science-for-Management </a:t>
            </a:r>
            <a:r>
              <a:rPr lang="en-AU" sz="3200" b="1" dirty="0">
                <a:solidFill>
                  <a:srgbClr val="00B0F0"/>
                </a:solidFill>
                <a:ea typeface="Verdana" pitchFamily="34" charset="0"/>
                <a:cs typeface="Verdana" pitchFamily="34" charset="0"/>
              </a:rPr>
              <a:t>– R.H.I.S</a:t>
            </a:r>
            <a:br>
              <a:rPr lang="en-AU" sz="3200" b="1" dirty="0">
                <a:ea typeface="Verdana" pitchFamily="34" charset="0"/>
                <a:cs typeface="Verdana" pitchFamily="34" charset="0"/>
              </a:rPr>
            </a:br>
            <a:r>
              <a:rPr lang="en-AU" sz="2800" b="1" dirty="0">
                <a:ea typeface="Verdana" pitchFamily="34" charset="0"/>
                <a:cs typeface="Verdana" pitchFamily="34" charset="0"/>
              </a:rPr>
              <a:t>Ecosystem-wide status &amp; Impact assessment</a:t>
            </a:r>
          </a:p>
        </p:txBody>
      </p:sp>
      <p:sp>
        <p:nvSpPr>
          <p:cNvPr id="7" name="TextBox 6"/>
          <p:cNvSpPr txBox="1"/>
          <p:nvPr/>
        </p:nvSpPr>
        <p:spPr>
          <a:xfrm>
            <a:off x="70944" y="1820916"/>
            <a:ext cx="4351284" cy="2169825"/>
          </a:xfrm>
          <a:prstGeom prst="rect">
            <a:avLst/>
          </a:prstGeom>
          <a:noFill/>
        </p:spPr>
        <p:txBody>
          <a:bodyPr wrap="square" rtlCol="0">
            <a:spAutoFit/>
          </a:bodyPr>
          <a:lstStyle/>
          <a:p>
            <a:pPr>
              <a:lnSpc>
                <a:spcPct val="150000"/>
              </a:lnSpc>
            </a:pPr>
            <a:r>
              <a:rPr lang="en-AU" dirty="0"/>
              <a:t>Primary survey tool for management</a:t>
            </a:r>
          </a:p>
          <a:p>
            <a:pPr>
              <a:lnSpc>
                <a:spcPct val="150000"/>
              </a:lnSpc>
            </a:pPr>
            <a:r>
              <a:rPr lang="en-AU" dirty="0"/>
              <a:t>High level experience requirement</a:t>
            </a:r>
          </a:p>
          <a:p>
            <a:pPr>
              <a:lnSpc>
                <a:spcPct val="150000"/>
              </a:lnSpc>
            </a:pPr>
            <a:r>
              <a:rPr lang="en-AU" dirty="0"/>
              <a:t>Detailed and complex visual survey</a:t>
            </a:r>
          </a:p>
          <a:p>
            <a:pPr>
              <a:lnSpc>
                <a:spcPct val="150000"/>
              </a:lnSpc>
            </a:pPr>
            <a:r>
              <a:rPr lang="en-AU" dirty="0"/>
              <a:t>Online multimedia course &amp; certificate</a:t>
            </a:r>
          </a:p>
          <a:p>
            <a:pPr>
              <a:lnSpc>
                <a:spcPct val="150000"/>
              </a:lnSpc>
            </a:pPr>
            <a:r>
              <a:rPr lang="en-AU" dirty="0"/>
              <a:t>Official online data entry login</a:t>
            </a:r>
          </a:p>
        </p:txBody>
      </p:sp>
    </p:spTree>
    <p:extLst>
      <p:ext uri="{BB962C8B-B14F-4D97-AF65-F5344CB8AC3E}">
        <p14:creationId xmlns:p14="http://schemas.microsoft.com/office/powerpoint/2010/main" val="1120646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0" y="378372"/>
            <a:ext cx="3884875" cy="1182415"/>
          </a:xfrm>
        </p:spPr>
        <p:txBody>
          <a:bodyPr>
            <a:normAutofit fontScale="90000"/>
          </a:bodyPr>
          <a:lstStyle/>
          <a:p>
            <a:br>
              <a:rPr lang="en-AU" dirty="0"/>
            </a:br>
            <a:br>
              <a:rPr lang="en-AU" dirty="0"/>
            </a:br>
            <a:r>
              <a:rPr lang="en-AU" dirty="0"/>
              <a:t>Online Training</a:t>
            </a:r>
            <a:endParaRPr lang="en-AU" sz="3600" dirty="0"/>
          </a:p>
        </p:txBody>
      </p:sp>
      <p:pic>
        <p:nvPicPr>
          <p:cNvPr id="3" name="Picture 2"/>
          <p:cNvPicPr>
            <a:picLocks noChangeAspect="1"/>
          </p:cNvPicPr>
          <p:nvPr/>
        </p:nvPicPr>
        <p:blipFill rotWithShape="1">
          <a:blip r:embed="rId2"/>
          <a:srcRect l="16939" t="9487" r="16465" b="1523"/>
          <a:stretch/>
        </p:blipFill>
        <p:spPr>
          <a:xfrm>
            <a:off x="4099652" y="297690"/>
            <a:ext cx="7613764" cy="5699235"/>
          </a:xfrm>
          <a:prstGeom prst="rect">
            <a:avLst/>
          </a:prstGeom>
        </p:spPr>
      </p:pic>
      <p:sp>
        <p:nvSpPr>
          <p:cNvPr id="4" name="TextBox 3"/>
          <p:cNvSpPr txBox="1"/>
          <p:nvPr/>
        </p:nvSpPr>
        <p:spPr>
          <a:xfrm>
            <a:off x="450561" y="2665447"/>
            <a:ext cx="2885090" cy="1200329"/>
          </a:xfrm>
          <a:prstGeom prst="rect">
            <a:avLst/>
          </a:prstGeom>
          <a:noFill/>
        </p:spPr>
        <p:txBody>
          <a:bodyPr wrap="square" rtlCol="0">
            <a:spAutoFit/>
          </a:bodyPr>
          <a:lstStyle/>
          <a:p>
            <a:pPr marL="285750" indent="-285750">
              <a:buFont typeface="Arial" panose="020B0604020202020204" pitchFamily="34" charset="0"/>
              <a:buChar char="•"/>
            </a:pPr>
            <a:r>
              <a:rPr lang="en-AU" sz="2400" dirty="0"/>
              <a:t>Rapid Monitoring</a:t>
            </a:r>
          </a:p>
          <a:p>
            <a:pPr marL="285750" indent="-285750">
              <a:buFont typeface="Arial" panose="020B0604020202020204" pitchFamily="34" charset="0"/>
              <a:buChar char="•"/>
            </a:pPr>
            <a:r>
              <a:rPr lang="en-AU" sz="2400" dirty="0"/>
              <a:t>Tourism Weekly</a:t>
            </a:r>
          </a:p>
          <a:p>
            <a:pPr marL="285750" indent="-285750">
              <a:buFont typeface="Arial" panose="020B0604020202020204" pitchFamily="34" charset="0"/>
              <a:buChar char="•"/>
            </a:pPr>
            <a:r>
              <a:rPr lang="en-AU" sz="2400" dirty="0"/>
              <a:t>R.H.I.S</a:t>
            </a:r>
          </a:p>
        </p:txBody>
      </p:sp>
    </p:spTree>
    <p:extLst>
      <p:ext uri="{BB962C8B-B14F-4D97-AF65-F5344CB8AC3E}">
        <p14:creationId xmlns:p14="http://schemas.microsoft.com/office/powerpoint/2010/main" val="2762012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22905" y="1595971"/>
            <a:ext cx="2274083" cy="3446675"/>
            <a:chOff x="522905" y="1595972"/>
            <a:chExt cx="2002191" cy="3421530"/>
          </a:xfrm>
        </p:grpSpPr>
        <p:sp>
          <p:nvSpPr>
            <p:cNvPr id="4" name="Rectangle 3"/>
            <p:cNvSpPr/>
            <p:nvPr/>
          </p:nvSpPr>
          <p:spPr>
            <a:xfrm>
              <a:off x="522905" y="1595972"/>
              <a:ext cx="2002191" cy="5777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Self-guided Monitoring Form</a:t>
              </a:r>
              <a:endParaRPr lang="en-AU" dirty="0">
                <a:solidFill>
                  <a:schemeClr val="bg1"/>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06" y="2173714"/>
              <a:ext cx="2002190" cy="284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3190871" y="1595972"/>
            <a:ext cx="2075711" cy="2180197"/>
            <a:chOff x="2946249" y="1595972"/>
            <a:chExt cx="2075711" cy="2180197"/>
          </a:xfrm>
        </p:grpSpPr>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6250" y="2173714"/>
              <a:ext cx="2075710" cy="1602455"/>
            </a:xfrm>
            <a:prstGeom prst="rect">
              <a:avLst/>
            </a:prstGeom>
            <a:noFill/>
            <a:ln w="9525">
              <a:noFill/>
              <a:miter lim="800000"/>
              <a:headEnd/>
              <a:tailEnd/>
            </a:ln>
          </p:spPr>
        </p:pic>
        <p:sp>
          <p:nvSpPr>
            <p:cNvPr id="17" name="Rectangle 16"/>
            <p:cNvSpPr/>
            <p:nvPr/>
          </p:nvSpPr>
          <p:spPr>
            <a:xfrm>
              <a:off x="2946249" y="1595972"/>
              <a:ext cx="2075709" cy="5777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Online training course</a:t>
              </a:r>
              <a:endParaRPr lang="en-AU" dirty="0">
                <a:solidFill>
                  <a:schemeClr val="bg1"/>
                </a:solidFill>
              </a:endParaRPr>
            </a:p>
          </p:txBody>
        </p:sp>
      </p:grpSp>
      <p:grpSp>
        <p:nvGrpSpPr>
          <p:cNvPr id="2" name="Group 1"/>
          <p:cNvGrpSpPr/>
          <p:nvPr/>
        </p:nvGrpSpPr>
        <p:grpSpPr>
          <a:xfrm>
            <a:off x="5660464" y="1595972"/>
            <a:ext cx="2075709" cy="2180197"/>
            <a:chOff x="2018636" y="4343400"/>
            <a:chExt cx="2075709" cy="2180197"/>
          </a:xfrm>
        </p:grpSpPr>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8636" y="4939421"/>
              <a:ext cx="2075709"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018636" y="4343400"/>
              <a:ext cx="2075709" cy="5777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Interactive PDF Monitoring Form</a:t>
              </a:r>
              <a:endParaRPr lang="en-AU" dirty="0">
                <a:solidFill>
                  <a:schemeClr val="bg1"/>
                </a:solidFill>
              </a:endParaRPr>
            </a:p>
          </p:txBody>
        </p:sp>
      </p:grpSp>
      <p:grpSp>
        <p:nvGrpSpPr>
          <p:cNvPr id="9" name="Group 8"/>
          <p:cNvGrpSpPr/>
          <p:nvPr/>
        </p:nvGrpSpPr>
        <p:grpSpPr>
          <a:xfrm>
            <a:off x="8996908" y="1595972"/>
            <a:ext cx="2448272" cy="2295055"/>
            <a:chOff x="8297661" y="1595972"/>
            <a:chExt cx="2448272" cy="2295055"/>
          </a:xfrm>
        </p:grpSpPr>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7661" y="2173714"/>
              <a:ext cx="2448272" cy="171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8297661" y="1595972"/>
              <a:ext cx="2448272" cy="5777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Engaged Citizens</a:t>
              </a:r>
              <a:endParaRPr lang="en-AU" dirty="0">
                <a:solidFill>
                  <a:schemeClr val="bg1"/>
                </a:solidFill>
              </a:endParaRPr>
            </a:p>
          </p:txBody>
        </p:sp>
      </p:grpSp>
      <p:sp>
        <p:nvSpPr>
          <p:cNvPr id="14" name="Title 2"/>
          <p:cNvSpPr txBox="1">
            <a:spLocks/>
          </p:cNvSpPr>
          <p:nvPr/>
        </p:nvSpPr>
        <p:spPr>
          <a:xfrm>
            <a:off x="0" y="70946"/>
            <a:ext cx="12191999" cy="10030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200" b="1" dirty="0">
                <a:ea typeface="Verdana" pitchFamily="34" charset="0"/>
                <a:cs typeface="Verdana" pitchFamily="34" charset="0"/>
              </a:rPr>
              <a:t>Rapid Monitoring Training Tools</a:t>
            </a:r>
            <a:endParaRPr lang="en-AU" sz="2800" b="1" dirty="0">
              <a:ea typeface="Verdana" pitchFamily="34" charset="0"/>
              <a:cs typeface="Verdana" pitchFamily="34" charset="0"/>
            </a:endParaRPr>
          </a:p>
        </p:txBody>
      </p:sp>
      <p:cxnSp>
        <p:nvCxnSpPr>
          <p:cNvPr id="7" name="Straight Arrow Connector 6"/>
          <p:cNvCxnSpPr/>
          <p:nvPr/>
        </p:nvCxnSpPr>
        <p:spPr>
          <a:xfrm flipV="1">
            <a:off x="7988075" y="2519603"/>
            <a:ext cx="773206" cy="1721"/>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87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914" y="455790"/>
            <a:ext cx="3742670" cy="812555"/>
          </a:xfrm>
        </p:spPr>
        <p:txBody>
          <a:bodyPr>
            <a:normAutofit fontScale="90000"/>
          </a:bodyPr>
          <a:lstStyle/>
          <a:p>
            <a:pPr algn="ctr"/>
            <a:br>
              <a:rPr lang="en-AU" sz="3600" b="1" dirty="0"/>
            </a:br>
            <a:br>
              <a:rPr lang="en-AU" sz="3600" b="1" dirty="0"/>
            </a:br>
            <a:r>
              <a:rPr lang="en-AU" sz="3600" b="1" dirty="0"/>
              <a:t>In-water Training</a:t>
            </a:r>
          </a:p>
        </p:txBody>
      </p:sp>
      <p:sp>
        <p:nvSpPr>
          <p:cNvPr id="3" name="Content Placeholder 2"/>
          <p:cNvSpPr>
            <a:spLocks noGrp="1"/>
          </p:cNvSpPr>
          <p:nvPr>
            <p:ph idx="1"/>
          </p:nvPr>
        </p:nvSpPr>
        <p:spPr>
          <a:xfrm>
            <a:off x="4981074" y="1805049"/>
            <a:ext cx="7074568" cy="4279864"/>
          </a:xfrm>
        </p:spPr>
        <p:txBody>
          <a:bodyPr>
            <a:noAutofit/>
          </a:bodyPr>
          <a:lstStyle/>
          <a:p>
            <a:pPr marL="0" indent="0">
              <a:buNone/>
            </a:pPr>
            <a:r>
              <a:rPr lang="en-AU" sz="2000" dirty="0"/>
              <a:t>For Eye on the Reef </a:t>
            </a:r>
            <a:r>
              <a:rPr lang="en-AU" sz="2000" u="sng" dirty="0"/>
              <a:t>Citizen-science</a:t>
            </a:r>
            <a:r>
              <a:rPr lang="en-AU" sz="2000" dirty="0"/>
              <a:t> methods:</a:t>
            </a:r>
          </a:p>
          <a:p>
            <a:r>
              <a:rPr lang="en-AU" sz="2000" dirty="0">
                <a:solidFill>
                  <a:srgbClr val="00B0F0"/>
                </a:solidFill>
              </a:rPr>
              <a:t>Sightings</a:t>
            </a:r>
            <a:r>
              <a:rPr lang="en-AU" sz="2000" dirty="0"/>
              <a:t> - no training required</a:t>
            </a:r>
          </a:p>
          <a:p>
            <a:r>
              <a:rPr lang="en-AU" sz="2000" dirty="0">
                <a:solidFill>
                  <a:srgbClr val="00B0F0"/>
                </a:solidFill>
              </a:rPr>
              <a:t>Rapid Monitoring </a:t>
            </a:r>
            <a:r>
              <a:rPr lang="en-AU" sz="2000" dirty="0"/>
              <a:t>- if required </a:t>
            </a:r>
          </a:p>
          <a:p>
            <a:pPr marL="0" indent="0">
              <a:buNone/>
            </a:pPr>
            <a:endParaRPr lang="en-AU" sz="2000" dirty="0"/>
          </a:p>
          <a:p>
            <a:pPr marL="0" indent="0">
              <a:buNone/>
            </a:pPr>
            <a:r>
              <a:rPr lang="en-AU" sz="2000" dirty="0"/>
              <a:t>For Eye on the Reef </a:t>
            </a:r>
            <a:r>
              <a:rPr lang="en-AU" sz="2000" u="sng" dirty="0"/>
              <a:t>Science-for-Management</a:t>
            </a:r>
            <a:r>
              <a:rPr lang="en-AU" sz="2000" dirty="0"/>
              <a:t> methods:</a:t>
            </a:r>
          </a:p>
          <a:p>
            <a:r>
              <a:rPr lang="en-AU" sz="2000" dirty="0">
                <a:solidFill>
                  <a:srgbClr val="00B0F0"/>
                </a:solidFill>
              </a:rPr>
              <a:t>Tourism Weekly </a:t>
            </a:r>
            <a:r>
              <a:rPr lang="en-AU" sz="2000" dirty="0"/>
              <a:t>- Register to join up and attend quarterly training by GBRMPA staff</a:t>
            </a:r>
          </a:p>
          <a:p>
            <a:r>
              <a:rPr lang="en-AU" sz="2000" dirty="0">
                <a:solidFill>
                  <a:srgbClr val="00B0F0"/>
                </a:solidFill>
              </a:rPr>
              <a:t>R.H.I.S</a:t>
            </a:r>
            <a:r>
              <a:rPr lang="en-AU" sz="2000" dirty="0"/>
              <a:t>: Register to join up and attend official training camps with GBRMPA and/or QPWS staff.</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058" t="24712" r="27270"/>
          <a:stretch/>
        </p:blipFill>
        <p:spPr>
          <a:xfrm>
            <a:off x="513453" y="955524"/>
            <a:ext cx="4332471" cy="4644466"/>
          </a:xfrm>
          <a:prstGeom prst="rect">
            <a:avLst/>
          </a:prstGeom>
        </p:spPr>
      </p:pic>
    </p:spTree>
    <p:extLst>
      <p:ext uri="{BB962C8B-B14F-4D97-AF65-F5344CB8AC3E}">
        <p14:creationId xmlns:p14="http://schemas.microsoft.com/office/powerpoint/2010/main" val="1309106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10178" y="4418828"/>
            <a:ext cx="6368995" cy="707886"/>
          </a:xfrm>
          <a:prstGeom prst="rect">
            <a:avLst/>
          </a:prstGeom>
          <a:noFill/>
        </p:spPr>
        <p:txBody>
          <a:bodyPr wrap="square" rtlCol="0">
            <a:spAutoFit/>
          </a:bodyPr>
          <a:lstStyle/>
          <a:p>
            <a:pPr algn="ctr"/>
            <a:r>
              <a:rPr lang="en-AU" sz="2000" dirty="0">
                <a:solidFill>
                  <a:schemeClr val="bg1"/>
                </a:solidFill>
              </a:rPr>
              <a:t>The official citizen-science and science-for-management program for the Great Barrier Reef</a:t>
            </a:r>
          </a:p>
        </p:txBody>
      </p:sp>
      <p:sp>
        <p:nvSpPr>
          <p:cNvPr id="6" name="Title 1"/>
          <p:cNvSpPr txBox="1">
            <a:spLocks/>
          </p:cNvSpPr>
          <p:nvPr/>
        </p:nvSpPr>
        <p:spPr>
          <a:xfrm>
            <a:off x="1" y="336535"/>
            <a:ext cx="12191999" cy="9715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4000" b="1" dirty="0"/>
              <a:t>A range of impacts increasing over time</a:t>
            </a:r>
          </a:p>
        </p:txBody>
      </p:sp>
      <p:pic>
        <p:nvPicPr>
          <p:cNvPr id="7" name="Picture 2"/>
          <p:cNvPicPr>
            <a:picLocks noChangeAspect="1" noChangeArrowheads="1"/>
          </p:cNvPicPr>
          <p:nvPr/>
        </p:nvPicPr>
        <p:blipFill>
          <a:blip r:embed="rId2" cstate="print"/>
          <a:srcRect/>
          <a:stretch>
            <a:fillRect/>
          </a:stretch>
        </p:blipFill>
        <p:spPr bwMode="auto">
          <a:xfrm>
            <a:off x="1752103" y="1688653"/>
            <a:ext cx="8920039" cy="3988248"/>
          </a:xfrm>
          <a:prstGeom prst="rect">
            <a:avLst/>
          </a:prstGeom>
          <a:noFill/>
          <a:ln w="9525">
            <a:noFill/>
            <a:miter lim="800000"/>
            <a:headEnd/>
            <a:tailEnd/>
          </a:ln>
        </p:spPr>
      </p:pic>
    </p:spTree>
    <p:extLst>
      <p:ext uri="{BB962C8B-B14F-4D97-AF65-F5344CB8AC3E}">
        <p14:creationId xmlns:p14="http://schemas.microsoft.com/office/powerpoint/2010/main" val="2454586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27594" y="1548652"/>
            <a:ext cx="5485654" cy="2677656"/>
          </a:xfrm>
          <a:prstGeom prst="rect">
            <a:avLst/>
          </a:prstGeom>
          <a:noFill/>
        </p:spPr>
        <p:txBody>
          <a:bodyPr wrap="square" rtlCol="0">
            <a:spAutoFit/>
          </a:bodyPr>
          <a:lstStyle/>
          <a:p>
            <a:r>
              <a:rPr lang="en-AU" sz="2400" dirty="0"/>
              <a:t>Since the program began in 2009:</a:t>
            </a:r>
          </a:p>
          <a:p>
            <a:pPr marL="285750" indent="-285750">
              <a:buFont typeface="Arial" panose="020B0604020202020204" pitchFamily="34" charset="0"/>
              <a:buChar char="•"/>
            </a:pPr>
            <a:r>
              <a:rPr lang="en-AU" sz="2400" dirty="0"/>
              <a:t>43,000+ surveys of Reef Health submitted</a:t>
            </a:r>
          </a:p>
          <a:p>
            <a:pPr marL="285750" indent="-285750">
              <a:buFont typeface="Arial" panose="020B0604020202020204" pitchFamily="34" charset="0"/>
              <a:buChar char="•"/>
            </a:pPr>
            <a:r>
              <a:rPr lang="en-AU" sz="2400" dirty="0"/>
              <a:t>19,000+ sightings of protected species and significant events logged</a:t>
            </a:r>
          </a:p>
          <a:p>
            <a:pPr marL="285750" indent="-285750">
              <a:buFont typeface="Arial" panose="020B0604020202020204" pitchFamily="34" charset="0"/>
              <a:buChar char="•"/>
            </a:pPr>
            <a:r>
              <a:rPr lang="en-AU" sz="2400" dirty="0"/>
              <a:t>From 1200 Reefs</a:t>
            </a:r>
          </a:p>
          <a:p>
            <a:pPr marL="285750" indent="-285750">
              <a:buFont typeface="Arial" panose="020B0604020202020204" pitchFamily="34" charset="0"/>
              <a:buChar char="•"/>
            </a:pPr>
            <a:r>
              <a:rPr lang="en-AU" sz="2400" dirty="0"/>
              <a:t>700+ people trained in survey methods </a:t>
            </a:r>
          </a:p>
        </p:txBody>
      </p:sp>
      <p:sp>
        <p:nvSpPr>
          <p:cNvPr id="7" name="Title 1"/>
          <p:cNvSpPr txBox="1">
            <a:spLocks/>
          </p:cNvSpPr>
          <p:nvPr/>
        </p:nvSpPr>
        <p:spPr bwMode="auto">
          <a:xfrm>
            <a:off x="800847" y="240741"/>
            <a:ext cx="10984753" cy="7804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bg1"/>
                </a:solidFill>
                <a:latin typeface="Verdana" pitchFamily="34" charset="0"/>
                <a:ea typeface="+mj-ea"/>
                <a:cs typeface="+mj-cs"/>
              </a:defRPr>
            </a:lvl1pPr>
            <a:lvl2pPr algn="l" rtl="0" eaLnBrk="0" fontAlgn="base" hangingPunct="0">
              <a:spcBef>
                <a:spcPct val="0"/>
              </a:spcBef>
              <a:spcAft>
                <a:spcPct val="0"/>
              </a:spcAft>
              <a:defRPr sz="4000" b="1">
                <a:solidFill>
                  <a:schemeClr val="bg1"/>
                </a:solidFill>
                <a:latin typeface="Verdana" pitchFamily="34" charset="0"/>
              </a:defRPr>
            </a:lvl2pPr>
            <a:lvl3pPr algn="l" rtl="0" eaLnBrk="0" fontAlgn="base" hangingPunct="0">
              <a:spcBef>
                <a:spcPct val="0"/>
              </a:spcBef>
              <a:spcAft>
                <a:spcPct val="0"/>
              </a:spcAft>
              <a:defRPr sz="4000" b="1">
                <a:solidFill>
                  <a:schemeClr val="bg1"/>
                </a:solidFill>
                <a:latin typeface="Verdana" pitchFamily="34" charset="0"/>
              </a:defRPr>
            </a:lvl3pPr>
            <a:lvl4pPr algn="l" rtl="0" eaLnBrk="0" fontAlgn="base" hangingPunct="0">
              <a:spcBef>
                <a:spcPct val="0"/>
              </a:spcBef>
              <a:spcAft>
                <a:spcPct val="0"/>
              </a:spcAft>
              <a:defRPr sz="4000" b="1">
                <a:solidFill>
                  <a:schemeClr val="bg1"/>
                </a:solidFill>
                <a:latin typeface="Verdana" pitchFamily="34" charset="0"/>
              </a:defRPr>
            </a:lvl4pPr>
            <a:lvl5pPr algn="l" rtl="0" eaLnBrk="0" fontAlgn="base" hangingPunct="0">
              <a:spcBef>
                <a:spcPct val="0"/>
              </a:spcBef>
              <a:spcAft>
                <a:spcPct val="0"/>
              </a:spcAft>
              <a:defRPr sz="4000" b="1">
                <a:solidFill>
                  <a:schemeClr val="bg1"/>
                </a:solidFill>
                <a:latin typeface="Verdana" pitchFamily="34" charset="0"/>
              </a:defRPr>
            </a:lvl5pPr>
            <a:lvl6pPr marL="457200" algn="l" rtl="0" fontAlgn="base">
              <a:spcBef>
                <a:spcPct val="0"/>
              </a:spcBef>
              <a:spcAft>
                <a:spcPct val="0"/>
              </a:spcAft>
              <a:defRPr sz="4000" b="1">
                <a:solidFill>
                  <a:schemeClr val="bg1"/>
                </a:solidFill>
                <a:latin typeface="Verdana" pitchFamily="34" charset="0"/>
              </a:defRPr>
            </a:lvl6pPr>
            <a:lvl7pPr marL="914400" algn="l" rtl="0" fontAlgn="base">
              <a:spcBef>
                <a:spcPct val="0"/>
              </a:spcBef>
              <a:spcAft>
                <a:spcPct val="0"/>
              </a:spcAft>
              <a:defRPr sz="4000" b="1">
                <a:solidFill>
                  <a:schemeClr val="bg1"/>
                </a:solidFill>
                <a:latin typeface="Verdana" pitchFamily="34" charset="0"/>
              </a:defRPr>
            </a:lvl7pPr>
            <a:lvl8pPr marL="1371600" algn="l" rtl="0" fontAlgn="base">
              <a:spcBef>
                <a:spcPct val="0"/>
              </a:spcBef>
              <a:spcAft>
                <a:spcPct val="0"/>
              </a:spcAft>
              <a:defRPr sz="4000" b="1">
                <a:solidFill>
                  <a:schemeClr val="bg1"/>
                </a:solidFill>
                <a:latin typeface="Verdana" pitchFamily="34" charset="0"/>
              </a:defRPr>
            </a:lvl8pPr>
            <a:lvl9pPr marL="1828800" algn="l" rtl="0" fontAlgn="base">
              <a:spcBef>
                <a:spcPct val="0"/>
              </a:spcBef>
              <a:spcAft>
                <a:spcPct val="0"/>
              </a:spcAft>
              <a:defRPr sz="4000" b="1">
                <a:solidFill>
                  <a:schemeClr val="bg1"/>
                </a:solidFill>
                <a:latin typeface="Verdana" pitchFamily="34" charset="0"/>
              </a:defRPr>
            </a:lvl9pPr>
          </a:lstStyle>
          <a:p>
            <a:r>
              <a:rPr lang="en-AU" dirty="0">
                <a:solidFill>
                  <a:schemeClr val="tx1"/>
                </a:solidFill>
                <a:latin typeface="+mj-lt"/>
              </a:rPr>
              <a:t>Citizen Science in Action – Eye on the Reef Program</a:t>
            </a:r>
            <a:endParaRPr lang="en-US" dirty="0">
              <a:solidFill>
                <a:schemeClr val="tx1"/>
              </a:solidFill>
              <a:latin typeface="+mj-lt"/>
            </a:endParaRPr>
          </a:p>
        </p:txBody>
      </p:sp>
      <p:pic>
        <p:nvPicPr>
          <p:cNvPr id="8"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853" t="14976" r="8260" b="6978"/>
          <a:stretch/>
        </p:blipFill>
        <p:spPr bwMode="auto">
          <a:xfrm>
            <a:off x="699297" y="1351429"/>
            <a:ext cx="4560770" cy="4074458"/>
          </a:xfrm>
          <a:prstGeom prst="rect">
            <a:avLst/>
          </a:prstGeom>
          <a:noFill/>
          <a:ln w="9525">
            <a:noFill/>
            <a:miter lim="800000"/>
            <a:headEnd/>
            <a:tailEnd/>
          </a:ln>
        </p:spPr>
      </p:pic>
    </p:spTree>
    <p:extLst>
      <p:ext uri="{BB962C8B-B14F-4D97-AF65-F5344CB8AC3E}">
        <p14:creationId xmlns:p14="http://schemas.microsoft.com/office/powerpoint/2010/main" val="4286711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0747" y="794792"/>
            <a:ext cx="4356324" cy="4381725"/>
          </a:xfrm>
          <a:prstGeom prst="rect">
            <a:avLst/>
          </a:prstGeom>
        </p:spPr>
      </p:pic>
      <p:sp>
        <p:nvSpPr>
          <p:cNvPr id="3" name="TextBox 2"/>
          <p:cNvSpPr txBox="1"/>
          <p:nvPr/>
        </p:nvSpPr>
        <p:spPr>
          <a:xfrm>
            <a:off x="6825673" y="1394691"/>
            <a:ext cx="3075709" cy="646331"/>
          </a:xfrm>
          <a:prstGeom prst="rect">
            <a:avLst/>
          </a:prstGeom>
          <a:noFill/>
        </p:spPr>
        <p:txBody>
          <a:bodyPr wrap="square" rtlCol="0">
            <a:spAutoFit/>
          </a:bodyPr>
          <a:lstStyle/>
          <a:p>
            <a:r>
              <a:rPr lang="en-US" dirty="0"/>
              <a:t>8 Surveys in the last 2 years around the island</a:t>
            </a:r>
            <a:endParaRPr lang="en-AU" dirty="0"/>
          </a:p>
        </p:txBody>
      </p:sp>
      <p:pic>
        <p:nvPicPr>
          <p:cNvPr id="4" name="Picture 3"/>
          <p:cNvPicPr>
            <a:picLocks noChangeAspect="1"/>
          </p:cNvPicPr>
          <p:nvPr/>
        </p:nvPicPr>
        <p:blipFill>
          <a:blip r:embed="rId3"/>
          <a:stretch>
            <a:fillRect/>
          </a:stretch>
        </p:blipFill>
        <p:spPr>
          <a:xfrm>
            <a:off x="6709267" y="2395074"/>
            <a:ext cx="3308520" cy="2781443"/>
          </a:xfrm>
          <a:prstGeom prst="rect">
            <a:avLst/>
          </a:prstGeom>
        </p:spPr>
      </p:pic>
      <p:cxnSp>
        <p:nvCxnSpPr>
          <p:cNvPr id="6" name="Straight Arrow Connector 5"/>
          <p:cNvCxnSpPr/>
          <p:nvPr/>
        </p:nvCxnSpPr>
        <p:spPr>
          <a:xfrm>
            <a:off x="4922982" y="2540000"/>
            <a:ext cx="1786285" cy="46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128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1524000" y="0"/>
            <a:ext cx="5724128" cy="1011326"/>
          </a:xfrm>
          <a:prstGeom prst="rect">
            <a:avLst/>
          </a:prstGeom>
        </p:spPr>
        <p:txBody>
          <a:bodyPr/>
          <a:lstStyle>
            <a:lvl1pPr algn="l" defTabSz="914400" rtl="0" eaLnBrk="1" latinLnBrk="0" hangingPunct="1">
              <a:spcBef>
                <a:spcPct val="0"/>
              </a:spcBef>
              <a:buNone/>
              <a:defRPr sz="2800" b="1" kern="1200">
                <a:solidFill>
                  <a:schemeClr val="bg1"/>
                </a:solidFill>
                <a:latin typeface="Verdana" pitchFamily="34" charset="0"/>
                <a:ea typeface="+mj-ea"/>
                <a:cs typeface="+mj-cs"/>
              </a:defRPr>
            </a:lvl1pPr>
          </a:lstStyle>
          <a:p>
            <a:endParaRPr lang="en-AU" sz="3200" b="0" dirty="0">
              <a:latin typeface="Arial" pitchFamily="34" charset="0"/>
              <a:ea typeface="Verdana" pitchFamily="34" charset="0"/>
              <a:cs typeface="Arial" pitchFamily="34" charset="0"/>
            </a:endParaRPr>
          </a:p>
          <a:p>
            <a:r>
              <a:rPr lang="en-AU" sz="3200" b="0" dirty="0">
                <a:latin typeface="Arial" pitchFamily="34" charset="0"/>
                <a:ea typeface="Verdana" pitchFamily="34" charset="0"/>
                <a:cs typeface="Arial" pitchFamily="34" charset="0"/>
              </a:rPr>
              <a:t>Participant Access</a:t>
            </a:r>
          </a:p>
        </p:txBody>
      </p:sp>
      <p:pic>
        <p:nvPicPr>
          <p:cNvPr id="12289"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t="12984" b="4707"/>
          <a:stretch>
            <a:fillRect/>
          </a:stretch>
        </p:blipFill>
        <p:spPr bwMode="auto">
          <a:xfrm>
            <a:off x="717176" y="1653988"/>
            <a:ext cx="5101431" cy="3359162"/>
          </a:xfrm>
          <a:prstGeom prst="rect">
            <a:avLst/>
          </a:prstGeom>
          <a:noFill/>
          <a:ln w="9525">
            <a:noFill/>
            <a:miter lim="800000"/>
            <a:headEnd/>
            <a:tailEnd/>
          </a:ln>
        </p:spPr>
      </p:pic>
      <p:pic>
        <p:nvPicPr>
          <p:cNvPr id="122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t="9652" b="4861"/>
          <a:stretch>
            <a:fillRect/>
          </a:stretch>
        </p:blipFill>
        <p:spPr bwMode="auto">
          <a:xfrm>
            <a:off x="6402494" y="1653988"/>
            <a:ext cx="5007335" cy="3424489"/>
          </a:xfrm>
          <a:prstGeom prst="rect">
            <a:avLst/>
          </a:prstGeom>
          <a:noFill/>
          <a:ln w="9525">
            <a:noFill/>
            <a:miter lim="800000"/>
            <a:headEnd/>
            <a:tailEnd/>
          </a:ln>
        </p:spPr>
      </p:pic>
      <p:sp>
        <p:nvSpPr>
          <p:cNvPr id="8" name="TextBox 7"/>
          <p:cNvSpPr txBox="1"/>
          <p:nvPr/>
        </p:nvSpPr>
        <p:spPr>
          <a:xfrm>
            <a:off x="1683574" y="354053"/>
            <a:ext cx="8420100" cy="584775"/>
          </a:xfrm>
          <a:prstGeom prst="rect">
            <a:avLst/>
          </a:prstGeom>
          <a:noFill/>
        </p:spPr>
        <p:txBody>
          <a:bodyPr wrap="square" rtlCol="0">
            <a:spAutoFit/>
          </a:bodyPr>
          <a:lstStyle/>
          <a:p>
            <a:pPr algn="ctr"/>
            <a:r>
              <a:rPr lang="en-AU" sz="3200" b="1" dirty="0">
                <a:latin typeface="+mj-lt"/>
              </a:rPr>
              <a:t>An Eye on the Reef Champion View</a:t>
            </a:r>
          </a:p>
        </p:txBody>
      </p:sp>
    </p:spTree>
    <p:extLst>
      <p:ext uri="{BB962C8B-B14F-4D97-AF65-F5344CB8AC3E}">
        <p14:creationId xmlns:p14="http://schemas.microsoft.com/office/powerpoint/2010/main" val="236676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0127" y="246476"/>
            <a:ext cx="8420100" cy="584775"/>
          </a:xfrm>
          <a:prstGeom prst="rect">
            <a:avLst/>
          </a:prstGeom>
          <a:noFill/>
        </p:spPr>
        <p:txBody>
          <a:bodyPr wrap="square" rtlCol="0">
            <a:spAutoFit/>
          </a:bodyPr>
          <a:lstStyle/>
          <a:p>
            <a:pPr algn="ctr"/>
            <a:r>
              <a:rPr lang="en-AU" sz="3200" b="1" dirty="0">
                <a:latin typeface="+mj-lt"/>
              </a:rPr>
              <a:t>Teacher Dashboard</a:t>
            </a:r>
          </a:p>
        </p:txBody>
      </p:sp>
      <p:pic>
        <p:nvPicPr>
          <p:cNvPr id="1027"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553" y="831251"/>
            <a:ext cx="6815248" cy="5212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83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Umparra\Climate_Change\ERT\Reef_Health\RH_11_12\Pre-summer_workshop\PreSummerWorkshop12_13KMLs\RHIS2011_12CBCombine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6999" y="1232756"/>
            <a:ext cx="6373298" cy="4553789"/>
          </a:xfrm>
          <a:prstGeom prst="rect">
            <a:avLst/>
          </a:prstGeom>
          <a:noFill/>
          <a:ln w="9525">
            <a:noFill/>
            <a:miter lim="800000"/>
            <a:headEnd/>
            <a:tailEnd/>
          </a:ln>
        </p:spPr>
      </p:pic>
      <p:sp>
        <p:nvSpPr>
          <p:cNvPr id="18435" name="Rounded Rectangle 29"/>
          <p:cNvSpPr>
            <a:spLocks noChangeArrowheads="1"/>
          </p:cNvSpPr>
          <p:nvPr/>
        </p:nvSpPr>
        <p:spPr bwMode="auto">
          <a:xfrm>
            <a:off x="3129180" y="152636"/>
            <a:ext cx="5638301" cy="1080120"/>
          </a:xfrm>
          <a:prstGeom prst="roundRect">
            <a:avLst>
              <a:gd name="adj" fmla="val 16667"/>
            </a:avLst>
          </a:prstGeom>
          <a:noFill/>
          <a:ln w="38100">
            <a:noFill/>
            <a:miter lim="800000"/>
            <a:headEnd/>
            <a:tailEnd/>
          </a:ln>
        </p:spPr>
        <p:txBody>
          <a:bodyPr lIns="90000" tIns="46800" rIns="90000" bIns="46800" anchor="ctr"/>
          <a:lstStyle/>
          <a:p>
            <a:pPr algn="ctr"/>
            <a:r>
              <a:rPr lang="en-AU" sz="3200" b="1" dirty="0">
                <a:latin typeface="+mj-lt"/>
                <a:cs typeface="Arial" pitchFamily="34" charset="0"/>
              </a:rPr>
              <a:t>Management View</a:t>
            </a:r>
            <a:endParaRPr lang="en-US" sz="3200" b="1" dirty="0">
              <a:latin typeface="+mj-lt"/>
              <a:cs typeface="Arial" pitchFamily="34" charset="0"/>
            </a:endParaRPr>
          </a:p>
        </p:txBody>
      </p:sp>
      <p:sp>
        <p:nvSpPr>
          <p:cNvPr id="7" name="Rectangle 16"/>
          <p:cNvSpPr>
            <a:spLocks noChangeArrowheads="1"/>
          </p:cNvSpPr>
          <p:nvPr/>
        </p:nvSpPr>
        <p:spPr bwMode="auto">
          <a:xfrm>
            <a:off x="542084" y="1938058"/>
            <a:ext cx="4245069" cy="1477328"/>
          </a:xfrm>
          <a:prstGeom prst="rect">
            <a:avLst/>
          </a:prstGeom>
          <a:noFill/>
          <a:ln>
            <a:noFill/>
          </a:ln>
        </p:spPr>
        <p:txBody>
          <a:bodyPr wrap="square" rtlCol="0">
            <a:spAutoFit/>
          </a:bodyPr>
          <a:lstStyle/>
          <a:p>
            <a:r>
              <a:rPr lang="en-AU" dirty="0">
                <a:latin typeface="Arial" pitchFamily="34" charset="0"/>
                <a:cs typeface="Arial" pitchFamily="34" charset="0"/>
              </a:rPr>
              <a:t>Results can be presented spatially and temporally using time aware KMLs to illustrate the severity and extent of impacts to inform and target management actions.</a:t>
            </a:r>
            <a:endParaRPr lang="en-US" dirty="0">
              <a:latin typeface="Arial" pitchFamily="34" charset="0"/>
              <a:cs typeface="Arial" pitchFamily="34" charset="0"/>
            </a:endParaRPr>
          </a:p>
        </p:txBody>
      </p:sp>
    </p:spTree>
    <p:extLst>
      <p:ext uri="{BB962C8B-B14F-4D97-AF65-F5344CB8AC3E}">
        <p14:creationId xmlns:p14="http://schemas.microsoft.com/office/powerpoint/2010/main" val="246303710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0127" y="246476"/>
            <a:ext cx="8420100" cy="584775"/>
          </a:xfrm>
          <a:prstGeom prst="rect">
            <a:avLst/>
          </a:prstGeom>
          <a:noFill/>
        </p:spPr>
        <p:txBody>
          <a:bodyPr wrap="square" rtlCol="0">
            <a:spAutoFit/>
          </a:bodyPr>
          <a:lstStyle/>
          <a:p>
            <a:pPr algn="ctr"/>
            <a:r>
              <a:rPr lang="en-AU" sz="3200" b="1" dirty="0">
                <a:latin typeface="+mj-lt"/>
              </a:rPr>
              <a:t>Reef Health Updates</a:t>
            </a:r>
          </a:p>
        </p:txBody>
      </p:sp>
      <p:pic>
        <p:nvPicPr>
          <p:cNvPr id="2" name="Picture 1"/>
          <p:cNvPicPr>
            <a:picLocks noChangeAspect="1"/>
          </p:cNvPicPr>
          <p:nvPr/>
        </p:nvPicPr>
        <p:blipFill>
          <a:blip r:embed="rId3"/>
          <a:stretch>
            <a:fillRect/>
          </a:stretch>
        </p:blipFill>
        <p:spPr>
          <a:xfrm>
            <a:off x="3102253" y="901658"/>
            <a:ext cx="5293601" cy="2596261"/>
          </a:xfrm>
          <a:prstGeom prst="rect">
            <a:avLst/>
          </a:prstGeom>
        </p:spPr>
      </p:pic>
      <p:pic>
        <p:nvPicPr>
          <p:cNvPr id="6" name="Picture 5"/>
          <p:cNvPicPr>
            <a:picLocks noChangeAspect="1"/>
          </p:cNvPicPr>
          <p:nvPr/>
        </p:nvPicPr>
        <p:blipFill>
          <a:blip r:embed="rId4"/>
          <a:stretch>
            <a:fillRect/>
          </a:stretch>
        </p:blipFill>
        <p:spPr>
          <a:xfrm>
            <a:off x="3049313" y="3288148"/>
            <a:ext cx="5437192" cy="2590799"/>
          </a:xfrm>
          <a:prstGeom prst="rect">
            <a:avLst/>
          </a:prstGeom>
        </p:spPr>
      </p:pic>
    </p:spTree>
    <p:extLst>
      <p:ext uri="{BB962C8B-B14F-4D97-AF65-F5344CB8AC3E}">
        <p14:creationId xmlns:p14="http://schemas.microsoft.com/office/powerpoint/2010/main" val="3647407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0"/>
          <p:cNvSpPr txBox="1">
            <a:spLocks/>
          </p:cNvSpPr>
          <p:nvPr/>
        </p:nvSpPr>
        <p:spPr>
          <a:xfrm>
            <a:off x="1524000" y="59529"/>
            <a:ext cx="5105400" cy="64294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chemeClr val="bg1"/>
                </a:solidFill>
                <a:latin typeface="Verdana" pitchFamily="34" charset="0"/>
                <a:ea typeface="+mj-ea"/>
                <a:cs typeface="+mj-cs"/>
              </a:defRPr>
            </a:lvl1pPr>
          </a:lstStyle>
          <a:p>
            <a:r>
              <a:rPr lang="en-US" dirty="0">
                <a:latin typeface="Segoe UI" pitchFamily="34" charset="0"/>
                <a:cs typeface="Segoe UI" pitchFamily="34" charset="0"/>
              </a:rPr>
              <a:t>Example Champions</a:t>
            </a:r>
            <a:endParaRPr lang="en-AU" dirty="0">
              <a:latin typeface="Segoe UI" pitchFamily="34" charset="0"/>
              <a:cs typeface="Segoe UI" pitchFamily="34" charset="0"/>
            </a:endParaRPr>
          </a:p>
        </p:txBody>
      </p:sp>
      <p:grpSp>
        <p:nvGrpSpPr>
          <p:cNvPr id="2" name="Group 1"/>
          <p:cNvGrpSpPr/>
          <p:nvPr/>
        </p:nvGrpSpPr>
        <p:grpSpPr>
          <a:xfrm>
            <a:off x="1456765" y="59529"/>
            <a:ext cx="9144001" cy="6110279"/>
            <a:chOff x="1524000" y="762000"/>
            <a:chExt cx="9144001" cy="6110279"/>
          </a:xfrm>
        </p:grpSpPr>
        <p:pic>
          <p:nvPicPr>
            <p:cNvPr id="2050" name="Picture 2" descr="\\gbrmpa.gov.au\SHARES\Eye_on_the_Reef\Promotional Multimedia\Eric Fisher Phd work\_DSC5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762000"/>
              <a:ext cx="2502964" cy="16656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978510" y="1196753"/>
              <a:ext cx="184731" cy="369332"/>
            </a:xfrm>
            <a:prstGeom prst="rect">
              <a:avLst/>
            </a:prstGeom>
          </p:spPr>
          <p:txBody>
            <a:bodyPr wrap="none">
              <a:spAutoFit/>
            </a:bodyPr>
            <a:lstStyle/>
            <a:p>
              <a:endParaRPr lang="en-AU" dirty="0">
                <a:solidFill>
                  <a:schemeClr val="bg1"/>
                </a:solidFill>
                <a:latin typeface="Verdana" pitchFamily="34" charset="0"/>
                <a:ea typeface="Verdana" pitchFamily="34" charset="0"/>
                <a:cs typeface="Verdana" pitchFamily="34" charset="0"/>
              </a:endParaRPr>
            </a:p>
          </p:txBody>
        </p:sp>
        <p:pic>
          <p:nvPicPr>
            <p:cNvPr id="6146" name="Picture 2" descr="\\gbrmpa.gov.au\SHARES\Eye_on_the_Reef\Workshops and Training Days\Workshops &amp; Training Days 2014\Workshops May 2014\1. Cairns 6th May Reef Magic\Photos Cairns Reef Magic 6th May 2014\Underwater\IMG_85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434" b="15220"/>
            <a:stretch/>
          </p:blipFill>
          <p:spPr bwMode="auto">
            <a:xfrm>
              <a:off x="1524000" y="2427662"/>
              <a:ext cx="2502964" cy="2481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26964" y="762010"/>
              <a:ext cx="2678636" cy="1815882"/>
            </a:xfrm>
            <a:prstGeom prst="rect">
              <a:avLst/>
            </a:prstGeom>
            <a:solidFill>
              <a:schemeClr val="accent1"/>
            </a:solidFill>
          </p:spPr>
          <p:txBody>
            <a:bodyPr wrap="square" rtlCol="0">
              <a:spAutoFit/>
            </a:bodyPr>
            <a:lstStyle/>
            <a:p>
              <a:r>
                <a:rPr lang="en-US" sz="1600" b="1" dirty="0">
                  <a:solidFill>
                    <a:schemeClr val="bg1"/>
                  </a:solidFill>
                </a:rPr>
                <a:t>Reef Magic: Moore Reef</a:t>
              </a:r>
            </a:p>
            <a:p>
              <a:endParaRPr lang="en-US" sz="1600" dirty="0">
                <a:solidFill>
                  <a:schemeClr val="bg1"/>
                </a:solidFill>
              </a:endParaRPr>
            </a:p>
            <a:p>
              <a:r>
                <a:rPr lang="en-US" sz="1600" dirty="0">
                  <a:solidFill>
                    <a:schemeClr val="bg1"/>
                  </a:solidFill>
                </a:rPr>
                <a:t>Eric Fisher has 7+ years of continuous trend data and is now a PhD candidate studying fish spawning aggregations.</a:t>
              </a:r>
            </a:p>
            <a:p>
              <a:endParaRPr lang="en-US" sz="1600" dirty="0">
                <a:solidFill>
                  <a:schemeClr val="bg1"/>
                </a:solidFill>
              </a:endParaRPr>
            </a:p>
          </p:txBody>
        </p:sp>
        <p:sp>
          <p:nvSpPr>
            <p:cNvPr id="15" name="TextBox 14"/>
            <p:cNvSpPr txBox="1"/>
            <p:nvPr/>
          </p:nvSpPr>
          <p:spPr>
            <a:xfrm>
              <a:off x="4026964" y="2438403"/>
              <a:ext cx="2678636" cy="2554545"/>
            </a:xfrm>
            <a:prstGeom prst="rect">
              <a:avLst/>
            </a:prstGeom>
            <a:solidFill>
              <a:schemeClr val="accent1"/>
            </a:solidFill>
          </p:spPr>
          <p:txBody>
            <a:bodyPr wrap="square" rtlCol="0">
              <a:spAutoFit/>
            </a:bodyPr>
            <a:lstStyle/>
            <a:p>
              <a:r>
                <a:rPr lang="en-US" sz="1600" b="1" dirty="0">
                  <a:solidFill>
                    <a:schemeClr val="bg1"/>
                  </a:solidFill>
                </a:rPr>
                <a:t>Passions of Paradise: </a:t>
              </a:r>
              <a:r>
                <a:rPr lang="en-US" sz="1600" b="1" dirty="0" err="1">
                  <a:solidFill>
                    <a:schemeClr val="bg1"/>
                  </a:solidFill>
                </a:rPr>
                <a:t>Michaelmas</a:t>
              </a:r>
              <a:r>
                <a:rPr lang="en-US" sz="1600" b="1" dirty="0">
                  <a:solidFill>
                    <a:schemeClr val="bg1"/>
                  </a:solidFill>
                </a:rPr>
                <a:t> Reef</a:t>
              </a:r>
            </a:p>
            <a:p>
              <a:endParaRPr lang="en-US" sz="1600" dirty="0">
                <a:solidFill>
                  <a:schemeClr val="bg1"/>
                </a:solidFill>
              </a:endParaRPr>
            </a:p>
            <a:p>
              <a:r>
                <a:rPr lang="en-US" sz="1600" dirty="0">
                  <a:solidFill>
                    <a:schemeClr val="bg1"/>
                  </a:solidFill>
                </a:rPr>
                <a:t>Russell Hosp has contributed much of the 6+ years of data, particularly on early COTS impact and is now expanding into immersive experiences for guests.</a:t>
              </a:r>
            </a:p>
            <a:p>
              <a:endParaRPr lang="en-US" sz="1600" dirty="0">
                <a:solidFill>
                  <a:schemeClr val="bg1"/>
                </a:solidFill>
              </a:endParaRPr>
            </a:p>
          </p:txBody>
        </p:sp>
        <p:sp>
          <p:nvSpPr>
            <p:cNvPr id="16" name="TextBox 15"/>
            <p:cNvSpPr txBox="1"/>
            <p:nvPr/>
          </p:nvSpPr>
          <p:spPr>
            <a:xfrm>
              <a:off x="4026964" y="4795900"/>
              <a:ext cx="2678636" cy="2062103"/>
            </a:xfrm>
            <a:prstGeom prst="rect">
              <a:avLst/>
            </a:prstGeom>
            <a:solidFill>
              <a:schemeClr val="accent1"/>
            </a:solidFill>
          </p:spPr>
          <p:txBody>
            <a:bodyPr wrap="square" rtlCol="0">
              <a:spAutoFit/>
            </a:bodyPr>
            <a:lstStyle/>
            <a:p>
              <a:r>
                <a:rPr lang="en-US" sz="1600" b="1" dirty="0">
                  <a:solidFill>
                    <a:schemeClr val="bg1"/>
                  </a:solidFill>
                </a:rPr>
                <a:t>Wavelength: Opal &amp; Tongue Reef</a:t>
              </a:r>
            </a:p>
            <a:p>
              <a:endParaRPr lang="en-US" sz="1600" dirty="0">
                <a:solidFill>
                  <a:schemeClr val="bg1"/>
                </a:solidFill>
              </a:endParaRPr>
            </a:p>
            <a:p>
              <a:r>
                <a:rPr lang="en-US" sz="1600" dirty="0">
                  <a:solidFill>
                    <a:schemeClr val="bg1"/>
                  </a:solidFill>
                </a:rPr>
                <a:t>Emma Scott has contributed several years of data from multiple sites and now also works at JCU </a:t>
              </a:r>
              <a:r>
                <a:rPr lang="en-US" sz="1600" dirty="0" err="1">
                  <a:solidFill>
                    <a:schemeClr val="bg1"/>
                  </a:solidFill>
                </a:rPr>
                <a:t>TropWater</a:t>
              </a:r>
              <a:r>
                <a:rPr lang="en-US" sz="1600" dirty="0">
                  <a:solidFill>
                    <a:schemeClr val="bg1"/>
                  </a:solidFill>
                </a:rPr>
                <a:t> and on QPWS surveys for COTS.</a:t>
              </a:r>
            </a:p>
          </p:txBody>
        </p:sp>
        <p:pic>
          <p:nvPicPr>
            <p:cNvPr id="6147" name="Picture 3" descr="\\gbrmpa.gov.au\SHARES\Eye_on_the_Reef\TRAC Papers &amp; Presentations\TRAC #2 April 2015\Schematic Flow Chart Tourism E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783862"/>
              <a:ext cx="3962401" cy="60884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brmpa.gov.au\SHARES\Eye_on_the_Reef\Promotional Multimedia\Photos of Emma Scott volunteer FMP COTS Response\PA2101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746724"/>
              <a:ext cx="2502964" cy="21112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45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608" y="120513"/>
            <a:ext cx="4172076" cy="2887944"/>
          </a:xfrm>
          <a:prstGeom prst="rect">
            <a:avLst/>
          </a:prstGeom>
        </p:spPr>
      </p:pic>
      <p:pic>
        <p:nvPicPr>
          <p:cNvPr id="5" name="Picture 4"/>
          <p:cNvPicPr>
            <a:picLocks noChangeAspect="1"/>
          </p:cNvPicPr>
          <p:nvPr/>
        </p:nvPicPr>
        <p:blipFill>
          <a:blip r:embed="rId3"/>
          <a:stretch>
            <a:fillRect/>
          </a:stretch>
        </p:blipFill>
        <p:spPr>
          <a:xfrm>
            <a:off x="113608" y="3126040"/>
            <a:ext cx="4172076" cy="3169877"/>
          </a:xfrm>
          <a:prstGeom prst="rect">
            <a:avLst/>
          </a:prstGeom>
        </p:spPr>
      </p:pic>
      <p:pic>
        <p:nvPicPr>
          <p:cNvPr id="6" name="Picture 5"/>
          <p:cNvPicPr>
            <a:picLocks noChangeAspect="1"/>
          </p:cNvPicPr>
          <p:nvPr/>
        </p:nvPicPr>
        <p:blipFill>
          <a:blip r:embed="rId4"/>
          <a:stretch>
            <a:fillRect/>
          </a:stretch>
        </p:blipFill>
        <p:spPr>
          <a:xfrm>
            <a:off x="6194685" y="133549"/>
            <a:ext cx="3998349" cy="3002776"/>
          </a:xfrm>
          <a:prstGeom prst="rect">
            <a:avLst/>
          </a:prstGeom>
        </p:spPr>
      </p:pic>
      <p:pic>
        <p:nvPicPr>
          <p:cNvPr id="8" name="Picture 7"/>
          <p:cNvPicPr>
            <a:picLocks noChangeAspect="1"/>
          </p:cNvPicPr>
          <p:nvPr/>
        </p:nvPicPr>
        <p:blipFill>
          <a:blip r:embed="rId5"/>
          <a:stretch>
            <a:fillRect/>
          </a:stretch>
        </p:blipFill>
        <p:spPr>
          <a:xfrm>
            <a:off x="6194685" y="3260436"/>
            <a:ext cx="3998349" cy="3035481"/>
          </a:xfrm>
          <a:prstGeom prst="rect">
            <a:avLst/>
          </a:prstGeom>
        </p:spPr>
      </p:pic>
      <p:pic>
        <p:nvPicPr>
          <p:cNvPr id="9" name="Picture 8"/>
          <p:cNvPicPr>
            <a:picLocks noChangeAspect="1"/>
          </p:cNvPicPr>
          <p:nvPr/>
        </p:nvPicPr>
        <p:blipFill>
          <a:blip r:embed="rId6"/>
          <a:stretch>
            <a:fillRect/>
          </a:stretch>
        </p:blipFill>
        <p:spPr>
          <a:xfrm>
            <a:off x="10171182" y="133549"/>
            <a:ext cx="1930853" cy="454318"/>
          </a:xfrm>
          <a:prstGeom prst="rect">
            <a:avLst/>
          </a:prstGeom>
        </p:spPr>
      </p:pic>
      <p:pic>
        <p:nvPicPr>
          <p:cNvPr id="10" name="Picture 9"/>
          <p:cNvPicPr>
            <a:picLocks noChangeAspect="1"/>
          </p:cNvPicPr>
          <p:nvPr/>
        </p:nvPicPr>
        <p:blipFill>
          <a:blip r:embed="rId7"/>
          <a:stretch>
            <a:fillRect/>
          </a:stretch>
        </p:blipFill>
        <p:spPr>
          <a:xfrm>
            <a:off x="4285684" y="111465"/>
            <a:ext cx="1789042" cy="405516"/>
          </a:xfrm>
          <a:prstGeom prst="rect">
            <a:avLst/>
          </a:prstGeom>
        </p:spPr>
      </p:pic>
      <p:sp>
        <p:nvSpPr>
          <p:cNvPr id="11" name="TextBox 10"/>
          <p:cNvSpPr txBox="1"/>
          <p:nvPr/>
        </p:nvSpPr>
        <p:spPr>
          <a:xfrm>
            <a:off x="4405643" y="587867"/>
            <a:ext cx="1496291" cy="523220"/>
          </a:xfrm>
          <a:prstGeom prst="rect">
            <a:avLst/>
          </a:prstGeom>
          <a:noFill/>
        </p:spPr>
        <p:txBody>
          <a:bodyPr wrap="square" rtlCol="0">
            <a:spAutoFit/>
          </a:bodyPr>
          <a:lstStyle/>
          <a:p>
            <a:r>
              <a:rPr lang="en-US" sz="1400" dirty="0"/>
              <a:t>Little to no training required</a:t>
            </a:r>
            <a:endParaRPr lang="en-AU" sz="1400" dirty="0"/>
          </a:p>
        </p:txBody>
      </p:sp>
      <p:sp>
        <p:nvSpPr>
          <p:cNvPr id="12" name="TextBox 11"/>
          <p:cNvSpPr txBox="1"/>
          <p:nvPr/>
        </p:nvSpPr>
        <p:spPr>
          <a:xfrm>
            <a:off x="10388462" y="684849"/>
            <a:ext cx="1496291" cy="2031325"/>
          </a:xfrm>
          <a:prstGeom prst="rect">
            <a:avLst/>
          </a:prstGeom>
          <a:noFill/>
        </p:spPr>
        <p:txBody>
          <a:bodyPr wrap="square" rtlCol="0">
            <a:spAutoFit/>
          </a:bodyPr>
          <a:lstStyle/>
          <a:p>
            <a:r>
              <a:rPr lang="en-US" sz="1400" dirty="0"/>
              <a:t>Adapt tourism weekly to community weekly for the island??</a:t>
            </a:r>
          </a:p>
          <a:p>
            <a:endParaRPr lang="en-US" sz="1400" dirty="0"/>
          </a:p>
          <a:p>
            <a:r>
              <a:rPr lang="en-US" sz="1400" dirty="0"/>
              <a:t>Online and in-water training provided</a:t>
            </a:r>
            <a:endParaRPr lang="en-AU" sz="1400" dirty="0"/>
          </a:p>
        </p:txBody>
      </p:sp>
    </p:spTree>
    <p:extLst>
      <p:ext uri="{BB962C8B-B14F-4D97-AF65-F5344CB8AC3E}">
        <p14:creationId xmlns:p14="http://schemas.microsoft.com/office/powerpoint/2010/main" val="1715813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216" y="287124"/>
            <a:ext cx="9688615" cy="5622857"/>
          </a:xfrm>
          <a:prstGeom prst="rect">
            <a:avLst/>
          </a:prstGeom>
        </p:spPr>
      </p:pic>
    </p:spTree>
    <p:extLst>
      <p:ext uri="{BB962C8B-B14F-4D97-AF65-F5344CB8AC3E}">
        <p14:creationId xmlns:p14="http://schemas.microsoft.com/office/powerpoint/2010/main" val="3211176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211" y="1465691"/>
            <a:ext cx="9164426"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a:spLocks noGrp="1"/>
          </p:cNvSpPr>
          <p:nvPr>
            <p:ph type="title"/>
          </p:nvPr>
        </p:nvSpPr>
        <p:spPr>
          <a:xfrm>
            <a:off x="0" y="504825"/>
            <a:ext cx="12192000" cy="642942"/>
          </a:xfrm>
        </p:spPr>
        <p:txBody>
          <a:bodyPr>
            <a:noAutofit/>
          </a:bodyPr>
          <a:lstStyle/>
          <a:p>
            <a:pPr algn="ctr"/>
            <a:r>
              <a:rPr lang="en-US" b="1" dirty="0"/>
              <a:t>How can we keep an eye on something this big?</a:t>
            </a:r>
            <a:endParaRPr lang="en-AU" b="1" dirty="0"/>
          </a:p>
        </p:txBody>
      </p:sp>
    </p:spTree>
    <p:extLst>
      <p:ext uri="{BB962C8B-B14F-4D97-AF65-F5344CB8AC3E}">
        <p14:creationId xmlns:p14="http://schemas.microsoft.com/office/powerpoint/2010/main" val="4133947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8992"/>
            <a:ext cx="12192000" cy="828303"/>
          </a:xfrm>
        </p:spPr>
        <p:txBody>
          <a:bodyPr/>
          <a:lstStyle/>
          <a:p>
            <a:pPr algn="ctr"/>
            <a:r>
              <a:rPr lang="en-AU" b="1" dirty="0"/>
              <a:t>#1 Australian Institute of Marine Science</a:t>
            </a:r>
          </a:p>
        </p:txBody>
      </p:sp>
      <p:sp>
        <p:nvSpPr>
          <p:cNvPr id="3" name="TextBox 2"/>
          <p:cNvSpPr txBox="1"/>
          <p:nvPr/>
        </p:nvSpPr>
        <p:spPr>
          <a:xfrm>
            <a:off x="2655735" y="1854463"/>
            <a:ext cx="7438759" cy="3847207"/>
          </a:xfrm>
          <a:prstGeom prst="rect">
            <a:avLst/>
          </a:prstGeom>
          <a:noFill/>
        </p:spPr>
        <p:txBody>
          <a:bodyPr wrap="square" rtlCol="0">
            <a:spAutoFit/>
          </a:bodyPr>
          <a:lstStyle/>
          <a:p>
            <a:r>
              <a:rPr lang="en-AU" sz="3200" dirty="0"/>
              <a:t>Long term monitoring program (LTMP)</a:t>
            </a:r>
          </a:p>
          <a:p>
            <a:endParaRPr lang="en-AU" sz="3200" dirty="0"/>
          </a:p>
          <a:p>
            <a:pPr marL="285750" indent="-285750">
              <a:lnSpc>
                <a:spcPct val="150000"/>
              </a:lnSpc>
              <a:buFont typeface="Arial" panose="020B0604020202020204" pitchFamily="34" charset="0"/>
              <a:buChar char="•"/>
            </a:pPr>
            <a:r>
              <a:rPr lang="en-AU" sz="2400" dirty="0"/>
              <a:t>Rigorous structured science</a:t>
            </a:r>
          </a:p>
          <a:p>
            <a:pPr marL="285750" indent="-285750">
              <a:lnSpc>
                <a:spcPct val="150000"/>
              </a:lnSpc>
              <a:buFont typeface="Arial" panose="020B0604020202020204" pitchFamily="34" charset="0"/>
              <a:buChar char="•"/>
            </a:pPr>
            <a:r>
              <a:rPr lang="en-AU" sz="2400" dirty="0"/>
              <a:t>30 years of data</a:t>
            </a:r>
          </a:p>
          <a:p>
            <a:pPr marL="285750" indent="-285750">
              <a:lnSpc>
                <a:spcPct val="150000"/>
              </a:lnSpc>
              <a:buFont typeface="Arial" panose="020B0604020202020204" pitchFamily="34" charset="0"/>
              <a:buChar char="•"/>
            </a:pPr>
            <a:r>
              <a:rPr lang="en-AU" sz="2400" dirty="0"/>
              <a:t>Only scientists can do it</a:t>
            </a:r>
          </a:p>
          <a:p>
            <a:pPr marL="285750" indent="-285750">
              <a:lnSpc>
                <a:spcPct val="150000"/>
              </a:lnSpc>
              <a:buFont typeface="Arial" panose="020B0604020202020204" pitchFamily="34" charset="0"/>
              <a:buChar char="•"/>
            </a:pPr>
            <a:r>
              <a:rPr lang="en-AU" sz="2400" dirty="0"/>
              <a:t>&lt;10% of reefs</a:t>
            </a:r>
          </a:p>
          <a:p>
            <a:pPr marL="285750" indent="-285750">
              <a:lnSpc>
                <a:spcPct val="150000"/>
              </a:lnSpc>
              <a:buFont typeface="Arial" panose="020B0604020202020204" pitchFamily="34" charset="0"/>
              <a:buChar char="•"/>
            </a:pPr>
            <a:r>
              <a:rPr lang="en-AU" sz="2400" dirty="0"/>
              <a:t>1 – 3 year sample gaps</a:t>
            </a:r>
          </a:p>
        </p:txBody>
      </p:sp>
    </p:spTree>
    <p:extLst>
      <p:ext uri="{BB962C8B-B14F-4D97-AF65-F5344CB8AC3E}">
        <p14:creationId xmlns:p14="http://schemas.microsoft.com/office/powerpoint/2010/main" val="24265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augsburg.edu/home/biology/photoofmonth/scallopeyes-wide-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016" y="1737593"/>
            <a:ext cx="5031059" cy="37732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04163" y="2083583"/>
            <a:ext cx="4135312" cy="2814617"/>
          </a:xfrm>
          <a:prstGeom prst="rect">
            <a:avLst/>
          </a:prstGeom>
          <a:noFill/>
        </p:spPr>
        <p:txBody>
          <a:bodyPr wrap="square">
            <a:spAutoFit/>
          </a:bodyPr>
          <a:lstStyle/>
          <a:p>
            <a:pPr>
              <a:lnSpc>
                <a:spcPct val="150000"/>
              </a:lnSpc>
            </a:pPr>
            <a:r>
              <a:rPr lang="en-AU" sz="2000" dirty="0"/>
              <a:t>Although these eyes may or may not produce clear images, the ability to sense an object moving with speed allows the scallop to shut immediately or swim away. Simple observations can be important.</a:t>
            </a:r>
          </a:p>
        </p:txBody>
      </p:sp>
      <p:sp>
        <p:nvSpPr>
          <p:cNvPr id="7" name="Title 1"/>
          <p:cNvSpPr txBox="1">
            <a:spLocks/>
          </p:cNvSpPr>
          <p:nvPr/>
        </p:nvSpPr>
        <p:spPr bwMode="auto">
          <a:xfrm>
            <a:off x="0" y="332656"/>
            <a:ext cx="12192000" cy="1071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bg1"/>
                </a:solidFill>
                <a:latin typeface="Verdana" pitchFamily="34" charset="0"/>
                <a:ea typeface="+mj-ea"/>
                <a:cs typeface="+mj-cs"/>
              </a:defRPr>
            </a:lvl1pPr>
            <a:lvl2pPr algn="l" rtl="0" eaLnBrk="0" fontAlgn="base" hangingPunct="0">
              <a:spcBef>
                <a:spcPct val="0"/>
              </a:spcBef>
              <a:spcAft>
                <a:spcPct val="0"/>
              </a:spcAft>
              <a:defRPr sz="4000" b="1">
                <a:solidFill>
                  <a:schemeClr val="bg1"/>
                </a:solidFill>
                <a:latin typeface="Verdana" pitchFamily="34" charset="0"/>
              </a:defRPr>
            </a:lvl2pPr>
            <a:lvl3pPr algn="l" rtl="0" eaLnBrk="0" fontAlgn="base" hangingPunct="0">
              <a:spcBef>
                <a:spcPct val="0"/>
              </a:spcBef>
              <a:spcAft>
                <a:spcPct val="0"/>
              </a:spcAft>
              <a:defRPr sz="4000" b="1">
                <a:solidFill>
                  <a:schemeClr val="bg1"/>
                </a:solidFill>
                <a:latin typeface="Verdana" pitchFamily="34" charset="0"/>
              </a:defRPr>
            </a:lvl3pPr>
            <a:lvl4pPr algn="l" rtl="0" eaLnBrk="0" fontAlgn="base" hangingPunct="0">
              <a:spcBef>
                <a:spcPct val="0"/>
              </a:spcBef>
              <a:spcAft>
                <a:spcPct val="0"/>
              </a:spcAft>
              <a:defRPr sz="4000" b="1">
                <a:solidFill>
                  <a:schemeClr val="bg1"/>
                </a:solidFill>
                <a:latin typeface="Verdana" pitchFamily="34" charset="0"/>
              </a:defRPr>
            </a:lvl4pPr>
            <a:lvl5pPr algn="l" rtl="0" eaLnBrk="0" fontAlgn="base" hangingPunct="0">
              <a:spcBef>
                <a:spcPct val="0"/>
              </a:spcBef>
              <a:spcAft>
                <a:spcPct val="0"/>
              </a:spcAft>
              <a:defRPr sz="4000" b="1">
                <a:solidFill>
                  <a:schemeClr val="bg1"/>
                </a:solidFill>
                <a:latin typeface="Verdana" pitchFamily="34" charset="0"/>
              </a:defRPr>
            </a:lvl5pPr>
            <a:lvl6pPr marL="457200" algn="l" rtl="0" fontAlgn="base">
              <a:spcBef>
                <a:spcPct val="0"/>
              </a:spcBef>
              <a:spcAft>
                <a:spcPct val="0"/>
              </a:spcAft>
              <a:defRPr sz="4000" b="1">
                <a:solidFill>
                  <a:schemeClr val="bg1"/>
                </a:solidFill>
                <a:latin typeface="Verdana" pitchFamily="34" charset="0"/>
              </a:defRPr>
            </a:lvl6pPr>
            <a:lvl7pPr marL="914400" algn="l" rtl="0" fontAlgn="base">
              <a:spcBef>
                <a:spcPct val="0"/>
              </a:spcBef>
              <a:spcAft>
                <a:spcPct val="0"/>
              </a:spcAft>
              <a:defRPr sz="4000" b="1">
                <a:solidFill>
                  <a:schemeClr val="bg1"/>
                </a:solidFill>
                <a:latin typeface="Verdana" pitchFamily="34" charset="0"/>
              </a:defRPr>
            </a:lvl7pPr>
            <a:lvl8pPr marL="1371600" algn="l" rtl="0" fontAlgn="base">
              <a:spcBef>
                <a:spcPct val="0"/>
              </a:spcBef>
              <a:spcAft>
                <a:spcPct val="0"/>
              </a:spcAft>
              <a:defRPr sz="4000" b="1">
                <a:solidFill>
                  <a:schemeClr val="bg1"/>
                </a:solidFill>
                <a:latin typeface="Verdana" pitchFamily="34" charset="0"/>
              </a:defRPr>
            </a:lvl8pPr>
            <a:lvl9pPr marL="1828800" algn="l" rtl="0" fontAlgn="base">
              <a:spcBef>
                <a:spcPct val="0"/>
              </a:spcBef>
              <a:spcAft>
                <a:spcPct val="0"/>
              </a:spcAft>
              <a:defRPr sz="4000" b="1">
                <a:solidFill>
                  <a:schemeClr val="bg1"/>
                </a:solidFill>
                <a:latin typeface="Verdana" pitchFamily="34" charset="0"/>
              </a:defRPr>
            </a:lvl9pPr>
          </a:lstStyle>
          <a:p>
            <a:pPr algn="ctr"/>
            <a:r>
              <a:rPr lang="en-AU" dirty="0">
                <a:solidFill>
                  <a:schemeClr val="tx1"/>
                </a:solidFill>
                <a:latin typeface="+mj-lt"/>
              </a:rPr>
              <a:t>The more eyes the better to fill the gaps</a:t>
            </a:r>
            <a:endParaRPr lang="en-US" dirty="0">
              <a:solidFill>
                <a:schemeClr val="tx1"/>
              </a:solidFill>
              <a:latin typeface="+mj-lt"/>
            </a:endParaRPr>
          </a:p>
        </p:txBody>
      </p:sp>
    </p:spTree>
    <p:extLst>
      <p:ext uri="{BB962C8B-B14F-4D97-AF65-F5344CB8AC3E}">
        <p14:creationId xmlns:p14="http://schemas.microsoft.com/office/powerpoint/2010/main" val="1943636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24" y="356992"/>
            <a:ext cx="6890468" cy="698445"/>
          </a:xfrm>
        </p:spPr>
        <p:txBody>
          <a:bodyPr>
            <a:normAutofit/>
          </a:bodyPr>
          <a:lstStyle/>
          <a:p>
            <a:pPr algn="ctr"/>
            <a:r>
              <a:rPr lang="en-AU" b="1" dirty="0"/>
              <a:t>Citizen Science</a:t>
            </a:r>
          </a:p>
        </p:txBody>
      </p:sp>
      <p:sp>
        <p:nvSpPr>
          <p:cNvPr id="4" name="TextBox 3"/>
          <p:cNvSpPr txBox="1"/>
          <p:nvPr/>
        </p:nvSpPr>
        <p:spPr>
          <a:xfrm>
            <a:off x="950003" y="1503383"/>
            <a:ext cx="5317447" cy="3046988"/>
          </a:xfrm>
          <a:prstGeom prst="rect">
            <a:avLst/>
          </a:prstGeom>
          <a:noFill/>
        </p:spPr>
        <p:txBody>
          <a:bodyPr wrap="square" rtlCol="0">
            <a:spAutoFit/>
          </a:bodyPr>
          <a:lstStyle/>
          <a:p>
            <a:pPr algn="ctr"/>
            <a:r>
              <a:rPr lang="en-US" sz="2400" dirty="0"/>
              <a:t>‘Marine citizen science is increasingly popular and can offer an immersive educational experience, beyond factual learning, that empowers people to share information about and increase support for marine science and conservation’ </a:t>
            </a:r>
            <a:r>
              <a:rPr lang="en-US" sz="2400" i="1" dirty="0"/>
              <a:t>(Dean et al 2018</a:t>
            </a:r>
            <a:r>
              <a:rPr lang="en-US" sz="2400" dirty="0"/>
              <a:t>).   </a:t>
            </a:r>
          </a:p>
          <a:p>
            <a:pPr algn="ct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496" y="156599"/>
            <a:ext cx="4373217" cy="5830956"/>
          </a:xfrm>
          <a:prstGeom prst="rect">
            <a:avLst/>
          </a:prstGeom>
        </p:spPr>
      </p:pic>
    </p:spTree>
    <p:extLst>
      <p:ext uri="{BB962C8B-B14F-4D97-AF65-F5344CB8AC3E}">
        <p14:creationId xmlns:p14="http://schemas.microsoft.com/office/powerpoint/2010/main" val="408815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ye on the Reef training_small.JPG"/>
          <p:cNvPicPr>
            <a:picLocks noChangeAspect="1"/>
          </p:cNvPicPr>
          <p:nvPr/>
        </p:nvPicPr>
        <p:blipFill>
          <a:blip r:embed="rId3" cstate="print"/>
          <a:stretch>
            <a:fillRect/>
          </a:stretch>
        </p:blipFill>
        <p:spPr>
          <a:xfrm>
            <a:off x="8656762" y="495910"/>
            <a:ext cx="2330209" cy="1747657"/>
          </a:xfrm>
          <a:prstGeom prst="rect">
            <a:avLst/>
          </a:prstGeom>
        </p:spPr>
      </p:pic>
      <p:pic>
        <p:nvPicPr>
          <p:cNvPr id="6" name="Picture 5" descr="Eye on the Reef back of head_small.JPG"/>
          <p:cNvPicPr>
            <a:picLocks noChangeAspect="1"/>
          </p:cNvPicPr>
          <p:nvPr/>
        </p:nvPicPr>
        <p:blipFill>
          <a:blip r:embed="rId4" cstate="print"/>
          <a:stretch>
            <a:fillRect/>
          </a:stretch>
        </p:blipFill>
        <p:spPr>
          <a:xfrm>
            <a:off x="8656763" y="2323799"/>
            <a:ext cx="2330208" cy="1747656"/>
          </a:xfrm>
          <a:prstGeom prst="rect">
            <a:avLst/>
          </a:prstGeom>
        </p:spPr>
      </p:pic>
      <p:sp>
        <p:nvSpPr>
          <p:cNvPr id="8" name="Title 1"/>
          <p:cNvSpPr txBox="1">
            <a:spLocks/>
          </p:cNvSpPr>
          <p:nvPr/>
        </p:nvSpPr>
        <p:spPr bwMode="auto">
          <a:xfrm>
            <a:off x="1186332" y="603712"/>
            <a:ext cx="6786093" cy="7804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bg1"/>
                </a:solidFill>
                <a:latin typeface="Verdana" pitchFamily="34" charset="0"/>
                <a:ea typeface="+mj-ea"/>
                <a:cs typeface="+mj-cs"/>
              </a:defRPr>
            </a:lvl1pPr>
            <a:lvl2pPr algn="l" rtl="0" eaLnBrk="0" fontAlgn="base" hangingPunct="0">
              <a:spcBef>
                <a:spcPct val="0"/>
              </a:spcBef>
              <a:spcAft>
                <a:spcPct val="0"/>
              </a:spcAft>
              <a:defRPr sz="4000" b="1">
                <a:solidFill>
                  <a:schemeClr val="bg1"/>
                </a:solidFill>
                <a:latin typeface="Verdana" pitchFamily="34" charset="0"/>
              </a:defRPr>
            </a:lvl2pPr>
            <a:lvl3pPr algn="l" rtl="0" eaLnBrk="0" fontAlgn="base" hangingPunct="0">
              <a:spcBef>
                <a:spcPct val="0"/>
              </a:spcBef>
              <a:spcAft>
                <a:spcPct val="0"/>
              </a:spcAft>
              <a:defRPr sz="4000" b="1">
                <a:solidFill>
                  <a:schemeClr val="bg1"/>
                </a:solidFill>
                <a:latin typeface="Verdana" pitchFamily="34" charset="0"/>
              </a:defRPr>
            </a:lvl3pPr>
            <a:lvl4pPr algn="l" rtl="0" eaLnBrk="0" fontAlgn="base" hangingPunct="0">
              <a:spcBef>
                <a:spcPct val="0"/>
              </a:spcBef>
              <a:spcAft>
                <a:spcPct val="0"/>
              </a:spcAft>
              <a:defRPr sz="4000" b="1">
                <a:solidFill>
                  <a:schemeClr val="bg1"/>
                </a:solidFill>
                <a:latin typeface="Verdana" pitchFamily="34" charset="0"/>
              </a:defRPr>
            </a:lvl4pPr>
            <a:lvl5pPr algn="l" rtl="0" eaLnBrk="0" fontAlgn="base" hangingPunct="0">
              <a:spcBef>
                <a:spcPct val="0"/>
              </a:spcBef>
              <a:spcAft>
                <a:spcPct val="0"/>
              </a:spcAft>
              <a:defRPr sz="4000" b="1">
                <a:solidFill>
                  <a:schemeClr val="bg1"/>
                </a:solidFill>
                <a:latin typeface="Verdana" pitchFamily="34" charset="0"/>
              </a:defRPr>
            </a:lvl5pPr>
            <a:lvl6pPr marL="457200" algn="l" rtl="0" fontAlgn="base">
              <a:spcBef>
                <a:spcPct val="0"/>
              </a:spcBef>
              <a:spcAft>
                <a:spcPct val="0"/>
              </a:spcAft>
              <a:defRPr sz="4000" b="1">
                <a:solidFill>
                  <a:schemeClr val="bg1"/>
                </a:solidFill>
                <a:latin typeface="Verdana" pitchFamily="34" charset="0"/>
              </a:defRPr>
            </a:lvl6pPr>
            <a:lvl7pPr marL="914400" algn="l" rtl="0" fontAlgn="base">
              <a:spcBef>
                <a:spcPct val="0"/>
              </a:spcBef>
              <a:spcAft>
                <a:spcPct val="0"/>
              </a:spcAft>
              <a:defRPr sz="4000" b="1">
                <a:solidFill>
                  <a:schemeClr val="bg1"/>
                </a:solidFill>
                <a:latin typeface="Verdana" pitchFamily="34" charset="0"/>
              </a:defRPr>
            </a:lvl7pPr>
            <a:lvl8pPr marL="1371600" algn="l" rtl="0" fontAlgn="base">
              <a:spcBef>
                <a:spcPct val="0"/>
              </a:spcBef>
              <a:spcAft>
                <a:spcPct val="0"/>
              </a:spcAft>
              <a:defRPr sz="4000" b="1">
                <a:solidFill>
                  <a:schemeClr val="bg1"/>
                </a:solidFill>
                <a:latin typeface="Verdana" pitchFamily="34" charset="0"/>
              </a:defRPr>
            </a:lvl8pPr>
            <a:lvl9pPr marL="1828800" algn="l" rtl="0" fontAlgn="base">
              <a:spcBef>
                <a:spcPct val="0"/>
              </a:spcBef>
              <a:spcAft>
                <a:spcPct val="0"/>
              </a:spcAft>
              <a:defRPr sz="4000" b="1">
                <a:solidFill>
                  <a:schemeClr val="bg1"/>
                </a:solidFill>
                <a:latin typeface="Verdana" pitchFamily="34" charset="0"/>
              </a:defRPr>
            </a:lvl9pPr>
          </a:lstStyle>
          <a:p>
            <a:r>
              <a:rPr lang="en-AU" dirty="0">
                <a:solidFill>
                  <a:schemeClr val="tx1"/>
                </a:solidFill>
                <a:latin typeface="+mj-lt"/>
              </a:rPr>
              <a:t>The Eye on the Reef Program</a:t>
            </a:r>
            <a:endParaRPr lang="en-US" dirty="0">
              <a:solidFill>
                <a:schemeClr val="tx1"/>
              </a:solidFill>
              <a:latin typeface="+mj-lt"/>
            </a:endParaRPr>
          </a:p>
        </p:txBody>
      </p:sp>
      <p:pic>
        <p:nvPicPr>
          <p:cNvPr id="9" name="Picture 8" descr="IMG_0898.JPG"/>
          <p:cNvPicPr>
            <a:picLocks noChangeAspect="1"/>
          </p:cNvPicPr>
          <p:nvPr/>
        </p:nvPicPr>
        <p:blipFill>
          <a:blip r:embed="rId5" cstate="print"/>
          <a:stretch>
            <a:fillRect/>
          </a:stretch>
        </p:blipFill>
        <p:spPr>
          <a:xfrm>
            <a:off x="8656762" y="4151687"/>
            <a:ext cx="2330209" cy="1747656"/>
          </a:xfrm>
          <a:prstGeom prst="rect">
            <a:avLst/>
          </a:prstGeom>
        </p:spPr>
      </p:pic>
      <p:sp>
        <p:nvSpPr>
          <p:cNvPr id="10" name="TextBox 9"/>
          <p:cNvSpPr txBox="1"/>
          <p:nvPr/>
        </p:nvSpPr>
        <p:spPr>
          <a:xfrm>
            <a:off x="501992" y="1613757"/>
            <a:ext cx="7108483" cy="2308324"/>
          </a:xfrm>
          <a:prstGeom prst="rect">
            <a:avLst/>
          </a:prstGeom>
          <a:noFill/>
          <a:ln>
            <a:noFill/>
          </a:ln>
        </p:spPr>
        <p:txBody>
          <a:bodyPr wrap="square" rtlCol="0">
            <a:spAutoFit/>
          </a:bodyPr>
          <a:lstStyle/>
          <a:p>
            <a:r>
              <a:rPr lang="en-AU" sz="2400" dirty="0"/>
              <a:t>Vision:</a:t>
            </a:r>
          </a:p>
          <a:p>
            <a:pPr algn="ctr"/>
            <a:r>
              <a:rPr lang="en-AU" sz="2400" dirty="0"/>
              <a:t>The world's best stewardship based reef health assessment and monitoring program that builds stakeholder capacity and delivers accurate, timely and valuable information directly to the managers of the Great Barrier Reef.</a:t>
            </a:r>
          </a:p>
        </p:txBody>
      </p:sp>
    </p:spTree>
    <p:extLst>
      <p:ext uri="{BB962C8B-B14F-4D97-AF65-F5344CB8AC3E}">
        <p14:creationId xmlns:p14="http://schemas.microsoft.com/office/powerpoint/2010/main" val="241908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23576" y="349226"/>
            <a:ext cx="8839089" cy="5519001"/>
            <a:chOff x="1885794" y="382844"/>
            <a:chExt cx="8839089" cy="5519001"/>
          </a:xfrm>
        </p:grpSpPr>
        <p:sp>
          <p:nvSpPr>
            <p:cNvPr id="2" name="TextBox 1"/>
            <p:cNvSpPr txBox="1"/>
            <p:nvPr/>
          </p:nvSpPr>
          <p:spPr>
            <a:xfrm>
              <a:off x="3790939" y="382844"/>
              <a:ext cx="4596493" cy="2123658"/>
            </a:xfrm>
            <a:prstGeom prst="rect">
              <a:avLst/>
            </a:prstGeom>
            <a:noFill/>
          </p:spPr>
          <p:txBody>
            <a:bodyPr wrap="square" rtlCol="0">
              <a:spAutoFit/>
            </a:bodyPr>
            <a:lstStyle/>
            <a:p>
              <a:pPr algn="ctr"/>
              <a:r>
                <a:rPr lang="en-AU" sz="4400" b="1" i="1" dirty="0"/>
                <a:t>A way for everyone to be involved</a:t>
              </a:r>
              <a:endParaRPr lang="en-AU" b="1" dirty="0"/>
            </a:p>
          </p:txBody>
        </p:sp>
        <p:grpSp>
          <p:nvGrpSpPr>
            <p:cNvPr id="9" name="Group 8"/>
            <p:cNvGrpSpPr/>
            <p:nvPr/>
          </p:nvGrpSpPr>
          <p:grpSpPr>
            <a:xfrm>
              <a:off x="1885794" y="1464182"/>
              <a:ext cx="1076237" cy="1596055"/>
              <a:chOff x="512069" y="4240023"/>
              <a:chExt cx="1434983" cy="159605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69" y="4240023"/>
                <a:ext cx="1434983" cy="1264432"/>
              </a:xfrm>
              <a:prstGeom prst="rect">
                <a:avLst/>
              </a:prstGeom>
            </p:spPr>
          </p:pic>
          <p:sp>
            <p:nvSpPr>
              <p:cNvPr id="8" name="TextBox 7"/>
              <p:cNvSpPr txBox="1"/>
              <p:nvPr/>
            </p:nvSpPr>
            <p:spPr>
              <a:xfrm>
                <a:off x="639288" y="5466746"/>
                <a:ext cx="1307764" cy="369332"/>
              </a:xfrm>
              <a:prstGeom prst="rect">
                <a:avLst/>
              </a:prstGeom>
              <a:noFill/>
            </p:spPr>
            <p:txBody>
              <a:bodyPr wrap="square" rtlCol="0">
                <a:spAutoFit/>
              </a:bodyPr>
              <a:lstStyle/>
              <a:p>
                <a:pPr algn="ctr"/>
                <a:r>
                  <a:rPr lang="en-AU" dirty="0"/>
                  <a:t>FISHERS</a:t>
                </a:r>
              </a:p>
            </p:txBody>
          </p:sp>
        </p:grpSp>
        <p:grpSp>
          <p:nvGrpSpPr>
            <p:cNvPr id="11" name="Group 10"/>
            <p:cNvGrpSpPr/>
            <p:nvPr/>
          </p:nvGrpSpPr>
          <p:grpSpPr>
            <a:xfrm>
              <a:off x="2061053" y="3617876"/>
              <a:ext cx="1164937" cy="1792743"/>
              <a:chOff x="602123" y="3227326"/>
              <a:chExt cx="1553249" cy="1792743"/>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123" y="3227326"/>
                <a:ext cx="1553249" cy="1449357"/>
              </a:xfrm>
              <a:prstGeom prst="rect">
                <a:avLst/>
              </a:prstGeom>
            </p:spPr>
          </p:pic>
          <p:sp>
            <p:nvSpPr>
              <p:cNvPr id="10" name="TextBox 9"/>
              <p:cNvSpPr txBox="1"/>
              <p:nvPr/>
            </p:nvSpPr>
            <p:spPr>
              <a:xfrm>
                <a:off x="602124" y="4650737"/>
                <a:ext cx="1282696" cy="369332"/>
              </a:xfrm>
              <a:prstGeom prst="rect">
                <a:avLst/>
              </a:prstGeom>
              <a:noFill/>
            </p:spPr>
            <p:txBody>
              <a:bodyPr wrap="square" rtlCol="0">
                <a:spAutoFit/>
              </a:bodyPr>
              <a:lstStyle/>
              <a:p>
                <a:pPr algn="ctr"/>
                <a:r>
                  <a:rPr lang="en-AU" dirty="0"/>
                  <a:t>BOATIES</a:t>
                </a:r>
              </a:p>
            </p:txBody>
          </p:sp>
        </p:grpSp>
        <p:grpSp>
          <p:nvGrpSpPr>
            <p:cNvPr id="13" name="Group 12"/>
            <p:cNvGrpSpPr/>
            <p:nvPr/>
          </p:nvGrpSpPr>
          <p:grpSpPr>
            <a:xfrm>
              <a:off x="3437134" y="4223058"/>
              <a:ext cx="1600200" cy="1678787"/>
              <a:chOff x="2903343" y="3227326"/>
              <a:chExt cx="2133599" cy="1678787"/>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1158" y="3227326"/>
                <a:ext cx="1482744" cy="1352588"/>
              </a:xfrm>
              <a:prstGeom prst="rect">
                <a:avLst/>
              </a:prstGeom>
            </p:spPr>
          </p:pic>
          <p:sp>
            <p:nvSpPr>
              <p:cNvPr id="12" name="TextBox 11"/>
              <p:cNvSpPr txBox="1"/>
              <p:nvPr/>
            </p:nvSpPr>
            <p:spPr>
              <a:xfrm>
                <a:off x="2903343" y="4536781"/>
                <a:ext cx="2133599" cy="369332"/>
              </a:xfrm>
              <a:prstGeom prst="rect">
                <a:avLst/>
              </a:prstGeom>
              <a:noFill/>
            </p:spPr>
            <p:txBody>
              <a:bodyPr wrap="square" rtlCol="0">
                <a:spAutoFit/>
              </a:bodyPr>
              <a:lstStyle/>
              <a:p>
                <a:pPr algn="ctr"/>
                <a:r>
                  <a:rPr lang="en-AU" dirty="0"/>
                  <a:t>SNORKELLERS</a:t>
                </a:r>
              </a:p>
            </p:txBody>
          </p:sp>
        </p:grpSp>
        <p:grpSp>
          <p:nvGrpSpPr>
            <p:cNvPr id="15" name="Group 14"/>
            <p:cNvGrpSpPr/>
            <p:nvPr/>
          </p:nvGrpSpPr>
          <p:grpSpPr>
            <a:xfrm>
              <a:off x="5308199" y="3989530"/>
              <a:ext cx="1524000" cy="1912315"/>
              <a:chOff x="5251420" y="4197869"/>
              <a:chExt cx="1530209" cy="1759950"/>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9806" y="4197869"/>
                <a:ext cx="991565" cy="1420045"/>
              </a:xfrm>
              <a:prstGeom prst="rect">
                <a:avLst/>
              </a:prstGeom>
            </p:spPr>
          </p:pic>
          <p:sp>
            <p:nvSpPr>
              <p:cNvPr id="14" name="TextBox 13"/>
              <p:cNvSpPr txBox="1"/>
              <p:nvPr/>
            </p:nvSpPr>
            <p:spPr>
              <a:xfrm>
                <a:off x="5251420" y="5617914"/>
                <a:ext cx="1530209" cy="339905"/>
              </a:xfrm>
              <a:prstGeom prst="rect">
                <a:avLst/>
              </a:prstGeom>
              <a:noFill/>
            </p:spPr>
            <p:txBody>
              <a:bodyPr wrap="square" rtlCol="0">
                <a:spAutoFit/>
              </a:bodyPr>
              <a:lstStyle/>
              <a:p>
                <a:pPr algn="ctr"/>
                <a:r>
                  <a:rPr lang="en-AU" dirty="0"/>
                  <a:t>RESEARCHERS</a:t>
                </a:r>
              </a:p>
            </p:txBody>
          </p:sp>
        </p:grpSp>
        <p:grpSp>
          <p:nvGrpSpPr>
            <p:cNvPr id="19" name="Group 18"/>
            <p:cNvGrpSpPr/>
            <p:nvPr/>
          </p:nvGrpSpPr>
          <p:grpSpPr>
            <a:xfrm>
              <a:off x="7403952" y="3992645"/>
              <a:ext cx="1583500" cy="1851281"/>
              <a:chOff x="7827549" y="4197868"/>
              <a:chExt cx="2111334" cy="1851281"/>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3785" y="4197868"/>
                <a:ext cx="1112914" cy="1246741"/>
              </a:xfrm>
              <a:prstGeom prst="rect">
                <a:avLst/>
              </a:prstGeom>
            </p:spPr>
          </p:pic>
          <p:sp>
            <p:nvSpPr>
              <p:cNvPr id="18" name="TextBox 17"/>
              <p:cNvSpPr txBox="1"/>
              <p:nvPr/>
            </p:nvSpPr>
            <p:spPr>
              <a:xfrm>
                <a:off x="7827549" y="5402818"/>
                <a:ext cx="2111334" cy="646331"/>
              </a:xfrm>
              <a:prstGeom prst="rect">
                <a:avLst/>
              </a:prstGeom>
              <a:noFill/>
            </p:spPr>
            <p:txBody>
              <a:bodyPr wrap="square" rtlCol="0">
                <a:spAutoFit/>
              </a:bodyPr>
              <a:lstStyle/>
              <a:p>
                <a:pPr algn="ctr"/>
                <a:r>
                  <a:rPr lang="en-AU" dirty="0"/>
                  <a:t>OCCASSIONAL VISITORS</a:t>
                </a:r>
              </a:p>
            </p:txBody>
          </p:sp>
        </p:grpSp>
        <p:grpSp>
          <p:nvGrpSpPr>
            <p:cNvPr id="22" name="Group 21"/>
            <p:cNvGrpSpPr/>
            <p:nvPr/>
          </p:nvGrpSpPr>
          <p:grpSpPr>
            <a:xfrm>
              <a:off x="9609832" y="3109838"/>
              <a:ext cx="901583" cy="2226440"/>
              <a:chOff x="9976730" y="1834223"/>
              <a:chExt cx="1465142" cy="2927327"/>
            </a:xfrm>
          </p:grpSpPr>
          <p:sp>
            <p:nvSpPr>
              <p:cNvPr id="20" name="TextBox 19"/>
              <p:cNvSpPr txBox="1"/>
              <p:nvPr/>
            </p:nvSpPr>
            <p:spPr>
              <a:xfrm>
                <a:off x="9976730" y="3547554"/>
                <a:ext cx="1465142" cy="1213996"/>
              </a:xfrm>
              <a:prstGeom prst="rect">
                <a:avLst/>
              </a:prstGeom>
              <a:noFill/>
            </p:spPr>
            <p:txBody>
              <a:bodyPr wrap="square" rtlCol="0">
                <a:spAutoFit/>
              </a:bodyPr>
              <a:lstStyle/>
              <a:p>
                <a:pPr algn="ctr"/>
                <a:r>
                  <a:rPr lang="en-AU" dirty="0"/>
                  <a:t>TECH SAVY YOUTH</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1001" y="1834223"/>
                <a:ext cx="1136600" cy="1713331"/>
              </a:xfrm>
              <a:prstGeom prst="rect">
                <a:avLst/>
              </a:prstGeom>
            </p:spPr>
          </p:pic>
        </p:grpSp>
        <p:grpSp>
          <p:nvGrpSpPr>
            <p:cNvPr id="5" name="Group 4"/>
            <p:cNvGrpSpPr/>
            <p:nvPr/>
          </p:nvGrpSpPr>
          <p:grpSpPr>
            <a:xfrm>
              <a:off x="9396362" y="761797"/>
              <a:ext cx="1328521" cy="1859831"/>
              <a:chOff x="8991608" y="781968"/>
              <a:chExt cx="1328521" cy="1859831"/>
            </a:xfrm>
          </p:grpSpPr>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0693" y="781968"/>
                <a:ext cx="910349" cy="1264373"/>
              </a:xfrm>
              <a:prstGeom prst="rect">
                <a:avLst/>
              </a:prstGeom>
            </p:spPr>
          </p:pic>
          <p:sp>
            <p:nvSpPr>
              <p:cNvPr id="25" name="TextBox 24"/>
              <p:cNvSpPr txBox="1"/>
              <p:nvPr/>
            </p:nvSpPr>
            <p:spPr>
              <a:xfrm>
                <a:off x="8991608" y="1995468"/>
                <a:ext cx="1328521" cy="646331"/>
              </a:xfrm>
              <a:prstGeom prst="rect">
                <a:avLst/>
              </a:prstGeom>
              <a:noFill/>
            </p:spPr>
            <p:txBody>
              <a:bodyPr wrap="square" rtlCol="0">
                <a:spAutoFit/>
              </a:bodyPr>
              <a:lstStyle/>
              <a:p>
                <a:pPr algn="ctr"/>
                <a:r>
                  <a:rPr lang="en-AU" dirty="0"/>
                  <a:t>REEF INDUSTRIES</a:t>
                </a:r>
              </a:p>
            </p:txBody>
          </p:sp>
        </p:grpSp>
      </p:grpSp>
    </p:spTree>
    <p:extLst>
      <p:ext uri="{BB962C8B-B14F-4D97-AF65-F5344CB8AC3E}">
        <p14:creationId xmlns:p14="http://schemas.microsoft.com/office/powerpoint/2010/main" val="110095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763693" y="4448949"/>
            <a:ext cx="8101853" cy="1401640"/>
            <a:chOff x="-1425376" y="5526316"/>
            <a:chExt cx="11262854" cy="1131883"/>
          </a:xfrm>
        </p:grpSpPr>
        <p:sp>
          <p:nvSpPr>
            <p:cNvPr id="41" name="Flowchart: Manual Operation 40"/>
            <p:cNvSpPr/>
            <p:nvPr/>
          </p:nvSpPr>
          <p:spPr>
            <a:xfrm flipV="1">
              <a:off x="-1425376" y="5526316"/>
              <a:ext cx="11262854" cy="1131883"/>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TextBox 42"/>
            <p:cNvSpPr txBox="1"/>
            <p:nvPr/>
          </p:nvSpPr>
          <p:spPr>
            <a:xfrm>
              <a:off x="1912815" y="5965327"/>
              <a:ext cx="4586468" cy="397881"/>
            </a:xfrm>
            <a:prstGeom prst="rect">
              <a:avLst/>
            </a:prstGeom>
            <a:noFill/>
          </p:spPr>
          <p:txBody>
            <a:bodyPr wrap="square" rtlCol="0">
              <a:spAutoFit/>
              <a:flatTx/>
            </a:bodyPr>
            <a:lstStyle/>
            <a:p>
              <a:r>
                <a:rPr lang="en-AU" sz="3200" dirty="0"/>
                <a:t>Sightings Network</a:t>
              </a:r>
            </a:p>
          </p:txBody>
        </p:sp>
      </p:grpSp>
      <p:sp>
        <p:nvSpPr>
          <p:cNvPr id="31" name="Freeform 30"/>
          <p:cNvSpPr/>
          <p:nvPr/>
        </p:nvSpPr>
        <p:spPr>
          <a:xfrm>
            <a:off x="4114378" y="2121713"/>
            <a:ext cx="3402528" cy="1282967"/>
          </a:xfrm>
          <a:custGeom>
            <a:avLst/>
            <a:gdLst>
              <a:gd name="connsiteX0" fmla="*/ 0 w 5712634"/>
              <a:gd name="connsiteY0" fmla="*/ 1704189 h 1704189"/>
              <a:gd name="connsiteX1" fmla="*/ 1428162 w 5712634"/>
              <a:gd name="connsiteY1" fmla="*/ 0 h 1704189"/>
              <a:gd name="connsiteX2" fmla="*/ 4284472 w 5712634"/>
              <a:gd name="connsiteY2" fmla="*/ 0 h 1704189"/>
              <a:gd name="connsiteX3" fmla="*/ 5712634 w 5712634"/>
              <a:gd name="connsiteY3" fmla="*/ 1704189 h 1704189"/>
              <a:gd name="connsiteX4" fmla="*/ 0 w 5712634"/>
              <a:gd name="connsiteY4" fmla="*/ 1704189 h 170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634" h="1704189">
                <a:moveTo>
                  <a:pt x="0" y="1704189"/>
                </a:moveTo>
                <a:lnTo>
                  <a:pt x="1428162" y="0"/>
                </a:lnTo>
                <a:lnTo>
                  <a:pt x="4284472" y="0"/>
                </a:lnTo>
                <a:lnTo>
                  <a:pt x="5712634" y="1704189"/>
                </a:lnTo>
                <a:lnTo>
                  <a:pt x="0" y="1704189"/>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050511" tIns="50800" rIns="1050511" bIns="50800" numCol="1" spcCol="1270" anchor="ctr" anchorCtr="0">
            <a:noAutofit/>
          </a:bodyPr>
          <a:lstStyle/>
          <a:p>
            <a:pPr algn="ctr" defTabSz="1778000">
              <a:lnSpc>
                <a:spcPct val="90000"/>
              </a:lnSpc>
              <a:spcBef>
                <a:spcPct val="0"/>
              </a:spcBef>
              <a:spcAft>
                <a:spcPct val="35000"/>
              </a:spcAft>
            </a:pPr>
            <a:r>
              <a:rPr lang="en-AU" sz="2800" dirty="0"/>
              <a:t>Weekly Tourism</a:t>
            </a:r>
          </a:p>
        </p:txBody>
      </p:sp>
      <p:sp>
        <p:nvSpPr>
          <p:cNvPr id="32" name="Freeform 31"/>
          <p:cNvSpPr/>
          <p:nvPr/>
        </p:nvSpPr>
        <p:spPr>
          <a:xfrm>
            <a:off x="3295467" y="3352188"/>
            <a:ext cx="5023960" cy="1175232"/>
          </a:xfrm>
          <a:custGeom>
            <a:avLst/>
            <a:gdLst>
              <a:gd name="connsiteX0" fmla="*/ 0 w 8568952"/>
              <a:gd name="connsiteY0" fmla="*/ 1704189 h 1704189"/>
              <a:gd name="connsiteX1" fmla="*/ 1428162 w 8568952"/>
              <a:gd name="connsiteY1" fmla="*/ 0 h 1704189"/>
              <a:gd name="connsiteX2" fmla="*/ 7140790 w 8568952"/>
              <a:gd name="connsiteY2" fmla="*/ 0 h 1704189"/>
              <a:gd name="connsiteX3" fmla="*/ 8568952 w 8568952"/>
              <a:gd name="connsiteY3" fmla="*/ 1704189 h 1704189"/>
              <a:gd name="connsiteX4" fmla="*/ 0 w 8568952"/>
              <a:gd name="connsiteY4" fmla="*/ 1704189 h 170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8952" h="1704189">
                <a:moveTo>
                  <a:pt x="0" y="1704189"/>
                </a:moveTo>
                <a:lnTo>
                  <a:pt x="1428162" y="0"/>
                </a:lnTo>
                <a:lnTo>
                  <a:pt x="7140790" y="0"/>
                </a:lnTo>
                <a:lnTo>
                  <a:pt x="8568952" y="1704189"/>
                </a:lnTo>
                <a:lnTo>
                  <a:pt x="0" y="1704189"/>
                </a:ln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1550366" tIns="50800" rIns="1550368" bIns="50800" numCol="1" spcCol="1270" anchor="ctr" anchorCtr="0">
            <a:noAutofit/>
          </a:bodyPr>
          <a:lstStyle/>
          <a:p>
            <a:pPr algn="ctr" defTabSz="1778000">
              <a:lnSpc>
                <a:spcPct val="90000"/>
              </a:lnSpc>
              <a:spcBef>
                <a:spcPct val="0"/>
              </a:spcBef>
              <a:spcAft>
                <a:spcPct val="35000"/>
              </a:spcAft>
            </a:pPr>
            <a:r>
              <a:rPr lang="en-AU" sz="3200" dirty="0"/>
              <a:t>Rapid Monitoring </a:t>
            </a:r>
          </a:p>
        </p:txBody>
      </p:sp>
      <p:grpSp>
        <p:nvGrpSpPr>
          <p:cNvPr id="33" name="Group 32"/>
          <p:cNvGrpSpPr/>
          <p:nvPr/>
        </p:nvGrpSpPr>
        <p:grpSpPr>
          <a:xfrm>
            <a:off x="10346488" y="4086793"/>
            <a:ext cx="1437740" cy="839425"/>
            <a:chOff x="6876256" y="5229200"/>
            <a:chExt cx="1593919" cy="1008112"/>
          </a:xfrm>
        </p:grpSpPr>
        <p:sp>
          <p:nvSpPr>
            <p:cNvPr id="11" name="Left Arrow 10"/>
            <p:cNvSpPr/>
            <p:nvPr/>
          </p:nvSpPr>
          <p:spPr>
            <a:xfrm>
              <a:off x="6876256" y="5229200"/>
              <a:ext cx="1348924" cy="1008112"/>
            </a:xfrm>
            <a:prstGeom prst="lef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6948266" y="5487616"/>
              <a:ext cx="1521909" cy="480514"/>
            </a:xfrm>
            <a:prstGeom prst="rect">
              <a:avLst/>
            </a:prstGeom>
            <a:noFill/>
          </p:spPr>
          <p:txBody>
            <a:bodyPr wrap="square" rtlCol="0">
              <a:spAutoFit/>
            </a:bodyPr>
            <a:lstStyle/>
            <a:p>
              <a:r>
                <a:rPr lang="en-AU" sz="2000" dirty="0"/>
                <a:t>Anyone…</a:t>
              </a:r>
            </a:p>
          </p:txBody>
        </p:sp>
      </p:grpSp>
      <p:grpSp>
        <p:nvGrpSpPr>
          <p:cNvPr id="16" name="Group 15"/>
          <p:cNvGrpSpPr/>
          <p:nvPr/>
        </p:nvGrpSpPr>
        <p:grpSpPr>
          <a:xfrm>
            <a:off x="10197803" y="663516"/>
            <a:ext cx="1902740" cy="1319096"/>
            <a:chOff x="5796136" y="1556792"/>
            <a:chExt cx="2376264" cy="1584176"/>
          </a:xfrm>
        </p:grpSpPr>
        <p:sp>
          <p:nvSpPr>
            <p:cNvPr id="9" name="Left Arrow 8"/>
            <p:cNvSpPr/>
            <p:nvPr/>
          </p:nvSpPr>
          <p:spPr>
            <a:xfrm>
              <a:off x="5796136" y="1556792"/>
              <a:ext cx="1872208" cy="1584176"/>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6156176" y="1916833"/>
              <a:ext cx="2016224" cy="850140"/>
            </a:xfrm>
            <a:prstGeom prst="rect">
              <a:avLst/>
            </a:prstGeom>
            <a:noFill/>
          </p:spPr>
          <p:txBody>
            <a:bodyPr wrap="square" rtlCol="0">
              <a:spAutoFit/>
            </a:bodyPr>
            <a:lstStyle/>
            <a:p>
              <a:r>
                <a:rPr lang="en-AU" sz="2000" dirty="0"/>
                <a:t>QPWS &amp; GBRMPA</a:t>
              </a:r>
            </a:p>
          </p:txBody>
        </p:sp>
      </p:grpSp>
      <p:sp>
        <p:nvSpPr>
          <p:cNvPr id="30" name="Freeform 29"/>
          <p:cNvSpPr/>
          <p:nvPr/>
        </p:nvSpPr>
        <p:spPr>
          <a:xfrm>
            <a:off x="4955924" y="785177"/>
            <a:ext cx="1725383" cy="1329898"/>
          </a:xfrm>
          <a:custGeom>
            <a:avLst/>
            <a:gdLst>
              <a:gd name="connsiteX0" fmla="*/ 0 w 2856317"/>
              <a:gd name="connsiteY0" fmla="*/ 1704189 h 1704189"/>
              <a:gd name="connsiteX1" fmla="*/ 1428159 w 2856317"/>
              <a:gd name="connsiteY1" fmla="*/ 0 h 1704189"/>
              <a:gd name="connsiteX2" fmla="*/ 1428159 w 2856317"/>
              <a:gd name="connsiteY2" fmla="*/ 0 h 1704189"/>
              <a:gd name="connsiteX3" fmla="*/ 2856317 w 2856317"/>
              <a:gd name="connsiteY3" fmla="*/ 1704189 h 1704189"/>
              <a:gd name="connsiteX4" fmla="*/ 0 w 2856317"/>
              <a:gd name="connsiteY4" fmla="*/ 1704189 h 1704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6317" h="1704189">
                <a:moveTo>
                  <a:pt x="0" y="1704189"/>
                </a:moveTo>
                <a:lnTo>
                  <a:pt x="1428159" y="0"/>
                </a:lnTo>
                <a:lnTo>
                  <a:pt x="1428159" y="0"/>
                </a:lnTo>
                <a:lnTo>
                  <a:pt x="2856317" y="1704189"/>
                </a:lnTo>
                <a:lnTo>
                  <a:pt x="0" y="1704189"/>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50800" tIns="50800" rIns="50800" bIns="50800" numCol="1" spcCol="1270" anchor="ctr" anchorCtr="0">
            <a:noAutofit/>
          </a:bodyPr>
          <a:lstStyle/>
          <a:p>
            <a:pPr algn="ctr" defTabSz="1778000">
              <a:lnSpc>
                <a:spcPct val="90000"/>
              </a:lnSpc>
              <a:spcBef>
                <a:spcPct val="0"/>
              </a:spcBef>
              <a:spcAft>
                <a:spcPct val="35000"/>
              </a:spcAft>
            </a:pPr>
            <a:endParaRPr lang="en-AU" sz="2800" dirty="0"/>
          </a:p>
          <a:p>
            <a:pPr algn="ctr" defTabSz="1778000">
              <a:lnSpc>
                <a:spcPct val="90000"/>
              </a:lnSpc>
              <a:spcBef>
                <a:spcPct val="0"/>
              </a:spcBef>
              <a:spcAft>
                <a:spcPct val="35000"/>
              </a:spcAft>
            </a:pPr>
            <a:r>
              <a:rPr lang="en-AU" sz="2800" dirty="0"/>
              <a:t>RHIS</a:t>
            </a:r>
          </a:p>
        </p:txBody>
      </p:sp>
      <p:sp>
        <p:nvSpPr>
          <p:cNvPr id="19" name="TextBox 18"/>
          <p:cNvSpPr txBox="1"/>
          <p:nvPr/>
        </p:nvSpPr>
        <p:spPr>
          <a:xfrm>
            <a:off x="301561" y="1583570"/>
            <a:ext cx="1499129" cy="523220"/>
          </a:xfrm>
          <a:prstGeom prst="rect">
            <a:avLst/>
          </a:prstGeom>
          <a:noFill/>
        </p:spPr>
        <p:txBody>
          <a:bodyPr wrap="square" rtlCol="0">
            <a:spAutoFit/>
          </a:bodyPr>
          <a:lstStyle/>
          <a:p>
            <a:r>
              <a:rPr lang="en-AU" sz="1400" dirty="0">
                <a:solidFill>
                  <a:srgbClr val="FF0000"/>
                </a:solidFill>
              </a:rPr>
              <a:t>100+ reef experiences</a:t>
            </a:r>
          </a:p>
        </p:txBody>
      </p:sp>
      <p:grpSp>
        <p:nvGrpSpPr>
          <p:cNvPr id="2" name="Group 1"/>
          <p:cNvGrpSpPr/>
          <p:nvPr/>
        </p:nvGrpSpPr>
        <p:grpSpPr>
          <a:xfrm>
            <a:off x="339003" y="1671197"/>
            <a:ext cx="2962357" cy="3533977"/>
            <a:chOff x="876237" y="915852"/>
            <a:chExt cx="2962357" cy="3533977"/>
          </a:xfrm>
        </p:grpSpPr>
        <p:sp>
          <p:nvSpPr>
            <p:cNvPr id="17" name="TextBox 16"/>
            <p:cNvSpPr txBox="1"/>
            <p:nvPr/>
          </p:nvSpPr>
          <p:spPr>
            <a:xfrm>
              <a:off x="876237" y="3926609"/>
              <a:ext cx="1021341" cy="523220"/>
            </a:xfrm>
            <a:prstGeom prst="rect">
              <a:avLst/>
            </a:prstGeom>
            <a:noFill/>
          </p:spPr>
          <p:txBody>
            <a:bodyPr wrap="square" rtlCol="0">
              <a:spAutoFit/>
            </a:bodyPr>
            <a:lstStyle/>
            <a:p>
              <a:r>
                <a:rPr lang="en-AU" sz="1400" dirty="0">
                  <a:solidFill>
                    <a:srgbClr val="00B050"/>
                  </a:solidFill>
                </a:rPr>
                <a:t>No reef </a:t>
              </a:r>
            </a:p>
            <a:p>
              <a:r>
                <a:rPr lang="en-AU" sz="1400" dirty="0">
                  <a:solidFill>
                    <a:srgbClr val="00B050"/>
                  </a:solidFill>
                </a:rPr>
                <a:t>experience</a:t>
              </a:r>
            </a:p>
          </p:txBody>
        </p:sp>
        <p:sp>
          <p:nvSpPr>
            <p:cNvPr id="20" name="TextBox 19"/>
            <p:cNvSpPr txBox="1"/>
            <p:nvPr/>
          </p:nvSpPr>
          <p:spPr>
            <a:xfrm>
              <a:off x="876237" y="2959381"/>
              <a:ext cx="1774913" cy="307777"/>
            </a:xfrm>
            <a:prstGeom prst="rect">
              <a:avLst/>
            </a:prstGeom>
            <a:noFill/>
          </p:spPr>
          <p:txBody>
            <a:bodyPr wrap="square" rtlCol="0">
              <a:spAutoFit/>
            </a:bodyPr>
            <a:lstStyle/>
            <a:p>
              <a:r>
                <a:rPr lang="en-AU" sz="1400" dirty="0">
                  <a:solidFill>
                    <a:srgbClr val="7030A0"/>
                  </a:solidFill>
                </a:rPr>
                <a:t>&lt; 50 reef experiences</a:t>
              </a:r>
            </a:p>
          </p:txBody>
        </p:sp>
        <p:sp>
          <p:nvSpPr>
            <p:cNvPr id="21" name="TextBox 20"/>
            <p:cNvSpPr txBox="1"/>
            <p:nvPr/>
          </p:nvSpPr>
          <p:spPr>
            <a:xfrm>
              <a:off x="876237" y="2019172"/>
              <a:ext cx="1096488" cy="523220"/>
            </a:xfrm>
            <a:prstGeom prst="rect">
              <a:avLst/>
            </a:prstGeom>
            <a:noFill/>
          </p:spPr>
          <p:txBody>
            <a:bodyPr wrap="square" rtlCol="0">
              <a:spAutoFit/>
            </a:bodyPr>
            <a:lstStyle/>
            <a:p>
              <a:r>
                <a:rPr lang="en-AU" sz="1400" dirty="0">
                  <a:solidFill>
                    <a:srgbClr val="FFC000"/>
                  </a:solidFill>
                </a:rPr>
                <a:t>50+ reef </a:t>
              </a:r>
            </a:p>
            <a:p>
              <a:r>
                <a:rPr lang="en-AU" sz="1400" dirty="0">
                  <a:solidFill>
                    <a:srgbClr val="FFC000"/>
                  </a:solidFill>
                </a:rPr>
                <a:t>experiences</a:t>
              </a:r>
            </a:p>
          </p:txBody>
        </p:sp>
        <p:sp>
          <p:nvSpPr>
            <p:cNvPr id="22" name="TextBox 21"/>
            <p:cNvSpPr txBox="1"/>
            <p:nvPr/>
          </p:nvSpPr>
          <p:spPr>
            <a:xfrm>
              <a:off x="2488613" y="3975633"/>
              <a:ext cx="765436" cy="261610"/>
            </a:xfrm>
            <a:prstGeom prst="rect">
              <a:avLst/>
            </a:prstGeom>
            <a:noFill/>
          </p:spPr>
          <p:txBody>
            <a:bodyPr wrap="square" rtlCol="0">
              <a:spAutoFit/>
            </a:bodyPr>
            <a:lstStyle/>
            <a:p>
              <a:r>
                <a:rPr lang="en-AU" sz="1100" dirty="0">
                  <a:solidFill>
                    <a:srgbClr val="00B0F0"/>
                  </a:solidFill>
                </a:rPr>
                <a:t>2 minutes</a:t>
              </a:r>
            </a:p>
          </p:txBody>
        </p:sp>
        <p:sp>
          <p:nvSpPr>
            <p:cNvPr id="24" name="TextBox 23"/>
            <p:cNvSpPr txBox="1"/>
            <p:nvPr/>
          </p:nvSpPr>
          <p:spPr>
            <a:xfrm>
              <a:off x="2744871" y="3005548"/>
              <a:ext cx="821210" cy="261610"/>
            </a:xfrm>
            <a:prstGeom prst="rect">
              <a:avLst/>
            </a:prstGeom>
            <a:noFill/>
          </p:spPr>
          <p:txBody>
            <a:bodyPr wrap="square" rtlCol="0">
              <a:spAutoFit/>
            </a:bodyPr>
            <a:lstStyle/>
            <a:p>
              <a:r>
                <a:rPr lang="en-AU" sz="1100" dirty="0">
                  <a:solidFill>
                    <a:srgbClr val="00B0F0"/>
                  </a:solidFill>
                </a:rPr>
                <a:t>15 minutes</a:t>
              </a:r>
            </a:p>
          </p:txBody>
        </p:sp>
        <p:sp>
          <p:nvSpPr>
            <p:cNvPr id="25" name="TextBox 24"/>
            <p:cNvSpPr txBox="1"/>
            <p:nvPr/>
          </p:nvSpPr>
          <p:spPr>
            <a:xfrm>
              <a:off x="2747519" y="2108597"/>
              <a:ext cx="861447" cy="261610"/>
            </a:xfrm>
            <a:prstGeom prst="rect">
              <a:avLst/>
            </a:prstGeom>
            <a:noFill/>
          </p:spPr>
          <p:txBody>
            <a:bodyPr wrap="square" rtlCol="0">
              <a:spAutoFit/>
            </a:bodyPr>
            <a:lstStyle/>
            <a:p>
              <a:r>
                <a:rPr lang="en-AU" sz="1100" dirty="0">
                  <a:solidFill>
                    <a:srgbClr val="00B0F0"/>
                  </a:solidFill>
                </a:rPr>
                <a:t>30 minutes</a:t>
              </a:r>
            </a:p>
          </p:txBody>
        </p:sp>
        <p:sp>
          <p:nvSpPr>
            <p:cNvPr id="26" name="TextBox 25"/>
            <p:cNvSpPr txBox="1"/>
            <p:nvPr/>
          </p:nvSpPr>
          <p:spPr>
            <a:xfrm>
              <a:off x="2651150" y="915852"/>
              <a:ext cx="1187444" cy="261610"/>
            </a:xfrm>
            <a:prstGeom prst="rect">
              <a:avLst/>
            </a:prstGeom>
            <a:noFill/>
          </p:spPr>
          <p:txBody>
            <a:bodyPr wrap="square" rtlCol="0">
              <a:spAutoFit/>
            </a:bodyPr>
            <a:lstStyle/>
            <a:p>
              <a:r>
                <a:rPr lang="en-AU" sz="1100" dirty="0">
                  <a:solidFill>
                    <a:srgbClr val="00B0F0"/>
                  </a:solidFill>
                </a:rPr>
                <a:t>15 minutes  x 3</a:t>
              </a:r>
            </a:p>
          </p:txBody>
        </p:sp>
      </p:grpSp>
      <p:grpSp>
        <p:nvGrpSpPr>
          <p:cNvPr id="40" name="Group 39"/>
          <p:cNvGrpSpPr/>
          <p:nvPr/>
        </p:nvGrpSpPr>
        <p:grpSpPr>
          <a:xfrm>
            <a:off x="10158243" y="2012946"/>
            <a:ext cx="1444556" cy="1471919"/>
            <a:chOff x="6218550" y="2420888"/>
            <a:chExt cx="1444556" cy="1618891"/>
          </a:xfrm>
        </p:grpSpPr>
        <p:sp>
          <p:nvSpPr>
            <p:cNvPr id="10" name="Left Arrow 9"/>
            <p:cNvSpPr/>
            <p:nvPr/>
          </p:nvSpPr>
          <p:spPr>
            <a:xfrm>
              <a:off x="6218550" y="2420888"/>
              <a:ext cx="1383811" cy="1618891"/>
            </a:xfrm>
            <a:prstGeom prst="lef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6588224" y="2795269"/>
              <a:ext cx="1074882" cy="830997"/>
            </a:xfrm>
            <a:prstGeom prst="rect">
              <a:avLst/>
            </a:prstGeom>
            <a:noFill/>
          </p:spPr>
          <p:txBody>
            <a:bodyPr wrap="square" rtlCol="0">
              <a:spAutoFit/>
            </a:bodyPr>
            <a:lstStyle/>
            <a:p>
              <a:r>
                <a:rPr lang="en-AU" sz="1600" dirty="0"/>
                <a:t>Trained Tourism Crew</a:t>
              </a:r>
            </a:p>
          </p:txBody>
        </p:sp>
      </p:grpSp>
      <p:sp>
        <p:nvSpPr>
          <p:cNvPr id="39" name="TextBox 38"/>
          <p:cNvSpPr txBox="1"/>
          <p:nvPr/>
        </p:nvSpPr>
        <p:spPr>
          <a:xfrm>
            <a:off x="0" y="114928"/>
            <a:ext cx="12191999" cy="584775"/>
          </a:xfrm>
          <a:prstGeom prst="rect">
            <a:avLst/>
          </a:prstGeom>
          <a:noFill/>
        </p:spPr>
        <p:txBody>
          <a:bodyPr wrap="square" rtlCol="0">
            <a:spAutoFit/>
          </a:bodyPr>
          <a:lstStyle/>
          <a:p>
            <a:pPr algn="ctr"/>
            <a:r>
              <a:rPr lang="en-AU" sz="3200" b="1" dirty="0">
                <a:latin typeface="+mj-lt"/>
              </a:rPr>
              <a:t>Reef Knowledge Types – Different methods for different eyes</a:t>
            </a:r>
          </a:p>
        </p:txBody>
      </p:sp>
      <p:sp>
        <p:nvSpPr>
          <p:cNvPr id="27" name="TextBox 26"/>
          <p:cNvSpPr txBox="1"/>
          <p:nvPr/>
        </p:nvSpPr>
        <p:spPr>
          <a:xfrm rot="3158846">
            <a:off x="5735019" y="1704229"/>
            <a:ext cx="3146230" cy="523220"/>
          </a:xfrm>
          <a:prstGeom prst="rect">
            <a:avLst/>
          </a:prstGeom>
          <a:noFill/>
        </p:spPr>
        <p:txBody>
          <a:bodyPr wrap="square" rtlCol="0">
            <a:spAutoFit/>
          </a:bodyPr>
          <a:lstStyle/>
          <a:p>
            <a:pPr algn="ctr"/>
            <a:r>
              <a:rPr lang="en-US" sz="1400" b="1" dirty="0">
                <a:latin typeface="+mj-lt"/>
              </a:rPr>
              <a:t>Professional Tools &gt; Science-for-Management</a:t>
            </a:r>
          </a:p>
        </p:txBody>
      </p:sp>
      <p:sp>
        <p:nvSpPr>
          <p:cNvPr id="28" name="TextBox 27"/>
          <p:cNvSpPr txBox="1"/>
          <p:nvPr/>
        </p:nvSpPr>
        <p:spPr>
          <a:xfrm rot="3162230">
            <a:off x="8028938" y="4358902"/>
            <a:ext cx="2697405" cy="307777"/>
          </a:xfrm>
          <a:prstGeom prst="rect">
            <a:avLst/>
          </a:prstGeom>
          <a:noFill/>
        </p:spPr>
        <p:txBody>
          <a:bodyPr wrap="none" rtlCol="0">
            <a:spAutoFit/>
          </a:bodyPr>
          <a:lstStyle/>
          <a:p>
            <a:r>
              <a:rPr lang="en-US" sz="1400" dirty="0"/>
              <a:t>Community Tools &gt; Citizen Science</a:t>
            </a:r>
          </a:p>
        </p:txBody>
      </p:sp>
    </p:spTree>
    <p:extLst>
      <p:ext uri="{BB962C8B-B14F-4D97-AF65-F5344CB8AC3E}">
        <p14:creationId xmlns:p14="http://schemas.microsoft.com/office/powerpoint/2010/main" val="2557125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additive="base">
                                        <p:cTn id="22" dur="500" fill="hold"/>
                                        <p:tgtEl>
                                          <p:spTgt spid="40"/>
                                        </p:tgtEl>
                                        <p:attrNameLst>
                                          <p:attrName>ppt_x</p:attrName>
                                        </p:attrNameLst>
                                      </p:cBhvr>
                                      <p:tavLst>
                                        <p:tav tm="0">
                                          <p:val>
                                            <p:strVal val="#ppt_x"/>
                                          </p:val>
                                        </p:tav>
                                        <p:tav tm="100000">
                                          <p:val>
                                            <p:strVal val="#ppt_x"/>
                                          </p:val>
                                        </p:tav>
                                      </p:tavLst>
                                    </p:anim>
                                    <p:anim calcmode="lin" valueType="num">
                                      <p:cBhvr additive="base">
                                        <p:cTn id="23" dur="500" fill="hold"/>
                                        <p:tgtEl>
                                          <p:spTgt spid="4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0"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BRMPA Project Document" ma:contentTypeID="0x010100441936E5D27A4AF2935B3316DA024CF200B1A9D9972D1440619AFD507BD907ADAB0050EF227D32DD7E4A93AF893999E51D74" ma:contentTypeVersion="27" ma:contentTypeDescription="" ma:contentTypeScope="" ma:versionID="59e1e6f14530c18842b505e0a6445cae">
  <xsd:schema xmlns:xsd="http://www.w3.org/2001/XMLSchema" xmlns:xs="http://www.w3.org/2001/XMLSchema" xmlns:p="http://schemas.microsoft.com/office/2006/metadata/properties" xmlns:ns2="8ccc4631-9afc-4718-b120-5e2e37a03cc7" xmlns:ns3="e51afe94-722a-41bd-974e-041687e9a3ee" xmlns:ns4="http://schemas.microsoft.com/sharepoint/v4" targetNamespace="http://schemas.microsoft.com/office/2006/metadata/properties" ma:root="true" ma:fieldsID="4327365e24857df153e51bbaac2fea67" ns2:_="" ns3:_="" ns4:_="">
    <xsd:import namespace="8ccc4631-9afc-4718-b120-5e2e37a03cc7"/>
    <xsd:import namespace="e51afe94-722a-41bd-974e-041687e9a3ee"/>
    <xsd:import namespace="http://schemas.microsoft.com/sharepoint/v4"/>
    <xsd:element name="properties">
      <xsd:complexType>
        <xsd:sequence>
          <xsd:element name="documentManagement">
            <xsd:complexType>
              <xsd:all>
                <xsd:element ref="ns2:TaxCatchAll" minOccurs="0"/>
                <xsd:element ref="ns2:TaxCatchAllLabel" minOccurs="0"/>
                <xsd:element ref="ns2:a2118650a77a4a97b805ceb1a6b3e3dc" minOccurs="0"/>
                <xsd:element ref="ns2:_dlc_DocId" minOccurs="0"/>
                <xsd:element ref="ns2:_dlc_DocIdUrl" minOccurs="0"/>
                <xsd:element ref="ns2:_dlc_DocIdPersistId" minOccurs="0"/>
                <xsd:element ref="ns4:IconOverlay" minOccurs="0"/>
                <xsd:element ref="ns2:SharedWithUsers" minOccurs="0"/>
                <xsd:element ref="ns2:d0747cfb6ae7448aa5f5fea81ef00a8a" minOccurs="0"/>
                <xsd:element ref="ns2:l4ba906edc45473eb13c092227ac9e49" minOccurs="0"/>
                <xsd:element ref="ns3:DocumentType" minOccurs="0"/>
                <xsd:element ref="ns3:te7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c4631-9afc-4718-b120-5e2e37a03cc7"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469dd843-ebb8-4636-a4bb-f95b42c25edb}" ma:internalName="TaxCatchAll" ma:showField="CatchAllData" ma:web="8ccc4631-9afc-4718-b120-5e2e37a03cc7">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469dd843-ebb8-4636-a4bb-f95b42c25edb}" ma:internalName="TaxCatchAllLabel" ma:readOnly="true" ma:showField="CatchAllDataLabel" ma:web="8ccc4631-9afc-4718-b120-5e2e37a03cc7">
      <xsd:complexType>
        <xsd:complexContent>
          <xsd:extension base="dms:MultiChoiceLookup">
            <xsd:sequence>
              <xsd:element name="Value" type="dms:Lookup" maxOccurs="unbounded" minOccurs="0" nillable="true"/>
            </xsd:sequence>
          </xsd:extension>
        </xsd:complexContent>
      </xsd:complexType>
    </xsd:element>
    <xsd:element name="a2118650a77a4a97b805ceb1a6b3e3dc" ma:index="10" nillable="true" ma:taxonomy="true" ma:internalName="a2118650a77a4a97b805ceb1a6b3e3dc" ma:taxonomyFieldName="ProjectPhase" ma:displayName="Project Phase" ma:default="" ma:fieldId="{a2118650-a77a-4a97-b805-ceb1a6b3e3dc}" ma:sspId="61e09954-7ca0-41ec-b279-33dba56ed054" ma:termSetId="4f4d3a88-9e2c-4e89-a24c-7192fac98516" ma:anchorId="00000000-0000-0000-0000-000000000000" ma:open="false" ma:isKeyword="false">
      <xsd:complexType>
        <xsd:sequence>
          <xsd:element ref="pc:Terms" minOccurs="0" maxOccurs="1"/>
        </xsd:sequence>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0747cfb6ae7448aa5f5fea81ef00a8a" ma:index="18" nillable="true" ma:taxonomy="true" ma:internalName="d0747cfb6ae7448aa5f5fea81ef00a8a" ma:taxonomyFieldName="Document_x0020_Type" ma:displayName="Document Type" ma:readOnly="false" ma:default="" ma:fieldId="{d0747cfb-6ae7-448a-a5f5-fea81ef00a8a}" ma:sspId="61e09954-7ca0-41ec-b279-33dba56ed054" ma:termSetId="75487830-5817-45b5-8ad4-60c8ae54c88f" ma:anchorId="00000000-0000-0000-0000-000000000000" ma:open="false" ma:isKeyword="false">
      <xsd:complexType>
        <xsd:sequence>
          <xsd:element ref="pc:Terms" minOccurs="0" maxOccurs="1"/>
        </xsd:sequence>
      </xsd:complexType>
    </xsd:element>
    <xsd:element name="l4ba906edc45473eb13c092227ac9e49" ma:index="20" nillable="true" ma:taxonomy="true" ma:internalName="l4ba906edc45473eb13c092227ac9e49" ma:taxonomyFieldName="Department_x0020_Type" ma:displayName="Department" ma:default="" ma:fieldId="{54ba906e-dc45-473e-b13c-092227ac9e49}" ma:taxonomyMulti="true" ma:sspId="61e09954-7ca0-41ec-b279-33dba56ed054" ma:termSetId="b8528b74-ed3f-411b-9473-76e1791b003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1afe94-722a-41bd-974e-041687e9a3ee" elementFormDefault="qualified">
    <xsd:import namespace="http://schemas.microsoft.com/office/2006/documentManagement/types"/>
    <xsd:import namespace="http://schemas.microsoft.com/office/infopath/2007/PartnerControls"/>
    <xsd:element name="DocumentType" ma:index="22" nillable="true" ma:displayName="DocumentType" ma:format="Dropdown" ma:internalName="DocumentType">
      <xsd:simpleType>
        <xsd:restriction base="dms:Choice">
          <xsd:enumeration value="Participation Form (Tourism Industry)"/>
          <xsd:enumeration value="Participation Form (General)"/>
          <xsd:enumeration value="Participation Form (Rapid Monitoring)"/>
          <xsd:enumeration value="Participation Form (RHIS)"/>
          <xsd:enumeration value="Invoice"/>
          <xsd:enumeration value="Citizen Science"/>
          <xsd:enumeration value="Training"/>
        </xsd:restriction>
      </xsd:simpleType>
    </xsd:element>
    <xsd:element name="te7f" ma:index="23" nillable="true" ma:displayName="Text" ma:internalName="te7f">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8ccc4631-9afc-4718-b120-5e2e37a03cc7"/>
    <a2118650a77a4a97b805ceb1a6b3e3dc xmlns="8ccc4631-9afc-4718-b120-5e2e37a03cc7">
      <Terms xmlns="http://schemas.microsoft.com/office/infopath/2007/PartnerControls"/>
    </a2118650a77a4a97b805ceb1a6b3e3dc>
    <_dlc_DocId xmlns="8ccc4631-9afc-4718-b120-5e2e37a03cc7">PROJ-423-2453</_dlc_DocId>
    <_dlc_DocIdUrl xmlns="8ccc4631-9afc-4718-b120-5e2e37a03cc7">
      <Url>http://thedock.gbrmpa.gov.au/sites/Projects/P000107/_layouts/15/DocIdRedir.aspx?ID=PROJ-423-2453</Url>
      <Description>PROJ-423-2453</Description>
    </_dlc_DocIdUrl>
    <te7f xmlns="e51afe94-722a-41bd-974e-041687e9a3ee" xsi:nil="true"/>
    <l4ba906edc45473eb13c092227ac9e49 xmlns="8ccc4631-9afc-4718-b120-5e2e37a03cc7">
      <Terms xmlns="http://schemas.microsoft.com/office/infopath/2007/PartnerControls"/>
    </l4ba906edc45473eb13c092227ac9e49>
    <d0747cfb6ae7448aa5f5fea81ef00a8a xmlns="8ccc4631-9afc-4718-b120-5e2e37a03cc7">
      <Terms xmlns="http://schemas.microsoft.com/office/infopath/2007/PartnerControls"/>
    </d0747cfb6ae7448aa5f5fea81ef00a8a>
    <DocumentType xmlns="e51afe94-722a-41bd-974e-041687e9a3e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
    <Synchronization>Asynchronous</Synchronization>
    <Type>10003</Type>
    <SequenceNumber>10000</SequenceNumber>
    <Assembly>RecordPoint.Active.UI, Version=1.0.0.0, Culture=neutral, PublicKeyToken=d49476ae5b650bf3</Assembly>
    <Class>RecordPoint.Active.UI.Events.WorkflowItemEventReceiver</Class>
    <Data/>
    <Filter/>
  </Receiver>
  <Receiver>
    <Name/>
    <Synchronization>Synchronous</Synchronization>
    <Type>3</Type>
    <SequenceNumber>10000</SequenceNumber>
    <Assembly>RecordPoint.Active.UI, Version=1.0.0.0, Culture=neutral, PublicKeyToken=d49476ae5b650bf3</Assembly>
    <Class>RecordPoint.Active.UI.Events.WorkflowItemEventReceiver</Class>
    <Data/>
    <Filter/>
  </Receiver>
  <Receiver>
    <Name/>
    <Synchronization>Asynchronous</Synchronization>
    <Type>10009</Type>
    <SequenceNumber>10000</SequenceNumber>
    <Assembly>RecordPoint.Active.UI, Version=1.0.0.0, Culture=neutral, PublicKeyToken=d49476ae5b650bf3</Assembly>
    <Class>RecordPoint.Active.UI.Events.WorkflowItemEventReceiver</Class>
    <Data/>
    <Filter/>
  </Receiver>
  <Receiver>
    <Name/>
    <Synchronization>Synchronous</Synchronization>
    <Type>9</Type>
    <SequenceNumber>10000</SequenceNumber>
    <Assembly>RecordPoint.Active.UI, Version=1.0.0.0, Culture=neutral, PublicKeyToken=d49476ae5b650bf3</Assembly>
    <Class>RecordPoint.Active.UI.Events.WorkflowItemEventReceiver</Class>
    <Data/>
    <Filter/>
  </Receiver>
  <Receiver>
    <Name/>
    <Synchronization>Asynchronous</Synchronization>
    <Type>10103</Type>
    <SequenceNumber>10000</SequenceNumber>
    <Assembly>RecordPoint.Active.UI, Version=1.0.0.0, Culture=neutral, PublicKeyToken=d49476ae5b650bf3</Assembly>
    <Class>RecordPoint.Active.UI.Events.WorkflowListEventReceiver</Class>
    <Data/>
    <Filter/>
  </Receiver>
  <Receiver>
    <Name/>
    <Synchronization>Synchronous</Synchronization>
    <Type>102</Type>
    <SequenceNumber>10000</SequenceNumber>
    <Assembly>RecordPoint.Active.UI, Version=1.0.0.0, Culture=neutral, PublicKeyToken=d49476ae5b650bf3</Assembly>
    <Class>RecordPoint.Active.UI.Events.WorkflowListEventReceiver</Class>
    <Data/>
    <Filter/>
  </Receiver>
  <Receiver>
    <Name/>
    <Synchronization>Asynchronous</Synchronization>
    <Type>10105</Type>
    <SequenceNumber>10000</SequenceNumber>
    <Assembly>RecordPoint.Active.UI, Version=1.0.0.0, Culture=neutral, PublicKeyToken=d49476ae5b650bf3</Assembly>
    <Class>RecordPoint.Active.UI.Events.WorkflowListEventReceiver</Class>
    <Data/>
    <Filter/>
  </Receiver>
  <Receiver>
    <Name/>
    <Synchronization>Synchronous</Synchronization>
    <Type>105</Type>
    <SequenceNumber>10000</SequenceNumber>
    <Assembly>RecordPoint.Active.UI, Version=1.0.0.0, Culture=neutral, PublicKeyToken=d49476ae5b650bf3</Assembly>
    <Class>RecordPoint.Active.UI.Events.WorkflowListEventReceiver</Class>
    <Data/>
    <Filter/>
  </Receiver>
  <Receiver>
    <Name/>
    <Synchronization>Asynchronous</Synchronization>
    <Type>10002</Type>
    <SequenceNumber>10000</SequenceNumber>
    <Assembly>RecordPoint.Active.UI, Version=1.0.0.0, Culture=neutral, PublicKeyToken=d49476ae5b650bf3</Assembly>
    <Class>RecordPoint.Active.UI.Events.WorkflowItemEventReceiver</Class>
    <Data/>
    <Filter/>
  </Receiver>
  <Receiver>
    <Name/>
    <Synchronization>Synchronous</Synchronization>
    <Type>2</Type>
    <SequenceNumber>10000</SequenceNumber>
    <Assembly>RecordPoint.Active.UI, Version=1.0.0.0, Culture=neutral, PublicKeyToken=d49476ae5b650bf3</Assembly>
    <Class>RecordPoint.Active.UI.Events.WorkflowItemEventReceiver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C20A9B1-C682-4E4C-8362-1C7BB9BA80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c4631-9afc-4718-b120-5e2e37a03cc7"/>
    <ds:schemaRef ds:uri="e51afe94-722a-41bd-974e-041687e9a3e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675E84-324A-40C3-A796-F81EFD24BB29}">
  <ds:schemaRefs>
    <ds:schemaRef ds:uri="http://schemas.microsoft.com/office/2006/documentManagement/types"/>
    <ds:schemaRef ds:uri="http://schemas.microsoft.com/office/2006/metadata/properties"/>
    <ds:schemaRef ds:uri="http://www.w3.org/XML/1998/namespace"/>
    <ds:schemaRef ds:uri="http://purl.org/dc/dcmitype/"/>
    <ds:schemaRef ds:uri="http://schemas.microsoft.com/office/infopath/2007/PartnerControls"/>
    <ds:schemaRef ds:uri="http://purl.org/dc/terms/"/>
    <ds:schemaRef ds:uri="http://schemas.openxmlformats.org/package/2006/metadata/core-properties"/>
    <ds:schemaRef ds:uri="http://schemas.microsoft.com/sharepoint/v4"/>
    <ds:schemaRef ds:uri="e51afe94-722a-41bd-974e-041687e9a3ee"/>
    <ds:schemaRef ds:uri="8ccc4631-9afc-4718-b120-5e2e37a03cc7"/>
    <ds:schemaRef ds:uri="http://purl.org/dc/elements/1.1/"/>
  </ds:schemaRefs>
</ds:datastoreItem>
</file>

<file path=customXml/itemProps3.xml><?xml version="1.0" encoding="utf-8"?>
<ds:datastoreItem xmlns:ds="http://schemas.openxmlformats.org/officeDocument/2006/customXml" ds:itemID="{40A92BA6-7CB5-4166-A10A-CD87C006BF47}">
  <ds:schemaRefs>
    <ds:schemaRef ds:uri="http://schemas.microsoft.com/sharepoint/v3/contenttype/forms"/>
  </ds:schemaRefs>
</ds:datastoreItem>
</file>

<file path=customXml/itemProps4.xml><?xml version="1.0" encoding="utf-8"?>
<ds:datastoreItem xmlns:ds="http://schemas.openxmlformats.org/officeDocument/2006/customXml" ds:itemID="{AB9D68EE-44ED-4312-AE55-F9480465ABF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1681</TotalTime>
  <Words>1097</Words>
  <Application>Microsoft Office PowerPoint</Application>
  <PresentationFormat>Widescreen</PresentationFormat>
  <Paragraphs>158</Paragraphs>
  <Slides>28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Segoe UI</vt:lpstr>
      <vt:lpstr>Verdana</vt:lpstr>
      <vt:lpstr>Office Theme</vt:lpstr>
      <vt:lpstr>PowerPoint Presentation</vt:lpstr>
      <vt:lpstr>PowerPoint Presentation</vt:lpstr>
      <vt:lpstr>How can we keep an eye on something this big?</vt:lpstr>
      <vt:lpstr>#1 Australian Institute of Marine Science</vt:lpstr>
      <vt:lpstr>PowerPoint Presentation</vt:lpstr>
      <vt:lpstr>Citizen Science</vt:lpstr>
      <vt:lpstr>PowerPoint Presentation</vt:lpstr>
      <vt:lpstr>PowerPoint Presentation</vt:lpstr>
      <vt:lpstr>PowerPoint Presentation</vt:lpstr>
      <vt:lpstr>Citizen Science - Sightings Network Eye on the Reef App &amp; Wildlife Map</vt:lpstr>
      <vt:lpstr>PowerPoint Presentation</vt:lpstr>
      <vt:lpstr>PowerPoint Presentation</vt:lpstr>
      <vt:lpstr>PowerPoint Presentation</vt:lpstr>
      <vt:lpstr>PowerPoint Presentation</vt:lpstr>
      <vt:lpstr>PowerPoint Presentation</vt:lpstr>
      <vt:lpstr>PowerPoint Presentation</vt:lpstr>
      <vt:lpstr>  Online Training</vt:lpstr>
      <vt:lpstr>PowerPoint Presentation</vt:lpstr>
      <vt:lpstr>  In-water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Great Barrier Reef Marine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Jones</dc:creator>
  <cp:lastModifiedBy>Jo Marks</cp:lastModifiedBy>
  <cp:revision>221</cp:revision>
  <dcterms:created xsi:type="dcterms:W3CDTF">2019-03-08T03:46:34Z</dcterms:created>
  <dcterms:modified xsi:type="dcterms:W3CDTF">2022-05-26T04:19:06Z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0x010100441936E5D27A4AF2935B3316DA024CF200B1A9D9972D1440619AFD507BD907ADAB0050EF227D32DD7E4A93AF893999E51D74</vt:lpwstr>
  </property>
  <property fmtid="{D5CDD505-2E9C-101B-9397-08002B2CF9AE}" pid="3" name="DocumentSetDescription">
    <vt:lpwstr>All administrative paperwork associated with EotR training days and workshops</vt:lpwstr>
  </property>
  <property fmtid="{D5CDD505-2E9C-101B-9397-08002B2CF9AE}" pid="4" name="_dlc_DocIdItemGuid">
    <vt:lpwstr>4e4dd83d-2f3d-4932-9dba-52b440eab649</vt:lpwstr>
  </property>
  <property fmtid="{D5CDD505-2E9C-101B-9397-08002B2CF9AE}" pid="5" name="TitusGUID">
    <vt:lpwstr>eb1b471d-286b-485c-b92b-133994a55877</vt:lpwstr>
  </property>
  <property fmtid="{D5CDD505-2E9C-101B-9397-08002B2CF9AE}" pid="6" name="SEC">
    <vt:lpwstr>OFFICIAL</vt:lpwstr>
  </property>
</Properties>
</file>