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0" d="100"/>
          <a:sy n="50" d="100"/>
        </p:scale>
        <p:origin x="806"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07A4C-EE51-47A6-987D-AC639BD98B73}" type="datetimeFigureOut">
              <a:rPr lang="en-AU" smtClean="0"/>
              <a:t>26/05/2022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98DBB-51C5-4809-A4C1-2AF748BD102C}" type="slidenum">
              <a:rPr lang="en-AU" smtClean="0"/>
              <a:t>‹#›</a:t>
            </a:fld>
            <a:endParaRPr lang="en-AU"/>
          </a:p>
        </p:txBody>
      </p:sp>
    </p:spTree>
    <p:extLst>
      <p:ext uri="{BB962C8B-B14F-4D97-AF65-F5344CB8AC3E}">
        <p14:creationId xmlns:p14="http://schemas.microsoft.com/office/powerpoint/2010/main" val="35779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B468A1B-37B5-46E8-BB97-88A2362C32CF}" type="slidenum">
              <a:rPr lang="en-AU" altLang="en-US" smtClean="0"/>
              <a:pPr>
                <a:defRPr/>
              </a:pPr>
              <a:t>1</a:t>
            </a:fld>
            <a:endParaRPr lang="en-AU" altLang="en-US"/>
          </a:p>
        </p:txBody>
      </p:sp>
    </p:spTree>
    <p:extLst>
      <p:ext uri="{BB962C8B-B14F-4D97-AF65-F5344CB8AC3E}">
        <p14:creationId xmlns:p14="http://schemas.microsoft.com/office/powerpoint/2010/main" val="154338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kern="1200" dirty="0">
                <a:solidFill>
                  <a:schemeClr val="tx1"/>
                </a:solidFill>
                <a:effectLst/>
                <a:latin typeface="+mn-lt"/>
                <a:ea typeface="+mn-ea"/>
                <a:cs typeface="+mn-cs"/>
              </a:rPr>
              <a:t>Acknowledgement of Country.</a:t>
            </a:r>
          </a:p>
          <a:p>
            <a:r>
              <a:rPr lang="en-AU" sz="1200" b="1" kern="1200" dirty="0">
                <a:solidFill>
                  <a:schemeClr val="tx1"/>
                </a:solidFill>
                <a:effectLst/>
                <a:latin typeface="+mn-lt"/>
                <a:ea typeface="+mn-ea"/>
                <a:cs typeface="+mn-cs"/>
              </a:rPr>
              <a:t>Explain format of the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Note:</a:t>
            </a:r>
            <a:r>
              <a:rPr lang="en-AU" altLang="en-US" baseline="0" dirty="0"/>
              <a:t> Acknowledgment of Country c</a:t>
            </a:r>
            <a:r>
              <a:rPr lang="en-AU" altLang="en-US" dirty="0"/>
              <a:t>an be abbreviated to:</a:t>
            </a:r>
            <a:r>
              <a:rPr lang="en-AU" altLang="en-US" baseline="0" dirty="0"/>
              <a:t> </a:t>
            </a:r>
            <a:endParaRPr lang="en-AU" altLang="en-US" dirty="0"/>
          </a:p>
          <a:p>
            <a:pPr algn="l"/>
            <a:endParaRPr lang="en-AU" altLang="en-US" dirty="0"/>
          </a:p>
          <a:p>
            <a:pPr algn="l">
              <a:defRPr/>
            </a:pPr>
            <a:r>
              <a:rPr lang="en-AU" sz="1200" i="1" dirty="0">
                <a:solidFill>
                  <a:srgbClr val="446092"/>
                </a:solidFill>
              </a:rPr>
              <a:t>We would like to acknowledge the Aboriginal and Torres</a:t>
            </a:r>
            <a:r>
              <a:rPr lang="en-AU" sz="1200" i="1" baseline="0" dirty="0">
                <a:solidFill>
                  <a:srgbClr val="446092"/>
                </a:solidFill>
              </a:rPr>
              <a:t> Strait Island </a:t>
            </a:r>
            <a:r>
              <a:rPr lang="en-AU" sz="1200" i="1" dirty="0">
                <a:solidFill>
                  <a:srgbClr val="446092"/>
                </a:solidFill>
              </a:rPr>
              <a:t>peoples as the Traditional Owners of the Land and Sea Country which we are connecting from today.</a:t>
            </a:r>
            <a:endParaRPr lang="en-AU" sz="800" i="1" dirty="0">
              <a:solidFill>
                <a:srgbClr val="446092"/>
              </a:solidFill>
            </a:endParaRPr>
          </a:p>
          <a:p>
            <a:pPr algn="l">
              <a:defRPr/>
            </a:pPr>
            <a:r>
              <a:rPr lang="en-AU" sz="1200" i="1" dirty="0">
                <a:solidFill>
                  <a:srgbClr val="446092"/>
                </a:solidFill>
              </a:rPr>
              <a:t>We recognise their continuing connection to land, water and community, and pay our respects to their Elders past, present and emerging</a:t>
            </a:r>
            <a:r>
              <a:rPr lang="en-AU" sz="1400" i="1" dirty="0">
                <a:solidFill>
                  <a:srgbClr val="446092"/>
                </a:solidFill>
              </a:rPr>
              <a:t>.</a:t>
            </a: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58C6E-F508-468E-BC4F-1FAD12B9BF8F}" type="datetime1">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26/05/2022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\\gbrmpa.gov.au\SHARES\ReefHQ\Reef HQ Education\Reef ED Day Programs\Day Program Resources\Year 6\Threats to the Reef</a:t>
            </a: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AFC9C-C3F4-4C0B-B64E-A5E5CA7BF3E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76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These are the six that come into Australian waters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5402" indent="-286693" eaLnBrk="0" hangingPunct="0">
              <a:defRPr sz="2400">
                <a:solidFill>
                  <a:schemeClr val="tx1"/>
                </a:solidFill>
                <a:latin typeface="Times New Roman" pitchFamily="18" charset="0"/>
              </a:defRPr>
            </a:lvl2pPr>
            <a:lvl3pPr marL="1146772" indent="-229354" eaLnBrk="0" hangingPunct="0">
              <a:defRPr sz="2400">
                <a:solidFill>
                  <a:schemeClr val="tx1"/>
                </a:solidFill>
                <a:latin typeface="Times New Roman" pitchFamily="18" charset="0"/>
              </a:defRPr>
            </a:lvl3pPr>
            <a:lvl4pPr marL="1605481" indent="-229354" eaLnBrk="0" hangingPunct="0">
              <a:defRPr sz="2400">
                <a:solidFill>
                  <a:schemeClr val="tx1"/>
                </a:solidFill>
                <a:latin typeface="Times New Roman" pitchFamily="18" charset="0"/>
              </a:defRPr>
            </a:lvl4pPr>
            <a:lvl5pPr marL="2064189" indent="-229354" eaLnBrk="0" hangingPunct="0">
              <a:defRPr sz="2400">
                <a:solidFill>
                  <a:schemeClr val="tx1"/>
                </a:solidFill>
                <a:latin typeface="Times New Roman" pitchFamily="18" charset="0"/>
              </a:defRPr>
            </a:lvl5pPr>
            <a:lvl6pPr marL="2522898" indent="-229354" eaLnBrk="0" fontAlgn="base" hangingPunct="0">
              <a:spcBef>
                <a:spcPct val="0"/>
              </a:spcBef>
              <a:spcAft>
                <a:spcPct val="0"/>
              </a:spcAft>
              <a:defRPr sz="2400">
                <a:solidFill>
                  <a:schemeClr val="tx1"/>
                </a:solidFill>
                <a:latin typeface="Times New Roman" pitchFamily="18" charset="0"/>
              </a:defRPr>
            </a:lvl6pPr>
            <a:lvl7pPr marL="2981607" indent="-229354" eaLnBrk="0" fontAlgn="base" hangingPunct="0">
              <a:spcBef>
                <a:spcPct val="0"/>
              </a:spcBef>
              <a:spcAft>
                <a:spcPct val="0"/>
              </a:spcAft>
              <a:defRPr sz="2400">
                <a:solidFill>
                  <a:schemeClr val="tx1"/>
                </a:solidFill>
                <a:latin typeface="Times New Roman" pitchFamily="18" charset="0"/>
              </a:defRPr>
            </a:lvl7pPr>
            <a:lvl8pPr marL="3440316" indent="-229354" eaLnBrk="0" fontAlgn="base" hangingPunct="0">
              <a:spcBef>
                <a:spcPct val="0"/>
              </a:spcBef>
              <a:spcAft>
                <a:spcPct val="0"/>
              </a:spcAft>
              <a:defRPr sz="2400">
                <a:solidFill>
                  <a:schemeClr val="tx1"/>
                </a:solidFill>
                <a:latin typeface="Times New Roman" pitchFamily="18" charset="0"/>
              </a:defRPr>
            </a:lvl8pPr>
            <a:lvl9pPr marL="3899024" indent="-229354" eaLnBrk="0" fontAlgn="base" hangingPunct="0">
              <a:spcBef>
                <a:spcPct val="0"/>
              </a:spcBef>
              <a:spcAft>
                <a:spcPct val="0"/>
              </a:spcAft>
              <a:defRPr sz="2400">
                <a:solidFill>
                  <a:schemeClr val="tx1"/>
                </a:solidFill>
                <a:latin typeface="Times New Roman" pitchFamily="18" charset="0"/>
              </a:defRPr>
            </a:lvl9pPr>
          </a:lstStyle>
          <a:p>
            <a:pPr eaLnBrk="1" hangingPunct="1"/>
            <a:fld id="{C20EBE2B-5BCB-41FB-8114-D1C38E5891D1}" type="slidenum">
              <a:rPr lang="en-AU" altLang="en-US" sz="1200"/>
              <a:pPr eaLnBrk="1" hangingPunct="1"/>
              <a:t>3</a:t>
            </a:fld>
            <a:endParaRPr lang="en-AU" altLang="en-US" sz="1200"/>
          </a:p>
        </p:txBody>
      </p:sp>
    </p:spTree>
    <p:extLst>
      <p:ext uri="{BB962C8B-B14F-4D97-AF65-F5344CB8AC3E}">
        <p14:creationId xmlns:p14="http://schemas.microsoft.com/office/powerpoint/2010/main" val="58819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E12450-7AA1-4713-92D9-3253D24BD40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63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5A7C371-2335-4778-BA16-C0A1C7424061}" type="slidenum">
              <a:rPr lang="en-AU" smtClean="0"/>
              <a:t>6</a:t>
            </a:fld>
            <a:endParaRPr lang="en-AU"/>
          </a:p>
        </p:txBody>
      </p:sp>
    </p:spTree>
    <p:extLst>
      <p:ext uri="{BB962C8B-B14F-4D97-AF65-F5344CB8AC3E}">
        <p14:creationId xmlns:p14="http://schemas.microsoft.com/office/powerpoint/2010/main" val="219916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7F7CC3C6-ECD9-4680-8399-D0B279BFB45E}" type="datetimeFigureOut">
              <a:rPr lang="en-AU" smtClean="0"/>
              <a:t>26/05/2022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97518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F7CC3C6-ECD9-4680-8399-D0B279BFB45E}" type="datetimeFigureOut">
              <a:rPr lang="en-AU" smtClean="0"/>
              <a:t>26/05/2022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210090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F7CC3C6-ECD9-4680-8399-D0B279BFB45E}" type="datetimeFigureOut">
              <a:rPr lang="en-AU" smtClean="0"/>
              <a:t>26/05/2022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383212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F7CC3C6-ECD9-4680-8399-D0B279BFB45E}" type="datetimeFigureOut">
              <a:rPr lang="en-AU" smtClean="0"/>
              <a:t>26/05/2022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213292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7CC3C6-ECD9-4680-8399-D0B279BFB45E}" type="datetimeFigureOut">
              <a:rPr lang="en-AU" smtClean="0"/>
              <a:t>26/05/2022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2397905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7F7CC3C6-ECD9-4680-8399-D0B279BFB45E}" type="datetimeFigureOut">
              <a:rPr lang="en-AU" smtClean="0"/>
              <a:t>26/05/2022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3681257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7F7CC3C6-ECD9-4680-8399-D0B279BFB45E}" type="datetimeFigureOut">
              <a:rPr lang="en-AU" smtClean="0"/>
              <a:t>26/05/2022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330135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7F7CC3C6-ECD9-4680-8399-D0B279BFB45E}" type="datetimeFigureOut">
              <a:rPr lang="en-AU" smtClean="0"/>
              <a:t>26/05/2022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169447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7CC3C6-ECD9-4680-8399-D0B279BFB45E}" type="datetimeFigureOut">
              <a:rPr lang="en-AU" smtClean="0"/>
              <a:t>26/05/2022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421222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CC3C6-ECD9-4680-8399-D0B279BFB45E}" type="datetimeFigureOut">
              <a:rPr lang="en-AU" smtClean="0"/>
              <a:t>26/05/2022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27046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CC3C6-ECD9-4680-8399-D0B279BFB45E}" type="datetimeFigureOut">
              <a:rPr lang="en-AU" smtClean="0"/>
              <a:t>26/05/2022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1A0ACDF-1082-4F83-9828-353F55047011}" type="slidenum">
              <a:rPr lang="en-AU" smtClean="0"/>
              <a:t>‹#›</a:t>
            </a:fld>
            <a:endParaRPr lang="en-AU"/>
          </a:p>
        </p:txBody>
      </p:sp>
    </p:spTree>
    <p:extLst>
      <p:ext uri="{BB962C8B-B14F-4D97-AF65-F5344CB8AC3E}">
        <p14:creationId xmlns:p14="http://schemas.microsoft.com/office/powerpoint/2010/main" val="299533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CC3C6-ECD9-4680-8399-D0B279BFB45E}" type="datetimeFigureOut">
              <a:rPr lang="en-AU" smtClean="0"/>
              <a:t>26/05/2022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0ACDF-1082-4F83-9828-353F55047011}" type="slidenum">
              <a:rPr lang="en-AU" smtClean="0"/>
              <a:t>‹#›</a:t>
            </a:fld>
            <a:endParaRPr lang="en-AU"/>
          </a:p>
        </p:txBody>
      </p:sp>
    </p:spTree>
    <p:extLst>
      <p:ext uri="{BB962C8B-B14F-4D97-AF65-F5344CB8AC3E}">
        <p14:creationId xmlns:p14="http://schemas.microsoft.com/office/powerpoint/2010/main" val="2551316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6.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3" y="-3614"/>
            <a:ext cx="12220321" cy="6851445"/>
          </a:xfrm>
          <a:prstGeom prst="rect">
            <a:avLst/>
          </a:prstGeom>
        </p:spPr>
      </p:pic>
      <p:pic>
        <p:nvPicPr>
          <p:cNvPr id="67588" name="Picture 4" descr="http://ian.umces.edu/imagelibrary/albums/userpics/10043/normal_ian-symbol-acanthurus-nigrofusc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77737"/>
            <a:ext cx="958197" cy="445563"/>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50152">
            <a:off x="1309252" y="5002004"/>
            <a:ext cx="1356280" cy="1061289"/>
          </a:xfrm>
          <a:prstGeom prst="rect">
            <a:avLst/>
          </a:prstGeom>
          <a:noFill/>
          <a:extLst>
            <a:ext uri="{909E8E84-426E-40DD-AFC4-6F175D3DCCD1}">
              <a14:hiddenFill xmlns:a14="http://schemas.microsoft.com/office/drawing/2010/main">
                <a:solidFill>
                  <a:srgbClr val="FFFFFF"/>
                </a:solidFill>
              </a14:hiddenFill>
            </a:ext>
          </a:extLst>
        </p:spPr>
      </p:pic>
      <p:pic>
        <p:nvPicPr>
          <p:cNvPr id="67592"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91550">
            <a:off x="7500716" y="2456717"/>
            <a:ext cx="1277735" cy="10509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70420">
            <a:off x="8265884" y="2159051"/>
            <a:ext cx="969619" cy="797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19014">
            <a:off x="6883880" y="2753659"/>
            <a:ext cx="969619" cy="7975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0152">
            <a:off x="8917143" y="5846274"/>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32693">
            <a:off x="8360961" y="5692960"/>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73710">
            <a:off x="7817333" y="5903607"/>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488082">
            <a:off x="9858563" y="736209"/>
            <a:ext cx="802056" cy="6596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7789">
            <a:off x="9832599" y="421504"/>
            <a:ext cx="848515" cy="6979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10978">
            <a:off x="5540003" y="2949873"/>
            <a:ext cx="629517" cy="5177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114520">
            <a:off x="5881790" y="1543962"/>
            <a:ext cx="693719" cy="570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165476">
            <a:off x="5143337" y="3006731"/>
            <a:ext cx="654731" cy="538516"/>
          </a:xfrm>
          <a:prstGeom prst="rect">
            <a:avLst/>
          </a:prstGeom>
          <a:noFill/>
          <a:extLst>
            <a:ext uri="{909E8E84-426E-40DD-AFC4-6F175D3DCCD1}">
              <a14:hiddenFill xmlns:a14="http://schemas.microsoft.com/office/drawing/2010/main">
                <a:solidFill>
                  <a:srgbClr val="FFFFFF"/>
                </a:solidFill>
              </a14:hiddenFill>
            </a:ext>
          </a:extLst>
        </p:spPr>
      </p:pic>
      <p:pic>
        <p:nvPicPr>
          <p:cNvPr id="67594" name="Picture 10" descr="Mushroom coral (Fungiidae) Illustration of mushroom coral (Fungiidae) symbol,vector,illustration,corals,coral reef,koa,amu,Cnidaria,Anthozoa,Scleractin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8437" y="5802953"/>
            <a:ext cx="489744" cy="422404"/>
          </a:xfrm>
          <a:prstGeom prst="rect">
            <a:avLst/>
          </a:prstGeom>
          <a:noFill/>
          <a:extLst>
            <a:ext uri="{909E8E84-426E-40DD-AFC4-6F175D3DCCD1}">
              <a14:hiddenFill xmlns:a14="http://schemas.microsoft.com/office/drawing/2010/main">
                <a:solidFill>
                  <a:srgbClr val="FFFFFF"/>
                </a:solidFill>
              </a14:hiddenFill>
            </a:ext>
          </a:extLst>
        </p:spPr>
      </p:pic>
      <p:pic>
        <p:nvPicPr>
          <p:cNvPr id="67596" name="Picture 12" descr="Pocillopora meandrina (Cauliflower Coral) Illustration of Pocillopora meandrina (Cauliflower Coral) symbol,vector,illustration,corals,coral reef,Cnidaria,Anthozoa,Scleractinia,Astrocoeniina,Pocillophoridae,koa,amu"/>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415854" y="3530858"/>
            <a:ext cx="767613" cy="6831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ocillopora meandrina (Cauliflower Coral) Illustration of Pocillopora meandrina (Cauliflower Coral) symbol,vector,illustration,corals,coral reef,Cnidaria,Anthozoa,Scleractinia,Astrocoeniina,Pocillophoridae,koa,amu"/>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032250">
            <a:off x="11302731" y="3188269"/>
            <a:ext cx="767613" cy="683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Pocillopora meandrina (Cauliflower Coral) Illustration of Pocillopora meandrina (Cauliflower Coral) symbol,vector,illustration,corals,coral reef,Cnidaria,Anthozoa,Scleractinia,Astrocoeniina,Pocillophoridae,koa,amu"/>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72040" y="6357482"/>
            <a:ext cx="767613" cy="683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Pocillopora meandrina (Cauliflower Coral) Illustration of Pocillopora meandrina (Cauliflower Coral) symbol,vector,illustration,corals,coral reef,Cnidaria,Anthozoa,Scleractinia,Astrocoeniina,Pocillophoridae,koa,amu"/>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09871" y="3034173"/>
            <a:ext cx="767613" cy="683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Pocillopora meandrina (Cauliflower Coral) Illustration of Pocillopora meandrina (Cauliflower Coral) symbol,vector,illustration,corals,coral reef,Cnidaria,Anthozoa,Scleractinia,Astrocoeniina,Pocillophoridae,koa,amu"/>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43928" y="3358179"/>
            <a:ext cx="767613" cy="683175"/>
          </a:xfrm>
          <a:prstGeom prst="rect">
            <a:avLst/>
          </a:prstGeom>
          <a:noFill/>
          <a:extLst>
            <a:ext uri="{909E8E84-426E-40DD-AFC4-6F175D3DCCD1}">
              <a14:hiddenFill xmlns:a14="http://schemas.microsoft.com/office/drawing/2010/main">
                <a:solidFill>
                  <a:srgbClr val="FFFFFF"/>
                </a:solidFill>
              </a14:hiddenFill>
            </a:ext>
          </a:extLst>
        </p:spPr>
      </p:pic>
      <p:pic>
        <p:nvPicPr>
          <p:cNvPr id="67598" name="Picture 14" descr="Platygyra spp. (Brain Coral) Illustration of Platygyra spp., a brain coral symbol,vector,illustration,Platygyra spp. Cnidaria,Anthozoa,Scleractinia,Montastrea,Common,star,large,star,cora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010" y="5838128"/>
            <a:ext cx="1047439" cy="9610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0152">
            <a:off x="8502042" y="6123540"/>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67600" name="Picture 16" descr="Plate coral 1 Illustration of a type of plate coral symbol,vector,illustration,plate,coral,1,Cnidari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475997">
            <a:off x="2510517" y="6372145"/>
            <a:ext cx="1227459" cy="598387"/>
          </a:xfrm>
          <a:prstGeom prst="rect">
            <a:avLst/>
          </a:prstGeom>
          <a:noFill/>
          <a:extLst>
            <a:ext uri="{909E8E84-426E-40DD-AFC4-6F175D3DCCD1}">
              <a14:hiddenFill xmlns:a14="http://schemas.microsoft.com/office/drawing/2010/main">
                <a:solidFill>
                  <a:srgbClr val="FFFFFF"/>
                </a:solidFill>
              </a14:hiddenFill>
            </a:ext>
          </a:extLst>
        </p:spPr>
      </p:pic>
      <p:pic>
        <p:nvPicPr>
          <p:cNvPr id="67604" name="Picture 20" descr="Acropora: fragment Illustration of an Acropora spp. fragment symbol,vector,illustration,Staghorn,coral Cnidaria,Anthozoa,Scleractinia,Acroporidae,Acropora,A. cervicornis,Elkhorn,coral,A. palmat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24" y="5045544"/>
            <a:ext cx="600001" cy="8000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Acropora: fragment Illustration of an Acropora spp. fragment symbol,vector,illustration,Staghorn,coral Cnidaria,Anthozoa,Scleractinia,Acroporidae,Acropora,A. cervicornis,Elkhorn,coral,A. palmat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442096">
            <a:off x="-104753" y="4816004"/>
            <a:ext cx="600001" cy="800001"/>
          </a:xfrm>
          <a:prstGeom prst="rect">
            <a:avLst/>
          </a:prstGeom>
          <a:noFill/>
          <a:extLst>
            <a:ext uri="{909E8E84-426E-40DD-AFC4-6F175D3DCCD1}">
              <a14:hiddenFill xmlns:a14="http://schemas.microsoft.com/office/drawing/2010/main">
                <a:solidFill>
                  <a:srgbClr val="FFFFFF"/>
                </a:solidFill>
              </a14:hiddenFill>
            </a:ext>
          </a:extLst>
        </p:spPr>
      </p:pic>
      <p:pic>
        <p:nvPicPr>
          <p:cNvPr id="67606" name="Picture 22" descr="Sarcophyton spp. Illustration of Sarcophyton spp. coral symbol,vector,illustration,Cnidaria,Anthozoa,Octocorallia,Alcyonacea,Alcyoniidae,alcyonidae,Sarcophyton,Gold,Crowned,Toadstool,coral,Mushroom,Leather,Troug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16075">
            <a:off x="4142309" y="4593632"/>
            <a:ext cx="867299" cy="867299"/>
          </a:xfrm>
          <a:prstGeom prst="rect">
            <a:avLst/>
          </a:prstGeom>
          <a:noFill/>
          <a:extLst>
            <a:ext uri="{909E8E84-426E-40DD-AFC4-6F175D3DCCD1}">
              <a14:hiddenFill xmlns:a14="http://schemas.microsoft.com/office/drawing/2010/main">
                <a:solidFill>
                  <a:srgbClr val="FFFFFF"/>
                </a:solidFill>
              </a14:hiddenFill>
            </a:ext>
          </a:extLst>
        </p:spPr>
      </p:pic>
      <p:pic>
        <p:nvPicPr>
          <p:cNvPr id="67608" name="Picture 24" descr="Lobophyllia spp. (Brain Coral) Illustration of Lobophyllia, a brain coral symbol,vector,illustration,Lobophyllia,coral,Cnidaria,Anthozoa,Scleractinia,Mussidae,Lobed,Brain,Coral,Flat,Brain,Coral,Open,Brain,Coral,Meat,Coral,Modern,Coral,Large,Flower,Coral,Lobed,Cactus,cora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5513535">
            <a:off x="6319387" y="6078630"/>
            <a:ext cx="935724" cy="11008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descr="Acropora: fragment Illustration of an Acropora spp. fragment symbol,vector,illustration,Staghorn,coral Cnidaria,Anthozoa,Scleractinia,Acroporidae,Acropora,A. cervicornis,Elkhorn,coral,A. palmat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442096">
            <a:off x="-91291" y="5045542"/>
            <a:ext cx="600001" cy="8000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Acropora: fragment Illustration of an Acropora spp. fragment symbol,vector,illustration,Staghorn,coral Cnidaria,Anthozoa,Scleractinia,Acroporidae,Acropora,A. cervicornis,Elkhorn,coral,A. palmat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130234">
            <a:off x="-167946" y="4843577"/>
            <a:ext cx="434143" cy="57885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Acropora: fragment Illustration of an Acropora spp. fragment symbol,vector,illustration,Staghorn,coral Cnidaria,Anthozoa,Scleractinia,Acroporidae,Acropora,A. cervicornis,Elkhorn,coral,A. palmata,"/>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140806">
            <a:off x="10548248" y="6086357"/>
            <a:ext cx="567003" cy="7560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Acropora: fragment Illustration of an Acropora spp. fragment symbol,vector,illustration,Staghorn,coral Cnidaria,Anthozoa,Scleractinia,Acroporidae,Acropora,A. cervicornis,Elkhorn,coral,A. palmata,"/>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442096">
            <a:off x="10736287" y="5837600"/>
            <a:ext cx="835211" cy="11136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0997789">
            <a:off x="5002750" y="1106190"/>
            <a:ext cx="711669" cy="58534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0735237">
            <a:off x="3890574" y="2635051"/>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1045700">
            <a:off x="4269363" y="2428547"/>
            <a:ext cx="742288" cy="610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0735237">
            <a:off x="5912265" y="319575"/>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150812">
            <a:off x="7869213" y="588557"/>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843399">
            <a:off x="7569902" y="360993"/>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504720">
            <a:off x="6591491" y="1342841"/>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0735237">
            <a:off x="6254897" y="1307239"/>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0735237">
            <a:off x="5729227" y="1025512"/>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Acropora spp. Illustration of Acropora spp. symbol,vector,illustration,Cnidaria,Acropora spp. Staghorn,Elkhorn,coral,A. cervicornis,A. palmata,Anthozoa,Scleractinia,Acroporida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0735237">
            <a:off x="4797973" y="1555604"/>
            <a:ext cx="742287" cy="6105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0152">
            <a:off x="9028422" y="3988500"/>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73710">
            <a:off x="7928611" y="4045832"/>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0152">
            <a:off x="8613322" y="4265767"/>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0152">
            <a:off x="7566106" y="4017399"/>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73710">
            <a:off x="6466294" y="4074732"/>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50152">
            <a:off x="7151005" y="4294666"/>
            <a:ext cx="1160063" cy="9077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850152">
            <a:off x="6133413" y="4533684"/>
            <a:ext cx="1326283" cy="10378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0573710">
            <a:off x="4997408" y="4547127"/>
            <a:ext cx="1326283" cy="103781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Acropora cervicornis (Staghorn Coral) Illustration of Acropora cervicornis (Staghorn Coral) symbol,vector,illustration,Staghorn,coral,Cnidaria,Anthozoa,Scleractinia,Acroporidae,Acropora,A. cervicorni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850152">
            <a:off x="5718313" y="4810951"/>
            <a:ext cx="1326283" cy="10378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2" descr="Sarcophyton spp. Illustration of Sarcophyton spp. coral symbol,vector,illustration,Cnidaria,Anthozoa,Octocorallia,Alcyonacea,Alcyoniidae,alcyonidae,Sarcophyton,Gold,Crowned,Toadstool,coral,Mushroom,Leather,Trough,"/>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0502747">
            <a:off x="5490518" y="3538045"/>
            <a:ext cx="768817" cy="768817"/>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6788331" y="4623814"/>
            <a:ext cx="462477" cy="3214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7383635" y="4497963"/>
            <a:ext cx="462477" cy="32142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6467910" y="3836558"/>
            <a:ext cx="462477" cy="3214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6212576" y="4364923"/>
            <a:ext cx="462477" cy="3214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6289490" y="4964211"/>
            <a:ext cx="462477" cy="32142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7247464" y="5285632"/>
            <a:ext cx="462477" cy="32142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979325" y="4036303"/>
            <a:ext cx="407888" cy="3214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431695" y="3867526"/>
            <a:ext cx="407888" cy="3214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07008" y="4195426"/>
            <a:ext cx="407888" cy="3214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071539" y="3756316"/>
            <a:ext cx="407888" cy="32142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041295" y="4477126"/>
            <a:ext cx="407888" cy="3214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Dascyllus aruanus (Whitetail dascyllus) Illustration of a Whitetail dascyllus (Dascyllus aruanus). symbol,vector,illustration,Animalia,Chordata,Actinopterygii,Perciformes,Pomacentridae,Dascyllus aruanus,whitetail dascyllus,three-stripe damsel,humbug dascyllus,banded dascyllus,white-tailed damselfish,aquarium starter fish,territori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59605" y="4841036"/>
            <a:ext cx="407888" cy="321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pia officinalis (Common Cuttlefish) Illustration of Sepia officinalis (Common Cuttlefish). symbol,vector,illustration,molluscs,Animalia,Mollusca,Cephalopoda,Sepiida,Sepiidae,Sepia officinalis,European Common Cuttlefish"/>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2091409" y="4646787"/>
            <a:ext cx="1847712" cy="81761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02564" y="3269213"/>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599364" y="3472413"/>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96164" y="3856456"/>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27435" y="2704328"/>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929003" y="3986003"/>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660127" y="4336509"/>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Fish school-2 Illustration of a school of fish. symbol,vector,illustration,fish,school,schooling,Chordata,Actinopterygii"/>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738469" y="4485117"/>
            <a:ext cx="1472076" cy="82068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Galeocerdo cuvier (Tiger Shark) Illustration of a Tiger Shark (Galeocerdo cuvier) symbol,vector,illustration,mano,malie,Chordata,Vertebrata,Gnathostomata,Pisces,Elasmobranchii,Neoselachii,Selachii,Galeomorphi,Orectolobiformes,reef fish,coral reef"/>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flipH="1">
            <a:off x="12192000" y="2698209"/>
            <a:ext cx="499057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heilinus undulatus (Humphead Wrasse) : male Illustration of a male Cheilinus undulatus (Humphead Wrasse) symbol,vector,illustration,Animalia,Chordata,Actinopterygii,Perciformes,Labridae,Cheilinus undulatus,Humphead Wrasse,Maori Wrasse,Napoleon wrasse,Napoleonfish,So Mei,Mame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2607099" y="5242551"/>
            <a:ext cx="5080000" cy="209550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239350" y="289632"/>
            <a:ext cx="9647811" cy="2308324"/>
          </a:xfrm>
          <a:prstGeom prst="rect">
            <a:avLst/>
          </a:prstGeom>
          <a:noFill/>
        </p:spPr>
        <p:txBody>
          <a:bodyPr wrap="square" rtlCol="0">
            <a:spAutoFit/>
          </a:bodyPr>
          <a:lstStyle/>
          <a:p>
            <a:r>
              <a:rPr lang="en-AU" sz="4800" dirty="0">
                <a:solidFill>
                  <a:srgbClr val="FFFF00"/>
                </a:solidFill>
              </a:rPr>
              <a:t>Become involved with turtle monitoring with Magnetic Island Network for Turtles (MINT)</a:t>
            </a:r>
            <a:endParaRPr lang="en-AU" sz="4800" b="1" dirty="0">
              <a:solidFill>
                <a:srgbClr val="FFFF00"/>
              </a:solidFill>
            </a:endParaRPr>
          </a:p>
        </p:txBody>
      </p:sp>
      <p:pic>
        <p:nvPicPr>
          <p:cNvPr id="4" name="Picture 3"/>
          <p:cNvPicPr>
            <a:picLocks noChangeAspect="1"/>
          </p:cNvPicPr>
          <p:nvPr/>
        </p:nvPicPr>
        <p:blipFill>
          <a:blip r:embed="rId34"/>
          <a:stretch>
            <a:fillRect/>
          </a:stretch>
        </p:blipFill>
        <p:spPr>
          <a:xfrm>
            <a:off x="9887161" y="243628"/>
            <a:ext cx="1989955" cy="1989955"/>
          </a:xfrm>
          <a:prstGeom prst="rect">
            <a:avLst/>
          </a:prstGeom>
        </p:spPr>
      </p:pic>
    </p:spTree>
    <p:extLst>
      <p:ext uri="{BB962C8B-B14F-4D97-AF65-F5344CB8AC3E}">
        <p14:creationId xmlns:p14="http://schemas.microsoft.com/office/powerpoint/2010/main" val="22615291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3"/>
                                        </p:tgtEl>
                                      </p:cBhvr>
                                      <p:by x="150000" y="150000"/>
                                    </p:animScale>
                                  </p:childTnLst>
                                </p:cTn>
                              </p:par>
                              <p:par>
                                <p:cTn id="7" presetID="6" presetClass="emph" presetSubtype="0" fill="hold" nodeType="withEffect">
                                  <p:stCondLst>
                                    <p:cond delay="0"/>
                                  </p:stCondLst>
                                  <p:childTnLst>
                                    <p:animScale>
                                      <p:cBhvr>
                                        <p:cTn id="8" dur="2000" fill="hold"/>
                                        <p:tgtEl>
                                          <p:spTgt spid="29"/>
                                        </p:tgtEl>
                                      </p:cBhvr>
                                      <p:by x="150000" y="150000"/>
                                    </p:animScale>
                                  </p:childTnLst>
                                </p:cTn>
                              </p:par>
                              <p:par>
                                <p:cTn id="9" presetID="6" presetClass="emph" presetSubtype="0" fill="hold" nodeType="withEffect">
                                  <p:stCondLst>
                                    <p:cond delay="0"/>
                                  </p:stCondLst>
                                  <p:childTnLst>
                                    <p:animScale>
                                      <p:cBhvr>
                                        <p:cTn id="10" dur="2000" fill="hold"/>
                                        <p:tgtEl>
                                          <p:spTgt spid="67598"/>
                                        </p:tgtEl>
                                      </p:cBhvr>
                                      <p:by x="150000" y="150000"/>
                                    </p:animScale>
                                  </p:childTnLst>
                                </p:cTn>
                              </p:par>
                              <p:par>
                                <p:cTn id="11" presetID="6" presetClass="emph" presetSubtype="0" fill="hold" nodeType="withEffect">
                                  <p:stCondLst>
                                    <p:cond delay="0"/>
                                  </p:stCondLst>
                                  <p:childTnLst>
                                    <p:animScale>
                                      <p:cBhvr>
                                        <p:cTn id="12" dur="2000" fill="hold"/>
                                        <p:tgtEl>
                                          <p:spTgt spid="67590"/>
                                        </p:tgtEl>
                                      </p:cBhvr>
                                      <p:by x="150000" y="150000"/>
                                    </p:animScale>
                                  </p:childTnLst>
                                </p:cTn>
                              </p:par>
                              <p:par>
                                <p:cTn id="13" presetID="6" presetClass="emph" presetSubtype="0" fill="hold" nodeType="withEffect">
                                  <p:stCondLst>
                                    <p:cond delay="0"/>
                                  </p:stCondLst>
                                  <p:childTnLst>
                                    <p:animScale>
                                      <p:cBhvr>
                                        <p:cTn id="14" dur="2000" fill="hold"/>
                                        <p:tgtEl>
                                          <p:spTgt spid="67600"/>
                                        </p:tgtEl>
                                      </p:cBhvr>
                                      <p:by x="150000" y="150000"/>
                                    </p:animScale>
                                  </p:childTnLst>
                                </p:cTn>
                              </p:par>
                              <p:par>
                                <p:cTn id="15" presetID="6" presetClass="emph" presetSubtype="0" fill="hold" nodeType="withEffect">
                                  <p:stCondLst>
                                    <p:cond delay="0"/>
                                  </p:stCondLst>
                                  <p:childTnLst>
                                    <p:animScale>
                                      <p:cBhvr>
                                        <p:cTn id="16" dur="2000" fill="hold"/>
                                        <p:tgtEl>
                                          <p:spTgt spid="22"/>
                                        </p:tgtEl>
                                      </p:cBhvr>
                                      <p:by x="150000" y="150000"/>
                                    </p:animScale>
                                  </p:childTnLst>
                                </p:cTn>
                              </p:par>
                              <p:par>
                                <p:cTn id="17" presetID="6" presetClass="emph" presetSubtype="0" fill="hold" nodeType="withEffect">
                                  <p:stCondLst>
                                    <p:cond delay="0"/>
                                  </p:stCondLst>
                                  <p:childTnLst>
                                    <p:animScale>
                                      <p:cBhvr>
                                        <p:cTn id="18" dur="2000" fill="hold"/>
                                        <p:tgtEl>
                                          <p:spTgt spid="57"/>
                                        </p:tgtEl>
                                      </p:cBhvr>
                                      <p:by x="150000" y="150000"/>
                                    </p:animScale>
                                  </p:childTnLst>
                                </p:cTn>
                              </p:par>
                              <p:par>
                                <p:cTn id="19" presetID="6" presetClass="emph" presetSubtype="0" fill="hold" nodeType="withEffect">
                                  <p:stCondLst>
                                    <p:cond delay="0"/>
                                  </p:stCondLst>
                                  <p:childTnLst>
                                    <p:animScale>
                                      <p:cBhvr>
                                        <p:cTn id="20" dur="2000" fill="hold"/>
                                        <p:tgtEl>
                                          <p:spTgt spid="58"/>
                                        </p:tgtEl>
                                      </p:cBhvr>
                                      <p:by x="150000" y="150000"/>
                                    </p:animScale>
                                  </p:childTnLst>
                                </p:cTn>
                              </p:par>
                              <p:par>
                                <p:cTn id="21" presetID="6" presetClass="emph" presetSubtype="0" fill="hold" nodeType="withEffect">
                                  <p:stCondLst>
                                    <p:cond delay="0"/>
                                  </p:stCondLst>
                                  <p:childTnLst>
                                    <p:animScale>
                                      <p:cBhvr>
                                        <p:cTn id="22" dur="2000" fill="hold"/>
                                        <p:tgtEl>
                                          <p:spTgt spid="56"/>
                                        </p:tgtEl>
                                      </p:cBhvr>
                                      <p:by x="150000" y="150000"/>
                                    </p:animScale>
                                  </p:childTnLst>
                                </p:cTn>
                              </p:par>
                              <p:par>
                                <p:cTn id="23" presetID="6" presetClass="emph" presetSubtype="0" fill="hold" nodeType="withEffect">
                                  <p:stCondLst>
                                    <p:cond delay="0"/>
                                  </p:stCondLst>
                                  <p:childTnLst>
                                    <p:animScale>
                                      <p:cBhvr>
                                        <p:cTn id="24" dur="2000" fill="hold"/>
                                        <p:tgtEl>
                                          <p:spTgt spid="54"/>
                                        </p:tgtEl>
                                      </p:cBhvr>
                                      <p:by x="150000" y="150000"/>
                                    </p:animScale>
                                  </p:childTnLst>
                                </p:cTn>
                              </p:par>
                              <p:par>
                                <p:cTn id="25" presetID="6" presetClass="emph" presetSubtype="0" fill="hold" nodeType="withEffect">
                                  <p:stCondLst>
                                    <p:cond delay="0"/>
                                  </p:stCondLst>
                                  <p:childTnLst>
                                    <p:animScale>
                                      <p:cBhvr>
                                        <p:cTn id="26" dur="2000" fill="hold"/>
                                        <p:tgtEl>
                                          <p:spTgt spid="55"/>
                                        </p:tgtEl>
                                      </p:cBhvr>
                                      <p:by x="150000" y="150000"/>
                                    </p:animScale>
                                  </p:childTnLst>
                                </p:cTn>
                              </p:par>
                              <p:par>
                                <p:cTn id="27" presetID="6" presetClass="emph" presetSubtype="0" fill="hold" nodeType="withEffect">
                                  <p:stCondLst>
                                    <p:cond delay="0"/>
                                  </p:stCondLst>
                                  <p:childTnLst>
                                    <p:animScale>
                                      <p:cBhvr>
                                        <p:cTn id="28" dur="2000" fill="hold"/>
                                        <p:tgtEl>
                                          <p:spTgt spid="53"/>
                                        </p:tgtEl>
                                      </p:cBhvr>
                                      <p:by x="150000" y="150000"/>
                                    </p:animScale>
                                  </p:childTnLst>
                                </p:cTn>
                              </p:par>
                              <p:par>
                                <p:cTn id="29" presetID="6" presetClass="emph" presetSubtype="0" fill="hold" nodeType="withEffect">
                                  <p:stCondLst>
                                    <p:cond delay="0"/>
                                  </p:stCondLst>
                                  <p:childTnLst>
                                    <p:animScale>
                                      <p:cBhvr>
                                        <p:cTn id="30" dur="2000" fill="hold"/>
                                        <p:tgtEl>
                                          <p:spTgt spid="49"/>
                                        </p:tgtEl>
                                      </p:cBhvr>
                                      <p:by x="150000" y="150000"/>
                                    </p:animScale>
                                  </p:childTnLst>
                                </p:cTn>
                              </p:par>
                              <p:par>
                                <p:cTn id="31" presetID="6" presetClass="emph" presetSubtype="0" fill="hold" nodeType="withEffect">
                                  <p:stCondLst>
                                    <p:cond delay="0"/>
                                  </p:stCondLst>
                                  <p:childTnLst>
                                    <p:animScale>
                                      <p:cBhvr>
                                        <p:cTn id="32" dur="2000" fill="hold"/>
                                        <p:tgtEl>
                                          <p:spTgt spid="47"/>
                                        </p:tgtEl>
                                      </p:cBhvr>
                                      <p:by x="150000" y="150000"/>
                                    </p:animScale>
                                  </p:childTnLst>
                                </p:cTn>
                              </p:par>
                              <p:par>
                                <p:cTn id="33" presetID="6" presetClass="emph" presetSubtype="0" fill="hold" nodeType="withEffect">
                                  <p:stCondLst>
                                    <p:cond delay="0"/>
                                  </p:stCondLst>
                                  <p:childTnLst>
                                    <p:animScale>
                                      <p:cBhvr>
                                        <p:cTn id="34" dur="2000" fill="hold"/>
                                        <p:tgtEl>
                                          <p:spTgt spid="10"/>
                                        </p:tgtEl>
                                      </p:cBhvr>
                                      <p:by x="150000" y="150000"/>
                                    </p:animScale>
                                  </p:childTnLst>
                                </p:cTn>
                              </p:par>
                              <p:par>
                                <p:cTn id="35" presetID="6" presetClass="emph" presetSubtype="0" fill="hold" nodeType="withEffect">
                                  <p:stCondLst>
                                    <p:cond delay="0"/>
                                  </p:stCondLst>
                                  <p:childTnLst>
                                    <p:animScale>
                                      <p:cBhvr>
                                        <p:cTn id="36" dur="2000" fill="hold"/>
                                        <p:tgtEl>
                                          <p:spTgt spid="13"/>
                                        </p:tgtEl>
                                      </p:cBhvr>
                                      <p:by x="150000" y="150000"/>
                                    </p:animScale>
                                  </p:childTnLst>
                                </p:cTn>
                              </p:par>
                              <p:par>
                                <p:cTn id="37" presetID="6" presetClass="emph" presetSubtype="0" fill="hold" nodeType="withEffect">
                                  <p:stCondLst>
                                    <p:cond delay="0"/>
                                  </p:stCondLst>
                                  <p:childTnLst>
                                    <p:animScale>
                                      <p:cBhvr>
                                        <p:cTn id="38" dur="2000" fill="hold"/>
                                        <p:tgtEl>
                                          <p:spTgt spid="12"/>
                                        </p:tgtEl>
                                      </p:cBhvr>
                                      <p:by x="150000" y="150000"/>
                                    </p:animScale>
                                  </p:childTnLst>
                                </p:cTn>
                              </p:par>
                              <p:par>
                                <p:cTn id="39" presetID="6" presetClass="emph" presetSubtype="0" fill="hold" nodeType="withEffect">
                                  <p:stCondLst>
                                    <p:cond delay="0"/>
                                  </p:stCondLst>
                                  <p:childTnLst>
                                    <p:animScale>
                                      <p:cBhvr>
                                        <p:cTn id="40" dur="2000" fill="hold"/>
                                        <p:tgtEl>
                                          <p:spTgt spid="11"/>
                                        </p:tgtEl>
                                      </p:cBhvr>
                                      <p:by x="150000" y="150000"/>
                                    </p:animScale>
                                  </p:childTnLst>
                                </p:cTn>
                              </p:par>
                              <p:par>
                                <p:cTn id="41" presetID="6" presetClass="emph" presetSubtype="0" fill="hold" nodeType="withEffect">
                                  <p:stCondLst>
                                    <p:cond delay="0"/>
                                  </p:stCondLst>
                                  <p:childTnLst>
                                    <p:animScale>
                                      <p:cBhvr>
                                        <p:cTn id="42" dur="2000" fill="hold"/>
                                        <p:tgtEl>
                                          <p:spTgt spid="35"/>
                                        </p:tgtEl>
                                      </p:cBhvr>
                                      <p:by x="150000" y="150000"/>
                                    </p:animScale>
                                  </p:childTnLst>
                                </p:cTn>
                              </p:par>
                              <p:par>
                                <p:cTn id="43" presetID="6" presetClass="emph" presetSubtype="0" fill="hold" nodeType="withEffect">
                                  <p:stCondLst>
                                    <p:cond delay="0"/>
                                  </p:stCondLst>
                                  <p:childTnLst>
                                    <p:animScale>
                                      <p:cBhvr>
                                        <p:cTn id="44" dur="2000" fill="hold"/>
                                        <p:tgtEl>
                                          <p:spTgt spid="8"/>
                                        </p:tgtEl>
                                      </p:cBhvr>
                                      <p:by x="150000" y="150000"/>
                                    </p:animScale>
                                  </p:childTnLst>
                                </p:cTn>
                              </p:par>
                              <p:par>
                                <p:cTn id="45" presetID="6" presetClass="emph" presetSubtype="0" fill="hold" nodeType="withEffect">
                                  <p:stCondLst>
                                    <p:cond delay="0"/>
                                  </p:stCondLst>
                                  <p:childTnLst>
                                    <p:animScale>
                                      <p:cBhvr>
                                        <p:cTn id="46" dur="2000" fill="hold"/>
                                        <p:tgtEl>
                                          <p:spTgt spid="67592"/>
                                        </p:tgtEl>
                                      </p:cBhvr>
                                      <p:by x="150000" y="150000"/>
                                    </p:animScale>
                                  </p:childTnLst>
                                </p:cTn>
                              </p:par>
                              <p:par>
                                <p:cTn id="47" presetID="6" presetClass="emph" presetSubtype="0" fill="hold" nodeType="withEffect">
                                  <p:stCondLst>
                                    <p:cond delay="0"/>
                                  </p:stCondLst>
                                  <p:childTnLst>
                                    <p:animScale>
                                      <p:cBhvr>
                                        <p:cTn id="48" dur="2000" fill="hold"/>
                                        <p:tgtEl>
                                          <p:spTgt spid="16"/>
                                        </p:tgtEl>
                                      </p:cBhvr>
                                      <p:by x="150000" y="150000"/>
                                    </p:animScale>
                                  </p:childTnLst>
                                </p:cTn>
                              </p:par>
                              <p:par>
                                <p:cTn id="49" presetID="6" presetClass="emph" presetSubtype="0" fill="hold" nodeType="withEffect">
                                  <p:stCondLst>
                                    <p:cond delay="0"/>
                                  </p:stCondLst>
                                  <p:childTnLst>
                                    <p:animScale>
                                      <p:cBhvr>
                                        <p:cTn id="50" dur="2000" fill="hold"/>
                                        <p:tgtEl>
                                          <p:spTgt spid="18"/>
                                        </p:tgtEl>
                                      </p:cBhvr>
                                      <p:by x="150000" y="150000"/>
                                    </p:animScale>
                                  </p:childTnLst>
                                </p:cTn>
                              </p:par>
                              <p:par>
                                <p:cTn id="51" presetID="6" presetClass="emph" presetSubtype="0" fill="hold" nodeType="withEffect">
                                  <p:stCondLst>
                                    <p:cond delay="0"/>
                                  </p:stCondLst>
                                  <p:childTnLst>
                                    <p:animScale>
                                      <p:cBhvr>
                                        <p:cTn id="52" dur="2000" fill="hold"/>
                                        <p:tgtEl>
                                          <p:spTgt spid="38"/>
                                        </p:tgtEl>
                                      </p:cBhvr>
                                      <p:by x="150000" y="150000"/>
                                    </p:animScale>
                                  </p:childTnLst>
                                </p:cTn>
                              </p:par>
                              <p:par>
                                <p:cTn id="53" presetID="6" presetClass="emph" presetSubtype="0" fill="hold" nodeType="withEffect">
                                  <p:stCondLst>
                                    <p:cond delay="0"/>
                                  </p:stCondLst>
                                  <p:childTnLst>
                                    <p:animScale>
                                      <p:cBhvr>
                                        <p:cTn id="54" dur="2000" fill="hold"/>
                                        <p:tgtEl>
                                          <p:spTgt spid="37"/>
                                        </p:tgtEl>
                                      </p:cBhvr>
                                      <p:by x="150000" y="150000"/>
                                    </p:animScale>
                                  </p:childTnLst>
                                </p:cTn>
                              </p:par>
                              <p:par>
                                <p:cTn id="55" presetID="6" presetClass="emph" presetSubtype="0" fill="hold" nodeType="withEffect">
                                  <p:stCondLst>
                                    <p:cond delay="0"/>
                                  </p:stCondLst>
                                  <p:childTnLst>
                                    <p:animScale>
                                      <p:cBhvr>
                                        <p:cTn id="56" dur="2000" fill="hold"/>
                                        <p:tgtEl>
                                          <p:spTgt spid="43"/>
                                        </p:tgtEl>
                                      </p:cBhvr>
                                      <p:by x="150000" y="150000"/>
                                    </p:animScale>
                                  </p:childTnLst>
                                </p:cTn>
                              </p:par>
                              <p:par>
                                <p:cTn id="57" presetID="6" presetClass="emph" presetSubtype="0" fill="hold" nodeType="withEffect">
                                  <p:stCondLst>
                                    <p:cond delay="0"/>
                                  </p:stCondLst>
                                  <p:childTnLst>
                                    <p:animScale>
                                      <p:cBhvr>
                                        <p:cTn id="58" dur="2000" fill="hold"/>
                                        <p:tgtEl>
                                          <p:spTgt spid="44"/>
                                        </p:tgtEl>
                                      </p:cBhvr>
                                      <p:by x="150000" y="150000"/>
                                    </p:animScale>
                                  </p:childTnLst>
                                </p:cTn>
                              </p:par>
                              <p:par>
                                <p:cTn id="59" presetID="6" presetClass="emph" presetSubtype="0" fill="hold" nodeType="withEffect">
                                  <p:stCondLst>
                                    <p:cond delay="0"/>
                                  </p:stCondLst>
                                  <p:childTnLst>
                                    <p:animScale>
                                      <p:cBhvr>
                                        <p:cTn id="60" dur="2000" fill="hold"/>
                                        <p:tgtEl>
                                          <p:spTgt spid="36"/>
                                        </p:tgtEl>
                                      </p:cBhvr>
                                      <p:by x="150000" y="150000"/>
                                    </p:animScale>
                                  </p:childTnLst>
                                </p:cTn>
                              </p:par>
                              <p:par>
                                <p:cTn id="61" presetID="6" presetClass="emph" presetSubtype="0" fill="hold" nodeType="withEffect">
                                  <p:stCondLst>
                                    <p:cond delay="0"/>
                                  </p:stCondLst>
                                  <p:childTnLst>
                                    <p:animScale>
                                      <p:cBhvr>
                                        <p:cTn id="62" dur="2000" fill="hold"/>
                                        <p:tgtEl>
                                          <p:spTgt spid="40"/>
                                        </p:tgtEl>
                                      </p:cBhvr>
                                      <p:by x="150000" y="150000"/>
                                    </p:animScale>
                                  </p:childTnLst>
                                </p:cTn>
                              </p:par>
                              <p:par>
                                <p:cTn id="63" presetID="6" presetClass="emph" presetSubtype="0" fill="hold" nodeType="withEffect">
                                  <p:stCondLst>
                                    <p:cond delay="0"/>
                                  </p:stCondLst>
                                  <p:childTnLst>
                                    <p:animScale>
                                      <p:cBhvr>
                                        <p:cTn id="64" dur="2000" fill="hold"/>
                                        <p:tgtEl>
                                          <p:spTgt spid="42"/>
                                        </p:tgtEl>
                                      </p:cBhvr>
                                      <p:by x="150000" y="150000"/>
                                    </p:animScale>
                                  </p:childTnLst>
                                </p:cTn>
                              </p:par>
                              <p:par>
                                <p:cTn id="65" presetID="6" presetClass="emph" presetSubtype="0" fill="hold" nodeType="withEffect">
                                  <p:stCondLst>
                                    <p:cond delay="0"/>
                                  </p:stCondLst>
                                  <p:childTnLst>
                                    <p:animScale>
                                      <p:cBhvr>
                                        <p:cTn id="66" dur="2000" fill="hold"/>
                                        <p:tgtEl>
                                          <p:spTgt spid="41"/>
                                        </p:tgtEl>
                                      </p:cBhvr>
                                      <p:by x="150000" y="150000"/>
                                    </p:animScale>
                                  </p:childTnLst>
                                </p:cTn>
                              </p:par>
                              <p:par>
                                <p:cTn id="67" presetID="6" presetClass="emph" presetSubtype="0" fill="hold" nodeType="withEffect">
                                  <p:stCondLst>
                                    <p:cond delay="0"/>
                                  </p:stCondLst>
                                  <p:childTnLst>
                                    <p:animScale>
                                      <p:cBhvr>
                                        <p:cTn id="68" dur="2000" fill="hold"/>
                                        <p:tgtEl>
                                          <p:spTgt spid="15"/>
                                        </p:tgtEl>
                                      </p:cBhvr>
                                      <p:by x="150000" y="150000"/>
                                    </p:animScale>
                                  </p:childTnLst>
                                </p:cTn>
                              </p:par>
                              <p:par>
                                <p:cTn id="69" presetID="6" presetClass="emph" presetSubtype="0" fill="hold" nodeType="withEffect">
                                  <p:stCondLst>
                                    <p:cond delay="0"/>
                                  </p:stCondLst>
                                  <p:childTnLst>
                                    <p:animScale>
                                      <p:cBhvr>
                                        <p:cTn id="70" dur="2000" fill="hold"/>
                                        <p:tgtEl>
                                          <p:spTgt spid="14"/>
                                        </p:tgtEl>
                                      </p:cBhvr>
                                      <p:by x="150000" y="150000"/>
                                    </p:animScale>
                                  </p:childTnLst>
                                </p:cTn>
                              </p:par>
                              <p:par>
                                <p:cTn id="71" presetID="26" presetClass="path" presetSubtype="0" repeatCount="indefinite" fill="hold" nodeType="withEffect">
                                  <p:stCondLst>
                                    <p:cond delay="0"/>
                                  </p:stCondLst>
                                  <p:childTnLst>
                                    <p:animMotion origin="layout" path="M 1.94444E-6 4.19753E-6 C 1.94444E-6 0.03302 0.02708 0.05987 0.06007 0.05987 C 0.09896 0.05987 0.11302 0.02993 0.11892 0.01203 L 0.125 -0.01204 C 0.13107 -0.02994 0.14601 -0.05988 0.18993 -0.05988 C 0.21805 -0.05988 0.25 -0.03303 0.25 4.19753E-6 C 0.25 0.03302 0.21805 0.05987 0.18993 0.05987 C 0.14601 0.05987 0.13107 0.02993 0.125 0.01203 L 0.11892 -0.01204 C 0.11302 -0.02994 0.09896 -0.05988 0.06007 -0.05988 C 0.02708 -0.05988 1.94444E-6 -0.03303 1.94444E-6 4.19753E-6 Z " pathEditMode="relative" rAng="0" ptsTypes="AAAAAAAAAAA">
                                      <p:cBhvr>
                                        <p:cTn id="72" dur="5000" fill="hold"/>
                                        <p:tgtEl>
                                          <p:spTgt spid="64"/>
                                        </p:tgtEl>
                                        <p:attrNameLst>
                                          <p:attrName>ppt_x</p:attrName>
                                          <p:attrName>ppt_y</p:attrName>
                                        </p:attrNameLst>
                                      </p:cBhvr>
                                      <p:rCtr x="12500" y="0"/>
                                    </p:animMotion>
                                  </p:childTnLst>
                                </p:cTn>
                              </p:par>
                              <p:par>
                                <p:cTn id="73" presetID="26" presetClass="path" presetSubtype="0" repeatCount="indefinite" fill="hold" nodeType="withEffect">
                                  <p:stCondLst>
                                    <p:cond delay="0"/>
                                  </p:stCondLst>
                                  <p:childTnLst>
                                    <p:animMotion origin="layout" path="M 1.94444E-6 4.19753E-6 C 1.94444E-6 0.03302 0.02708 0.05987 0.06007 0.05987 C 0.09896 0.05987 0.11302 0.02993 0.11892 0.01203 L 0.125 -0.01204 C 0.13107 -0.02994 0.14601 -0.05988 0.18993 -0.05988 C 0.21805 -0.05988 0.25 -0.03303 0.25 4.19753E-6 C 0.25 0.03302 0.21805 0.05987 0.18993 0.05987 C 0.14601 0.05987 0.13107 0.02993 0.125 0.01203 L 0.11892 -0.01204 C 0.11302 -0.02994 0.09896 -0.05988 0.06007 -0.05988 C 0.02708 -0.05988 1.94444E-6 -0.03303 1.94444E-6 4.19753E-6 Z " pathEditMode="relative" rAng="0" ptsTypes="AAAAAAAAAAA">
                                      <p:cBhvr>
                                        <p:cTn id="74" dur="5000" fill="hold"/>
                                        <p:tgtEl>
                                          <p:spTgt spid="64"/>
                                        </p:tgtEl>
                                        <p:attrNameLst>
                                          <p:attrName>ppt_x</p:attrName>
                                          <p:attrName>ppt_y</p:attrName>
                                        </p:attrNameLst>
                                      </p:cBhvr>
                                      <p:rCtr x="12500" y="0"/>
                                    </p:animMotion>
                                  </p:childTnLst>
                                </p:cTn>
                              </p:par>
                              <p:par>
                                <p:cTn id="75" presetID="26" presetClass="path" presetSubtype="0" repeatCount="indefinite" fill="hold" nodeType="withEffect">
                                  <p:stCondLst>
                                    <p:cond delay="0"/>
                                  </p:stCondLst>
                                  <p:childTnLst>
                                    <p:animMotion origin="layout" path="M 8.33333E-7 3.95062E-6 C 8.33333E-7 0.03302 0.02708 0.05987 0.06007 0.05987 C 0.09896 0.05987 0.11302 0.02993 0.11892 0.01203 L 0.125 -0.01204 C 0.13108 -0.02994 0.14601 -0.05988 0.18993 -0.05988 C 0.21805 -0.05988 0.25 -0.03303 0.25 3.95062E-6 C 0.25 0.03302 0.21805 0.05987 0.18993 0.05987 C 0.14601 0.05987 0.13108 0.02993 0.125 0.01203 L 0.11892 -0.01204 C 0.11302 -0.02994 0.09896 -0.05988 0.06007 -0.05988 C 0.02708 -0.05988 8.33333E-7 -0.03303 8.33333E-7 3.95062E-6 Z " pathEditMode="relative" rAng="0" ptsTypes="AAAAAAAAAAA">
                                      <p:cBhvr>
                                        <p:cTn id="76" dur="5000" fill="hold"/>
                                        <p:tgtEl>
                                          <p:spTgt spid="61"/>
                                        </p:tgtEl>
                                        <p:attrNameLst>
                                          <p:attrName>ppt_x</p:attrName>
                                          <p:attrName>ppt_y</p:attrName>
                                        </p:attrNameLst>
                                      </p:cBhvr>
                                      <p:rCtr x="12500" y="0"/>
                                    </p:animMotion>
                                  </p:childTnLst>
                                </p:cTn>
                              </p:par>
                              <p:par>
                                <p:cTn id="77" presetID="1" presetClass="path" presetSubtype="0" repeatCount="indefinite" fill="hold" nodeType="withEffect">
                                  <p:stCondLst>
                                    <p:cond delay="0"/>
                                  </p:stCondLst>
                                  <p:childTnLst>
                                    <p:animMotion origin="layout" path="M -2.22222E-6 3.45679E-6 C 0.06893 3.45679E-6 0.125 0.05586 0.125 0.125 C 0.125 0.19413 0.06893 0.25 -2.22222E-6 0.25 C -0.06892 0.25 -0.125 0.19413 -0.125 0.125 C -0.125 0.05586 -0.06892 3.45679E-6 -2.22222E-6 3.45679E-6 Z " pathEditMode="relative" rAng="0" ptsTypes="AAAAA">
                                      <p:cBhvr>
                                        <p:cTn id="78" dur="5000" fill="hold"/>
                                        <p:tgtEl>
                                          <p:spTgt spid="62"/>
                                        </p:tgtEl>
                                        <p:attrNameLst>
                                          <p:attrName>ppt_x</p:attrName>
                                          <p:attrName>ppt_y</p:attrName>
                                        </p:attrNameLst>
                                      </p:cBhvr>
                                      <p:rCtr x="0" y="12500"/>
                                    </p:animMotion>
                                  </p:childTnLst>
                                </p:cTn>
                              </p:par>
                              <p:par>
                                <p:cTn id="79" presetID="11" presetClass="path" presetSubtype="0" repeatCount="indefinite" fill="hold" nodeType="withEffect">
                                  <p:stCondLst>
                                    <p:cond delay="0"/>
                                  </p:stCondLst>
                                  <p:childTnLst>
                                    <p:animMotion origin="layout" path="M -4.44444E-6 -8.64198E-7 L 0.03594 0.06204 L 0.10799 0.06204 L 0.07205 0.125 L 0.10799 0.18704 L 0.03594 0.18704 L -4.44444E-6 0.25 L -0.03593 0.18704 L -0.10798 0.18704 L -0.07204 0.125 L -0.10798 0.06204 L -0.03593 0.06204 L -4.44444E-6 -8.64198E-7 Z " pathEditMode="relative" rAng="0" ptsTypes="AAAAAAAAAAAAA">
                                      <p:cBhvr>
                                        <p:cTn id="80" dur="5000" fill="hold"/>
                                        <p:tgtEl>
                                          <p:spTgt spid="67586"/>
                                        </p:tgtEl>
                                        <p:attrNameLst>
                                          <p:attrName>ppt_x</p:attrName>
                                          <p:attrName>ppt_y</p:attrName>
                                        </p:attrNameLst>
                                      </p:cBhvr>
                                      <p:rCtr x="0" y="12500"/>
                                    </p:animMotion>
                                  </p:childTnLst>
                                </p:cTn>
                              </p:par>
                              <p:par>
                                <p:cTn id="81" presetID="61" presetClass="path" presetSubtype="0" repeatCount="indefinite" fill="hold" nodeType="withEffect">
                                  <p:stCondLst>
                                    <p:cond delay="0"/>
                                  </p:stCondLst>
                                  <p:childTnLst>
                                    <p:animMotion origin="layout" path="M -4.44444E-6 4.81481E-6 C -0.00798 0.00802 -0.01701 0.01604 -0.021 0.02592 C -0.025 0.03703 -0.02708 0.05 -0.02899 0.06296 C -0.03107 0.07592 -0.02899 0.08703 -0.02708 0.09907 C -0.025 0.10987 -0.02204 0.12191 -0.01493 0.13209 C -0.00902 0.14197 0.00105 0.15 0.01198 0.15586 C 0.02205 0.16203 0.03403 0.16604 0.04601 0.1679 C 0.05799 0.17006 0.06997 0.17006 0.08108 0.1679 C 0.09306 0.16604 0.104 0.16111 0.11303 0.15308 C 0.12205 0.14598 0.13021 0.13703 0.13421 0.12592 C 0.13907 0.11604 0.14098 0.10185 0.14098 0.09104 C 0.14202 0.07993 0.14098 0.06697 0.13594 0.05586 C 0.13108 0.04598 0.12205 0.03796 0.11007 0.03395 C 0.09792 0.03086 0.08594 0.03487 0.07796 0.04197 C 0.07101 0.04907 0.06598 0.05987 0.06494 0.07314 C 0.06494 0.08611 0.06598 0.09814 0.07101 0.10802 C 0.07605 0.1179 0.075 0.12006 0.09497 0.13302 C 0.11303 0.14691 0.13108 0.1429 0.14202 0.14413 C 0.15296 0.14413 0.16198 0.14012 0.17292 0.13611 C 0.18507 0.13086 0.19497 0.12191 0.20209 0.11388 C 0.20903 0.10586 0.21198 0.09598 0.21598 0.07993 C 0.21893 0.06388 0.21893 0.05586 0.21893 0.04413 C 0.21893 0.03209 0.21893 0.02006 0.21893 0.00802 " pathEditMode="relative" rAng="0" ptsTypes="AAAAAAAAAAAAAAAAAAAAAAA">
                                      <p:cBhvr>
                                        <p:cTn id="82" dur="5000" fill="hold"/>
                                        <p:tgtEl>
                                          <p:spTgt spid="67"/>
                                        </p:tgtEl>
                                        <p:attrNameLst>
                                          <p:attrName>ppt_x</p:attrName>
                                          <p:attrName>ppt_y</p:attrName>
                                        </p:attrNameLst>
                                      </p:cBhvr>
                                      <p:rCtr x="9462" y="8457"/>
                                    </p:animMotion>
                                  </p:childTnLst>
                                </p:cTn>
                              </p:par>
                              <p:par>
                                <p:cTn id="83" presetID="41" presetClass="path" presetSubtype="0" repeatCount="indefinite" fill="hold" nodeType="withEffect">
                                  <p:stCondLst>
                                    <p:cond delay="0"/>
                                  </p:stCondLst>
                                  <p:childTnLst>
                                    <p:animMotion origin="layout" path="M 8.33333E-7 -9.87654E-7 C -0.00399 -0.00802 -0.01806 -0.01605 -0.02292 -0.01605 C -0.05399 -0.01605 -0.08594 0.10895 -0.08594 0.23395 C -0.08594 0.17099 -0.10191 0.10895 -0.11701 0.10895 C -0.13299 0.10895 -0.14809 0.17191 -0.14809 0.23395 C -0.14809 0.20309 -0.15608 0.17099 -0.16406 0.17099 C -0.17205 0.17099 -0.18004 0.20185 -0.18004 0.23395 C -0.18004 0.2179 -0.18403 0.20309 -0.18802 0.20309 C -0.19201 0.20309 -0.19601 0.21914 -0.19601 0.23395 C -0.19601 0.22593 -0.19809 0.2179 -0.2 0.2179 C -0.20104 0.2179 -0.20399 0.22593 -0.20399 0.23395 C -0.20399 0.22994 -0.20504 0.22593 -0.20608 0.22593 C -0.20608 0.225 -0.20816 0.22994 -0.20816 0.23395 C -0.20816 0.2321 -0.20816 0.22994 -0.2092 0.22994 C -0.2092 0.23087 -0.21024 0.23179 -0.21024 0.23395 C -0.21024 0.23303 -0.21024 0.2321 -0.21024 0.23087 C -0.21129 0.23087 -0.21129 0.23179 -0.21129 0.23272 C -0.21233 0.23272 -0.21233 0.23179 -0.21233 0.23087 C -0.21337 0.23087 -0.21337 0.23179 -0.21337 0.23272 " pathEditMode="relative" rAng="0" ptsTypes="AAAAAAAAAAAAAAAAAAA">
                                      <p:cBhvr>
                                        <p:cTn id="84" dur="5000" fill="hold"/>
                                        <p:tgtEl>
                                          <p:spTgt spid="60"/>
                                        </p:tgtEl>
                                        <p:attrNameLst>
                                          <p:attrName>ppt_x</p:attrName>
                                          <p:attrName>ppt_y</p:attrName>
                                        </p:attrNameLst>
                                      </p:cBhvr>
                                      <p:rCtr x="-10677" y="10895"/>
                                    </p:animMotion>
                                  </p:childTnLst>
                                </p:cTn>
                              </p:par>
                              <p:par>
                                <p:cTn id="85" presetID="42" presetClass="path" presetSubtype="0" repeatCount="indefinite" fill="hold" nodeType="withEffect">
                                  <p:stCondLst>
                                    <p:cond delay="0"/>
                                  </p:stCondLst>
                                  <p:childTnLst>
                                    <p:animMotion origin="layout" path="M 0 0 L 0 0.25 E" pathEditMode="relative" ptsTypes="">
                                      <p:cBhvr>
                                        <p:cTn id="86" dur="5000" fill="hold"/>
                                        <p:tgtEl>
                                          <p:spTgt spid="68"/>
                                        </p:tgtEl>
                                        <p:attrNameLst>
                                          <p:attrName>ppt_x</p:attrName>
                                          <p:attrName>ppt_y</p:attrName>
                                        </p:attrNameLst>
                                      </p:cBhvr>
                                    </p:animMotion>
                                  </p:childTnLst>
                                </p:cTn>
                              </p:par>
                              <p:par>
                                <p:cTn id="87" presetID="26" presetClass="path" presetSubtype="0" repeatCount="indefinite"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88" dur="5000" fill="hold"/>
                                        <p:tgtEl>
                                          <p:spTgt spid="66"/>
                                        </p:tgtEl>
                                        <p:attrNameLst>
                                          <p:attrName>ppt_x</p:attrName>
                                          <p:attrName>ppt_y</p:attrName>
                                        </p:attrNameLst>
                                      </p:cBhvr>
                                    </p:animMotion>
                                  </p:childTnLst>
                                </p:cTn>
                              </p:par>
                              <p:par>
                                <p:cTn id="89" presetID="60" presetClass="path" presetSubtype="0" repeatCount="indefinite" fill="hold" nodeType="withEffect">
                                  <p:stCondLst>
                                    <p:cond delay="0"/>
                                  </p:stCondLst>
                                  <p:childTnLst>
                                    <p:animMotion origin="layout" path="M 0 0 C 0.002 0.053 0.007 0.127 0.025 0.126 C 0.051 0.126 0.053 -0.122 0.084 -0.123 C 0.112 -0.123 0.097 0.094 0.124 0.093 C 0.152 0.093 0.137 -0.064 0.167 -0.064 C 0.194 -0.064 0.179 0.042 0.203 0.042 C 0.226 0.042 0.214 -0.039 0.235 -0.039 C 0.247 -0.039 0.248 -0.017 0.249 0 E" pathEditMode="relative" ptsTypes="">
                                      <p:cBhvr>
                                        <p:cTn id="90" dur="5000" fill="hold"/>
                                        <p:tgtEl>
                                          <p:spTgt spid="69"/>
                                        </p:tgtEl>
                                        <p:attrNameLst>
                                          <p:attrName>ppt_x</p:attrName>
                                          <p:attrName>ppt_y</p:attrName>
                                        </p:attrNameLst>
                                      </p:cBhvr>
                                    </p:animMotion>
                                  </p:childTnLst>
                                </p:cTn>
                              </p:par>
                              <p:par>
                                <p:cTn id="91" presetID="48" presetClass="path" presetSubtype="0" repeatCount="indefinite"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92" dur="5000" fill="hold"/>
                                        <p:tgtEl>
                                          <p:spTgt spid="70"/>
                                        </p:tgtEl>
                                        <p:attrNameLst>
                                          <p:attrName>ppt_x</p:attrName>
                                          <p:attrName>ppt_y</p:attrName>
                                        </p:attrNameLst>
                                      </p:cBhvr>
                                    </p:animMotion>
                                  </p:childTnLst>
                                </p:cTn>
                              </p:par>
                              <p:par>
                                <p:cTn id="93" presetID="26" presetClass="path" presetSubtype="0" repeatCount="indefinite"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94" dur="5000" fill="hold"/>
                                        <p:tgtEl>
                                          <p:spTgt spid="65"/>
                                        </p:tgtEl>
                                        <p:attrNameLst>
                                          <p:attrName>ppt_x</p:attrName>
                                          <p:attrName>ppt_y</p:attrName>
                                        </p:attrNameLst>
                                      </p:cBhvr>
                                    </p:animMotion>
                                  </p:childTnLst>
                                </p:cTn>
                              </p:par>
                              <p:par>
                                <p:cTn id="95" presetID="26" presetClass="path" presetSubtype="0" repeatCount="indefinite"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96" dur="5000" fill="hold"/>
                                        <p:tgtEl>
                                          <p:spTgt spid="63"/>
                                        </p:tgtEl>
                                        <p:attrNameLst>
                                          <p:attrName>ppt_x</p:attrName>
                                          <p:attrName>ppt_y</p:attrName>
                                        </p:attrNameLst>
                                      </p:cBhvr>
                                    </p:animMotion>
                                  </p:childTnLst>
                                </p:cTn>
                              </p:par>
                              <p:par>
                                <p:cTn id="97" presetID="47" presetClass="path" presetSubtype="0" accel="50000" decel="50000" fill="hold" nodeType="withEffect">
                                  <p:stCondLst>
                                    <p:cond delay="0"/>
                                  </p:stCondLst>
                                  <p:childTnLst>
                                    <p:animMotion origin="layout" path="M 3.88889E-6 -1.85185E-6 C 0.0085 0.06296 0.03698 0.10803 0.06562 0.10803 C 0.09409 0.10803 0.11909 0.06296 0.1276 -1.85185E-6 C 0.13975 0.06296 0.16406 0.10803 0.1934 0.10803 C 0.22187 0.10803 0.24687 0.06296 0.25468 -1.85185E-6 C 0.26684 0.06296 0.29184 0.10803 0.32031 0.10803 C 0.34965 0.10803 0.37812 0.06296 0.38611 -1.85185E-6 C 0.39461 0.06296 0.41961 0.10803 0.45243 0.10803 C 0.47673 0.10803 0.5052 0.06296 0.51389 -1.85185E-6 C 0.52239 0.06296 0.55086 0.10803 0.57951 0.10803 C 0.60798 0.10803 0.63298 0.06296 0.64149 -1.85185E-6 C 0.65364 0.06296 0.67795 0.10803 0.70729 0.10803 C 0.73576 0.10803 0.76076 0.06296 0.77291 -1.85185E-6 C 0.78073 0.06296 0.80573 0.10803 0.8342 0.10803 C 0.86354 0.10803 0.89201 0.06296 0.9 -1.85185E-6 C 0.9085 0.06296 0.9335 0.10803 0.96632 0.10803 C 0.99479 0.10803 1.01909 0.06296 1.02777 -1.85185E-6 " pathEditMode="relative" rAng="0" ptsTypes="AAAAAAAAAAAAAAAAA">
                                      <p:cBhvr>
                                        <p:cTn id="98" dur="5000" fill="hold"/>
                                        <p:tgtEl>
                                          <p:spTgt spid="67588"/>
                                        </p:tgtEl>
                                        <p:attrNameLst>
                                          <p:attrName>ppt_x</p:attrName>
                                          <p:attrName>ppt_y</p:attrName>
                                        </p:attrNameLst>
                                      </p:cBhvr>
                                      <p:rCtr x="51389" y="5401"/>
                                    </p:animMotion>
                                  </p:childTnLst>
                                </p:cTn>
                              </p:par>
                              <p:par>
                                <p:cTn id="99" presetID="0" presetClass="path" presetSubtype="0" repeatCount="indefinite" fill="hold" nodeType="withEffect">
                                  <p:stCondLst>
                                    <p:cond delay="0"/>
                                  </p:stCondLst>
                                  <p:childTnLst>
                                    <p:animMotion origin="layout" path="M 4.44444E-6 1.11111E-6 L 4.44444E-6 1.11111E-6 C -0.00591 0.00061 -0.01198 0.0003 -0.01771 0.00185 C -0.02205 0.00277 -0.02604 0.00586 -0.03021 0.0074 C -0.03941 0.01049 -0.0316 0.00802 -0.04271 0.01111 C -0.04479 0.01142 -0.04688 0.01234 -0.04896 0.01296 C -0.05417 0.01358 -0.05938 0.01388 -0.06459 0.01481 L -0.07813 0.01666 L -0.10938 0.02037 C -0.1158 0.02407 -0.11302 0.02284 -0.12396 0.02407 C -0.13229 0.02469 -0.14063 0.0253 -0.14896 0.02592 L -0.18125 0.02777 C -0.19375 0.03333 -0.18907 0.03179 -0.21354 0.02777 C -0.21563 0.02716 -0.20938 0.02654 -0.20729 0.02592 C -0.20452 0.02469 -0.20174 0.02376 -0.19896 0.02222 C -0.19792 0.0216 -0.19688 0.02067 -0.19584 0.02037 C -0.18351 0.01574 -0.18264 0.01635 -0.16979 0.01481 C -0.16841 0.01419 -0.16702 0.01296 -0.16563 0.01296 C -0.04289 0.00524 -0.04983 0.0074 0.07708 0.0074 " pathEditMode="relative" ptsTypes="AAAAAAAAAAAAAAAAAAA">
                                      <p:cBhvr>
                                        <p:cTn id="100" dur="5000" fill="hold"/>
                                        <p:tgtEl>
                                          <p:spTgt spid="5"/>
                                        </p:tgtEl>
                                        <p:attrNameLst>
                                          <p:attrName>ppt_x</p:attrName>
                                          <p:attrName>ppt_y</p:attrName>
                                        </p:attrNameLst>
                                      </p:cBhvr>
                                    </p:animMotion>
                                  </p:childTnLst>
                                </p:cTn>
                              </p:par>
                              <p:par>
                                <p:cTn id="101" presetID="0" presetClass="path" presetSubtype="0" repeatCount="indefinite" fill="hold" nodeType="withEffect">
                                  <p:stCondLst>
                                    <p:cond delay="0"/>
                                  </p:stCondLst>
                                  <p:childTnLst>
                                    <p:animMotion origin="layout" path="M 0.30625 -0.00494 L 0.30625 -0.00463 C 0.33351 -0.0037 0.33438 -0.00525 0.35643 0.00062 C 0.35781 0.00093 0.3592 0.00185 0.36059 0.00247 C 0.38108 0.00185 0.40156 0.00216 0.42188 0.00062 C 0.42535 0.00031 0.42865 -0.00216 0.43247 -0.00309 C 0.43542 -0.00401 0.43889 -0.00432 0.44184 -0.00494 C 0.45295 -0.01173 0.44184 -0.00556 0.46979 -0.00864 C 0.47257 -0.00926 0.47518 -0.01019 0.47813 -0.01049 C 0.48247 -0.01142 0.48716 -0.01173 0.49167 -0.01235 C 0.50174 -0.02438 0.48837 -0.00988 0.51667 -0.0179 C 0.51823 -0.01852 0.5191 -0.02253 0.52066 -0.02346 C 0.52275 -0.025 0.52483 -0.02469 0.52709 -0.02531 C 0.529 -0.02716 0.53125 -0.02901 0.53316 -0.03086 C 0.53472 -0.03272 0.53594 -0.03519 0.5375 -0.03642 C 0.53872 -0.03765 0.54028 -0.03765 0.54167 -0.03827 C 0.55156 -0.05031 0.53299 -0.02809 0.55209 -0.05309 C 0.55851 -0.06204 0.55538 -0.05586 0.56146 -0.06235 C 0.56285 -0.0642 0.56406 -0.06636 0.56563 -0.0679 C 0.56927 -0.07191 0.57327 -0.075 0.57709 -0.07901 C 0.58195 -0.08488 0.58629 -0.0929 0.59167 -0.09753 C 0.60695 -0.11142 0.58785 -0.09414 0.60521 -0.11049 C 0.60712 -0.11265 0.60938 -0.1142 0.61146 -0.11605 C 0.61702 -0.12222 0.62188 -0.13025 0.62813 -0.13457 L 0.64375 -0.14568 C 0.64844 -0.15432 0.64497 -0.14938 0.65104 -0.15494 C 0.66025 -0.1642 0.65521 -0.1608 0.66146 -0.1642 C 0.66424 -0.16358 0.66702 -0.16327 0.66979 -0.16235 C 0.67118 -0.16204 0.6724 -0.16111 0.67379 -0.16049 C 0.67587 -0.15988 0.67813 -0.15926 0.68021 -0.15864 C 0.68837 -0.15154 0.68594 -0.15278 0.69688 -0.14753 C 0.69844 -0.14691 0.70018 -0.14691 0.70209 -0.14568 C 0.70816 -0.14198 0.71441 -0.13673 0.72084 -0.13272 C 0.73195 -0.12593 0.71945 -0.13735 0.73229 -0.12716 C 0.73368 -0.12624 0.73854 -0.11914 0.73959 -0.1179 C 0.74393 -0.11327 0.74393 -0.11512 0.74896 -0.11049 C 0.7507 -0.10895 0.75226 -0.10648 0.75417 -0.10494 C 0.75521 -0.10401 0.75695 -0.10401 0.75834 -0.10309 C 0.77361 -0.09259 0.76233 -0.09815 0.77188 -0.09383 C 0.77865 -0.0858 0.77327 -0.09136 0.7875 -0.08457 C 0.79115 -0.08303 0.79479 -0.08086 0.79896 -0.07901 C 0.8 -0.0784 0.80139 -0.07747 0.80295 -0.07716 L 0.81563 -0.07531 C 0.81719 -0.07469 0.8191 -0.07438 0.82084 -0.07346 C 0.82309 -0.07253 0.8257 -0.0713 0.82813 -0.06975 C 0.829 -0.06945 0.83004 -0.06852 0.83108 -0.0679 C 0.83906 -0.0642 0.8382 -0.06482 0.84566 -0.06235 C 0.84688 -0.06111 0.84757 -0.05957 0.84896 -0.05864 C 0.85122 -0.05741 0.85382 -0.05772 0.85625 -0.05679 C 0.85781 -0.05648 0.85972 -0.05556 0.86146 -0.05494 C 0.86632 -0.05062 0.87084 -0.04599 0.87709 -0.04568 L 1.02188 -0.04753 C 1.04097 -0.05 1.06025 -0.04969 1.07917 -0.05494 C 1.09028 -0.05803 1.10122 -0.06235 1.11233 -0.0642 C 1.12656 -0.06667 1.14097 -0.06667 1.15504 -0.0679 C 1.16302 -0.06883 1.21372 -0.06111 1.20313 -0.07531 L 1.24254 -0.03457 L 1.24254 -0.03426 " pathEditMode="relative" rAng="0" ptsTypes="AAAAAAAAAAAAAAAAAAAAAAAAAAAAAAAAAAAAAAAAAAAAAAAAAAAAAAAAAA">
                                      <p:cBhvr>
                                        <p:cTn id="102" dur="5000" fill="hold"/>
                                        <p:tgtEl>
                                          <p:spTgt spid="72"/>
                                        </p:tgtEl>
                                        <p:attrNameLst>
                                          <p:attrName>ppt_x</p:attrName>
                                          <p:attrName>ppt_y</p:attrName>
                                        </p:attrNameLst>
                                      </p:cBhvr>
                                      <p:rCtr x="46806" y="-7593"/>
                                    </p:animMotion>
                                  </p:childTnLst>
                                </p:cTn>
                              </p:par>
                              <p:par>
                                <p:cTn id="103" presetID="0" presetClass="path" presetSubtype="0" repeatCount="indefinite" fill="hold" nodeType="withEffect">
                                  <p:stCondLst>
                                    <p:cond delay="0"/>
                                  </p:stCondLst>
                                  <p:childTnLst>
                                    <p:animMotion origin="layout" path="M -2.22222E-6 -0.00031 L -2.22222E-6 -2.34568E-6 C 0.00417 -0.00216 0.00816 -0.00339 0.01215 -0.00555 C 0.01337 -0.00648 0.01459 -0.00864 0.01615 -0.00926 C 0.01962 -0.01111 0.02431 -0.01173 0.02778 -0.01358 C 0.04045 -0.01759 0.01719 -0.01327 0.0441 -0.01666 C 0.04584 -0.01728 0.04757 -0.01852 0.04913 -0.01913 C 0.0507 -0.01913 0.05156 -0.02006 0.05347 -0.02037 C 0.0632 -0.02315 0.07813 -0.02438 0.08681 -0.02469 C 0.09896 -0.02778 0.09427 -0.02716 0.1132 -0.03333 C 0.11476 -0.03395 0.1158 -0.03549 0.11736 -0.03549 C 0.12622 -0.03827 0.13472 -0.03827 0.1441 -0.03889 C 0.15486 -0.05031 0.1467 -0.04382 0.16945 -0.05 C 0.18056 -0.05339 0.16788 -0.05031 0.18125 -0.05555 C 0.18316 -0.05741 0.18559 -0.05741 0.18785 -0.05741 C 0.19011 -0.05864 0.19202 -0.06018 0.19427 -0.06111 C 0.19757 -0.06296 0.20191 -0.06358 0.20521 -0.06543 C 0.2066 -0.06543 0.20781 -0.06605 0.2092 -0.06666 C 0.21511 -0.07099 0.22136 -0.07654 0.22778 -0.07963 C 0.23038 -0.08179 0.23316 -0.0821 0.23594 -0.08333 C 0.2441 -0.08796 0.23837 -0.08611 0.24653 -0.0929 C 0.27014 -0.11234 0.24427 -0.08889 0.25851 -0.10185 C 0.26163 -0.10802 0.26545 -0.11389 0.26788 -0.12037 C 0.27031 -0.12778 0.26979 -0.12747 0.27309 -0.13333 C 0.279 -0.14475 0.28577 -0.15586 0.29323 -0.16481 C 0.32066 -0.20031 0.30139 -0.17531 0.3158 -0.18703 C 0.31754 -0.18889 0.3191 -0.19136 0.32118 -0.19259 C 0.34479 -0.20926 0.31979 -0.18734 0.33976 -0.20555 C 0.34531 -0.21728 0.34045 -0.20926 0.35591 -0.22037 C 0.35799 -0.22222 0.36007 -0.225 0.3625 -0.22592 C 0.36754 -0.22963 0.37292 -0.23241 0.37847 -0.23518 C 0.37952 -0.23611 0.38108 -0.23642 0.38247 -0.23703 C 0.3842 -0.23827 0.38577 -0.24012 0.38768 -0.24074 C 0.39028 -0.24197 0.39288 -0.24197 0.39531 -0.24259 C 0.40018 -0.24506 0.40469 -0.24753 0.4092 -0.25 C 0.41094 -0.25123 0.4125 -0.25308 0.41441 -0.2537 C 0.41979 -0.25648 0.43195 -0.2571 0.43577 -0.25741 C 0.44601 -0.25926 0.45625 -0.26111 0.4665 -0.26296 C 0.47136 -0.26234 0.47622 -0.26265 0.48108 -0.26111 C 0.48334 -0.2608 0.48542 -0.25864 0.48785 -0.25741 C 0.48889 -0.25679 0.49045 -0.25648 0.49184 -0.25555 C 0.52778 -0.23333 0.48281 -0.2608 0.50382 -0.24629 C 0.50851 -0.24321 0.5132 -0.24012 0.51841 -0.23889 C 0.5217 -0.23827 0.52552 -0.23796 0.52917 -0.23703 C 0.53559 -0.23518 0.60018 -0.21975 0.61441 -0.21481 C 0.61806 -0.21358 0.62136 -0.21234 0.625 -0.21111 C 0.63438 -0.20833 0.63056 -0.2108 0.63837 -0.20741 L 0.66511 -0.19629 C 0.67448 -0.19228 0.68368 -0.18827 0.69306 -0.18333 C 0.69879 -0.18055 0.70417 -0.17592 0.71042 -0.17407 C 0.72882 -0.16852 0.74775 -0.16574 0.76632 -0.16142 C 0.77136 -0.16018 0.78091 -0.15741 0.78091 -0.1571 C 0.79601 -0.14506 0.7908 -0.14753 0.82101 -0.14629 C 0.87084 -0.14444 0.92153 -0.14506 0.9717 -0.14444 C 1.00365 -0.14197 1.03611 -0.14599 1.06771 -0.13703 C 1.06979 -0.13642 1.07188 -0.13549 1.07431 -0.13518 C 1.10434 -0.13426 1.13472 -0.13395 1.16493 -0.13333 C 1.24775 -0.13549 1.21806 -0.13518 1.25434 -0.13518 L 1.25434 -0.13487 " pathEditMode="relative" rAng="0" ptsTypes="AAAAAAAAAAAAAAAAAAAAAAAAAAAAAAAAAAAAAAAAAAAAAAAAAAAAAAAAAAA">
                                      <p:cBhvr>
                                        <p:cTn id="104" dur="5000" fill="hold"/>
                                        <p:tgtEl>
                                          <p:spTgt spid="74"/>
                                        </p:tgtEl>
                                        <p:attrNameLst>
                                          <p:attrName>ppt_x</p:attrName>
                                          <p:attrName>ppt_y</p:attrName>
                                        </p:attrNameLst>
                                      </p:cBhvr>
                                      <p:rCtr x="62708" y="-13117"/>
                                    </p:animMotion>
                                  </p:childTnLst>
                                </p:cTn>
                              </p:par>
                              <p:par>
                                <p:cTn id="105" presetID="0" presetClass="path" presetSubtype="0" repeatCount="indefinite" fill="hold" nodeType="withEffect">
                                  <p:stCondLst>
                                    <p:cond delay="0"/>
                                  </p:stCondLst>
                                  <p:childTnLst>
                                    <p:animMotion origin="layout" path="M 4.44444E-6 2.46914E-7 L 4.44444E-6 0.00031 C 0.00381 -0.00247 0.00711 -0.00586 0.01111 -0.00741 C 0.02517 -0.01389 0.03489 -0.01605 0.05 -0.01667 C 0.06979 -0.0179 0.09062 -0.0179 0.11111 -0.01852 C 0.12083 -0.02099 0.13038 -0.02315 0.13993 -0.02593 C 0.14184 -0.02685 0.1434 -0.0287 0.14548 -0.02963 C 0.1467 -0.03056 0.14791 -0.03117 0.14965 -0.03148 C 0.15538 -0.03333 0.16527 -0.03488 0.17135 -0.03889 C 0.17847 -0.04383 0.17934 -0.04475 0.18663 -0.04815 C 0.18923 -0.04969 0.19218 -0.05062 0.19461 -0.05185 C 0.19757 -0.0537 0.2 -0.05586 0.20295 -0.05741 C 0.20885 -0.06111 0.22708 -0.07068 0.23316 -0.07222 L 0.23993 -0.07407 C 0.24184 -0.07531 0.2434 -0.07685 0.24548 -0.07778 C 0.24982 -0.08056 0.25451 -0.08241 0.2592 -0.08519 C 0.26093 -0.08673 0.2625 -0.08951 0.26458 -0.09074 C 0.26718 -0.09259 0.26996 -0.09352 0.27291 -0.09444 C 0.27951 -0.09722 0.28663 -0.09938 0.2934 -0.10185 C 0.29479 -0.1037 0.29566 -0.10617 0.29757 -0.10741 C 0.31909 -0.12438 0.31441 -0.12222 0.32916 -0.12593 C 0.34218 -0.1392 0.32569 -0.12346 0.34288 -0.13704 C 0.34461 -0.13889 0.34618 -0.14105 0.34826 -0.14259 C 0.35225 -0.14661 0.35625 -0.15062 0.36059 -0.1537 C 0.36597 -0.15802 0.36684 -0.15679 0.37152 -0.15926 C 0.37899 -0.16358 0.38593 -0.16852 0.39357 -0.17222 C 0.39704 -0.17407 0.40086 -0.17438 0.40451 -0.17593 C 0.4059 -0.17654 0.40711 -0.17778 0.40868 -0.17778 C 0.41388 -0.17901 0.41961 -0.17901 0.42517 -0.17963 C 0.43923 -0.1821 0.4677 -0.18704 0.4677 -0.18673 L 0.54444 -0.18519 C 0.55451 -0.18426 0.56458 -0.17932 0.57465 -0.17593 C 0.57795 -0.175 0.58611 -0.17068 0.58975 -0.16852 C 0.59149 -0.16759 0.5934 -0.16636 0.59513 -0.16482 C 0.59739 -0.16327 0.59947 -0.1608 0.60208 -0.15926 C 0.60868 -0.15525 0.61579 -0.15216 0.62257 -0.14815 C 0.62534 -0.14661 0.62795 -0.14414 0.6309 -0.14259 C 0.64166 -0.13796 0.65277 -0.13426 0.66371 -0.12963 C 0.66788 -0.12809 0.6717 -0.12593 0.67604 -0.12407 C 0.68958 -0.11914 0.70347 -0.11482 0.71718 -0.10926 C 0.72187 -0.10741 0.72621 -0.10494 0.7309 -0.1037 C 0.75538 -0.09815 0.78038 -0.09568 0.80503 -0.08889 C 0.80989 -0.08765 0.82239 -0.08395 0.82829 -0.08333 C 0.83958 -0.08241 0.85121 -0.0821 0.86267 -0.08148 C 0.87552 -0.0821 0.88819 -0.08241 0.90104 -0.08333 C 0.90329 -0.08364 0.90538 -0.08488 0.90798 -0.08519 L 0.93402 -0.09074 C 0.93663 -0.09136 0.93923 -0.09228 0.94218 -0.09259 C 1.00989 -0.10278 0.92829 -0.09043 0.9875 -0.1 L 1.02309 -0.10556 C 1.0427 -0.11451 1.03507 -0.11204 1.07257 -0.11296 C 1.12986 -0.11451 1.18767 -0.1142 1.24531 -0.11482 L 1.25225 -0.11667 L 1.25225 -0.11636 " pathEditMode="relative" rAng="0" ptsTypes="AAAAAAAAAAAAAAAAAAAAAAAAAAAAAAAAAAAAAAAAAAAAAAAAAAAAAA">
                                      <p:cBhvr>
                                        <p:cTn id="106" dur="5000" fill="hold"/>
                                        <p:tgtEl>
                                          <p:spTgt spid="71"/>
                                        </p:tgtEl>
                                        <p:attrNameLst>
                                          <p:attrName>ppt_x</p:attrName>
                                          <p:attrName>ppt_y</p:attrName>
                                        </p:attrNameLst>
                                      </p:cBhvr>
                                      <p:rCtr x="62604" y="-9352"/>
                                    </p:animMotion>
                                  </p:childTnLst>
                                </p:cTn>
                              </p:par>
                              <p:par>
                                <p:cTn id="107" presetID="0" presetClass="path" presetSubtype="0" repeatCount="indefinite" fill="hold" nodeType="withEffect">
                                  <p:stCondLst>
                                    <p:cond delay="0"/>
                                  </p:stCondLst>
                                  <p:childTnLst>
                                    <p:animMotion origin="layout" path="M 4.44444E-6 4.69136E-6 L 4.44444E-6 0.0003 C 0.00364 -0.00186 0.00711 -0.0034 0.01041 -0.00556 C 0.01232 -0.00649 0.01388 -0.00865 0.01579 -0.00926 C 0.02135 -0.0105 0.02708 -0.0105 0.03281 -0.01112 C 0.0342 -0.01173 0.03524 -0.01266 0.03663 -0.01297 C 0.04305 -0.01451 0.05017 -0.0142 0.05642 -0.01667 C 0.06006 -0.01791 0.06319 -0.02192 0.06684 -0.02408 C 0.06909 -0.02531 0.071 -0.02655 0.07326 -0.02778 C 0.075 -0.0284 0.07673 -0.02871 0.07829 -0.02963 C 0.096 -0.03673 0.08593 -0.03365 0.09947 -0.03704 C 0.10885 -0.04383 0.10121 -0.03889 0.11649 -0.04445 C 0.11944 -0.04538 0.12447 -0.04877 0.12708 -0.05 C 0.12812 -0.05062 0.12951 -0.05124 0.1309 -0.05186 C 0.1342 -0.05309 0.14149 -0.05556 0.14149 -0.05525 C 0.15937 -0.05494 0.2059 -0.06019 0.23576 -0.05186 C 0.2375 -0.05124 0.23923 -0.05062 0.24097 -0.05 C 0.24496 -0.0463 0.24548 -0.04538 0.25017 -0.0426 C 0.25138 -0.04167 0.25277 -0.04136 0.25416 -0.04075 C 0.26684 -0.03334 0.25902 -0.03642 0.26979 -0.03334 C 0.27604 -0.02747 0.27343 -0.02933 0.28298 -0.02408 C 0.28402 -0.02315 0.28559 -0.02315 0.28697 -0.02223 C 0.28819 -0.02099 0.28923 -0.01945 0.29079 -0.01852 C 0.30052 -0.0105 0.30364 -0.00896 0.3118 -0.00186 C 0.31423 0.00061 0.31701 0.00308 0.31944 0.00555 C 0.32135 0.0074 0.32291 0.00987 0.32465 0.01111 C 0.32691 0.01296 0.32934 0.01327 0.33142 0.01481 C 0.33854 0.02006 0.34548 0.02561 0.35243 0.03148 C 0.35468 0.03364 0.35642 0.03734 0.35902 0.03888 C 0.37378 0.04845 0.38975 0.05462 0.40486 0.06481 C 0.4151 0.07253 0.40972 0.07006 0.42187 0.07222 C 0.42708 0.07469 0.43211 0.07777 0.43767 0.07962 C 0.44097 0.08086 0.44444 0.08024 0.44791 0.08148 C 0.45069 0.08271 0.45312 0.08611 0.4559 0.08703 C 0.47239 0.09413 0.47777 0.09506 0.49114 0.09845 C 0.50746 0.09753 0.52361 0.09814 0.53975 0.09629 C 0.55364 0.09506 0.5427 0.09351 0.55138 0.08703 C 0.55364 0.0858 0.55607 0.08611 0.55816 0.08518 C 0.56059 0.08425 0.56336 0.08333 0.56597 0.08148 C 0.57135 0.07777 0.57586 0.07314 0.58159 0.07037 C 0.58316 0.06975 0.58437 0.06944 0.58541 0.06851 C 0.59583 0.06265 0.59878 0.05987 0.61059 0.05185 C 0.61215 0.05061 0.61371 0.04938 0.61562 0.04814 C 0.61875 0.04629 0.62187 0.04475 0.62482 0.04259 C 0.63767 0.03302 0.64027 0.02932 0.65121 0.02222 C 0.65798 0.0179 0.66493 0.01358 0.67204 0.00925 C 0.67465 0.00802 0.67725 0.00679 0.68003 0.00555 C 0.68159 0.00493 0.6835 0.00493 0.68524 0.0037 C 0.69062 0.00061 0.69548 -0.00402 0.70104 -0.00741 C 0.7026 -0.00834 0.70451 -0.00803 0.70625 -0.00926 C 0.71701 -0.01667 0.72708 -0.0284 0.73906 -0.03334 C 0.74201 -0.03457 0.74513 -0.03519 0.74826 -0.03704 C 0.76371 -0.04538 0.74826 -0.04075 0.76388 -0.04445 C 0.77882 -0.05494 0.76406 -0.04599 0.7809 -0.05186 C 0.79062 -0.05494 0.80017 -0.05865 0.80972 -0.06297 C 0.81718 -0.06636 0.81875 -0.07007 0.82691 -0.07223 C 0.8375 -0.075 0.84843 -0.07717 0.85954 -0.07963 C 0.8625 -0.08025 0.86562 -0.08056 0.86875 -0.08149 C 0.88107 -0.08488 0.89322 -0.08828 0.9052 -0.0926 C 0.90937 -0.09383 0.91302 -0.09723 0.91718 -0.09815 C 0.92864 -0.10093 0.9526 -0.10371 0.9526 -0.1034 C 0.97951 -0.11575 0.96875 -0.11235 0.98402 -0.11667 C 0.98715 -0.11852 0.98993 -0.12068 0.99322 -0.12223 C 0.99531 -0.12315 0.99739 -0.12346 0.99965 -0.12408 C 1.03593 -0.1355 0.94114 -0.12593 1.08888 -0.12778 L 1.17135 -0.12778 L 1.17135 -0.12747 L 1.17135 -0.12778 " pathEditMode="relative" rAng="0" ptsTypes="AAAAAAAAAAAAAAAAAAAAAAAAAAAAAAAAAAAAAAAAAAAAAAAAAAAAAAAAAAAAAAAAAAAA">
                                      <p:cBhvr>
                                        <p:cTn id="108" dur="5000" fill="hold"/>
                                        <p:tgtEl>
                                          <p:spTgt spid="76"/>
                                        </p:tgtEl>
                                        <p:attrNameLst>
                                          <p:attrName>ppt_x</p:attrName>
                                          <p:attrName>ppt_y</p:attrName>
                                        </p:attrNameLst>
                                      </p:cBhvr>
                                      <p:rCtr x="58559" y="-1574"/>
                                    </p:animMotion>
                                  </p:childTnLst>
                                </p:cTn>
                              </p:par>
                              <p:par>
                                <p:cTn id="109" presetID="0" presetClass="path" presetSubtype="0" repeatCount="indefinite" fill="hold" nodeType="withEffect">
                                  <p:stCondLst>
                                    <p:cond delay="0"/>
                                  </p:stCondLst>
                                  <p:childTnLst>
                                    <p:animMotion origin="layout" path="M -3.88889E-6 1.11111E-6 L -3.88889E-6 0.00031 C 0.00434 0.00062 0.00834 0.00154 0.01285 0.00185 C 0.0382 0.00278 0.06389 0.00185 0.08941 0.0037 C 0.09219 0.0037 0.09445 0.00679 0.09705 0.00741 L 0.11355 0.01111 C 0.1316 0.01481 0.11563 0.0108 0.13681 0.01481 C 0.13907 0.01512 0.1415 0.01605 0.1441 0.01667 C 0.14775 0.01728 0.15209 0.0179 0.15573 0.01852 C 0.1573 0.01975 0.15903 0.0213 0.16077 0.02222 C 0.18664 0.03426 0.18073 0.02932 0.21546 0.02778 L 0.23577 0.01481 C 0.23768 0.01327 0.24011 0.01234 0.24219 0.01111 C 0.24393 0.00988 0.24532 0.00833 0.24723 0.00741 C 0.24827 0.00648 0.24966 0.00586 0.25105 0.00555 C 0.25608 0.00339 0.26129 0.00185 0.2665 1.11111E-6 C 0.26771 -0.00062 0.26875 -0.00154 0.27032 -0.00185 C 0.28403 -0.00587 0.28577 -0.00587 0.29948 -0.00741 L 0.36198 -0.00556 C 0.36337 -0.00556 0.36459 -0.00463 0.3658 -0.0037 C 0.36806 -0.00278 0.36997 -0.00093 0.37223 1.11111E-6 C 0.37622 0.00154 0.38073 0.00185 0.38507 0.0037 C 0.42622 0.01944 0.36719 -0.00031 0.40799 0.01296 C 0.41042 0.01481 0.41285 0.01667 0.41563 0.01852 C 0.41667 0.01913 0.41823 0.01944 0.41945 0.02037 C 0.42969 0.02809 0.43959 0.03642 0.45 0.04444 C 0.45243 0.0463 0.45487 0.04846 0.45764 0.05 L 0.49341 0.07037 C 0.49723 0.07253 0.50087 0.07562 0.50487 0.07778 C 0.50764 0.07932 0.51077 0.07994 0.51372 0.08148 C 0.5257 0.08734 0.53698 0.0963 0.54948 0.1 C 0.56858 0.10555 0.58768 0.11049 0.60695 0.11667 C 0.63091 0.12438 0.62622 0.14074 0.66164 0.15555 C 0.67657 0.16173 0.66737 0.15895 0.68976 0.16111 C 0.70087 0.15988 0.71181 0.15895 0.72292 0.15741 C 0.72414 0.1571 0.72552 0.15648 0.72674 0.15555 C 0.73125 0.15092 0.73559 0.1466 0.73941 0.14074 C 0.74358 0.13395 0.74584 0.12562 0.74966 0.11852 C 0.75087 0.11605 0.75174 0.11296 0.75348 0.11111 C 0.76407 0.09846 0.77587 0.08827 0.78664 0.07592 C 0.78872 0.07346 0.79063 0.07068 0.79306 0.06852 C 0.79497 0.06636 0.79757 0.06512 0.79948 0.06296 C 0.80764 0.05216 0.81511 0.04012 0.82362 0.02963 C 0.82622 0.02592 0.82952 0.02376 0.83264 0.02037 C 0.83473 0.01728 0.83646 0.01358 0.83889 0.01111 C 0.84757 0.00062 0.85677 -0.00864 0.86563 -0.01852 C 0.88021 -0.03457 0.89271 -0.05494 0.90903 -0.06667 C 0.92518 -0.0787 0.90695 -0.06543 0.9448 -0.09445 C 0.94618 -0.09599 0.94809 -0.09661 0.94983 -0.09815 C 0.95122 -0.09938 0.95226 -0.10093 0.95365 -0.10185 C 0.95521 -0.1034 0.95712 -0.10401 0.95886 -0.10556 C 0.96007 -0.1071 0.96094 -0.11019 0.96268 -0.11111 C 0.97066 -0.11759 0.97969 -0.12191 0.9882 -0.12778 C 0.99028 -0.12932 0.99219 -0.13179 0.99445 -0.13333 C 0.99549 -0.13426 0.99705 -0.13457 0.99827 -0.13519 C 1.00052 -0.13642 1.00243 -0.13796 1.00469 -0.13889 C 1.00573 -0.13982 1.0073 -0.14012 1.00851 -0.14074 C 1.01059 -0.14259 1.0125 -0.14537 1.01493 -0.1463 C 1.02709 -0.15278 1.04636 -0.15124 1.05695 -0.15185 L 1.07362 -0.15556 C 1.0757 -0.15617 1.07761 -0.1571 1.07987 -0.15741 C 1.08438 -0.15864 1.09723 -0.16049 1.10157 -0.16111 C 1.11302 -0.16543 1.11407 -0.16605 1.13212 -0.16852 C 1.14098 -0.17006 1.15 -0.16975 1.15903 -0.17037 C 1.17136 -0.17963 1.15903 -0.17161 1.18577 -0.17593 C 1.18993 -0.17685 1.19427 -0.1784 1.19844 -0.17963 C 1.21493 -0.19167 1.19931 -0.18148 1.24063 -0.18889 C 1.25296 -0.19136 1.23802 -0.19074 1.24705 -0.19074 L 1.24705 -0.19043 " pathEditMode="relative" rAng="0" ptsTypes="AAAAAAAAAAAAAAAAAAAAAAAAAAAAAAAAAAAAAAAAAAAAAAAAAAAAAAAAAAAAAAAAAAAAA">
                                      <p:cBhvr>
                                        <p:cTn id="110" dur="5000" fill="hold"/>
                                        <p:tgtEl>
                                          <p:spTgt spid="77"/>
                                        </p:tgtEl>
                                        <p:attrNameLst>
                                          <p:attrName>ppt_x</p:attrName>
                                          <p:attrName>ppt_y</p:attrName>
                                        </p:attrNameLst>
                                      </p:cBhvr>
                                      <p:rCtr x="62344" y="-1512"/>
                                    </p:animMotion>
                                  </p:childTnLst>
                                </p:cTn>
                              </p:par>
                              <p:par>
                                <p:cTn id="111" presetID="0" presetClass="path" presetSubtype="0" repeatCount="indefinite" fill="hold" nodeType="withEffect">
                                  <p:stCondLst>
                                    <p:cond delay="0"/>
                                  </p:stCondLst>
                                  <p:childTnLst>
                                    <p:animMotion origin="layout" path="M 0.26059 -0.00772 L 0.26059 -0.00741 C 0.30347 -0.01358 0.25868 -0.00803 0.35434 -0.01142 L 0.42864 -0.01512 L 0.43472 -0.01883 C 0.4368 -0.02006 0.43854 -0.02222 0.4408 -0.02253 C 0.46389 -0.02901 0.44965 -0.02624 0.48351 -0.02809 C 0.49392 -0.02747 0.50434 -0.02747 0.51476 -0.02624 C 0.52222 -0.02562 0.51562 -0.02469 0.52205 -0.02068 C 0.52708 -0.0179 0.53246 -0.01574 0.53767 -0.01327 C 0.5566 -0.00432 0.54792 -0.0071 0.56371 -0.00401 C 0.58038 0.00586 0.57465 -0.00031 0.58246 0.00895 C 0.5842 0.01821 0.58194 0.01173 0.58663 0.01636 C 0.61111 0.04074 0.59896 0.03549 0.61267 0.04043 C 0.61927 0.0466 0.62587 0.05216 0.63246 0.05895 C 0.63385 0.06018 0.63489 0.06296 0.63663 0.06451 C 0.63889 0.06636 0.64149 0.06605 0.64392 0.06821 C 0.64913 0.07253 0.65417 0.07839 0.65955 0.08302 C 0.6625 0.08518 0.66562 0.08704 0.66892 0.08858 C 0.68333 0.09414 0.69792 0.09938 0.71267 0.10339 C 0.7151 0.10401 0.71736 0.10463 0.71996 0.10525 C 0.72361 0.10586 0.7276 0.10648 0.73142 0.1071 C 0.74531 0.11204 0.75903 0.11759 0.77309 0.12191 C 0.77708 0.12315 0.78142 0.12284 0.78559 0.12376 C 0.79045 0.12469 0.79514 0.12623 0.80017 0.12747 C 0.80799 0.1287 0.81614 0.12963 0.82413 0.13117 C 0.82726 0.13148 0.83021 0.13272 0.83351 0.13302 C 0.84375 0.13395 0.85434 0.13426 0.86476 0.13488 C 0.87101 0.13302 0.8776 0.13364 0.88351 0.12932 C 0.8868 0.12654 0.88837 0.11944 0.8908 0.11451 C 0.89687 0.10123 0.89948 0.08765 0.90538 0.07191 L 0.91684 0.04043 C 0.91805 0.03642 0.91996 0.03333 0.92101 0.02932 C 0.92239 0.02315 0.92378 0.01697 0.92517 0.0108 C 0.92552 0.00895 0.92552 0.00679 0.92621 0.00525 C 0.92934 -0.0034 0.93368 -0.01019 0.93663 -0.01883 C 0.93698 -0.02006 0.94062 -0.03148 0.94184 -0.03364 C 0.94479 -0.04012 0.94774 -0.0463 0.95121 -0.05216 C 0.95382 -0.0571 0.9566 -0.06111 0.95955 -0.06512 C 0.96076 -0.06728 0.96215 -0.06945 0.96371 -0.07068 C 0.9684 -0.075 0.97326 -0.0784 0.9783 -0.08179 C 0.97917 -0.08272 0.98021 -0.08333 0.98142 -0.08364 C 0.98299 -0.08457 0.98489 -0.08488 0.98663 -0.08549 C 0.99427 -0.09259 0.99618 -0.09445 1.00434 -0.10031 C 1.00833 -0.1034 1.02066 -0.10772 1.02101 -0.10772 C 1.02604 -0.10926 1.03142 -0.10895 1.03663 -0.10957 C 1.03837 -0.1108 1.03993 -0.11235 1.04184 -0.11327 C 1.04305 -0.1142 1.04444 -0.11512 1.04601 -0.11512 C 1.06042 -0.11759 1.07517 -0.11883 1.08976 -0.12068 C 1.0967 -0.12407 1.0941 -0.12253 1.10434 -0.12809 C 1.11007 -0.13148 1.1059 -0.12994 1.11476 -0.13364 C 1.11771 -0.13519 1.12101 -0.13611 1.12413 -0.13735 C 1.12899 -0.13951 1.13455 -0.1429 1.13976 -0.1429 C 1.1625 -0.14414 1.18559 -0.14414 1.20851 -0.14475 C 1.21753 -0.14784 1.22656 -0.15031 1.23559 -0.15401 C 1.23698 -0.15463 1.23819 -0.15586 1.23976 -0.15586 C 1.2441 -0.1571 1.24878 -0.1571 1.2533 -0.15772 C 1.25677 -0.15895 1.26024 -0.16019 1.26371 -0.16142 C 1.2651 -0.16204 1.26649 -0.16265 1.26788 -0.16327 C 1.26892 -0.16389 1.27101 -0.16512 1.27101 -0.16482 L 1.27101 -0.16512 L 1.27101 -0.16482 " pathEditMode="relative" rAng="0" ptsTypes="AAAAAAAAAAAAAAAAAAAAAAAAAAAAAAAAAAAAAAAAAAAAAAAAAAAAAAAAAAAAAA">
                                      <p:cBhvr>
                                        <p:cTn id="112" dur="5000" fill="hold"/>
                                        <p:tgtEl>
                                          <p:spTgt spid="75"/>
                                        </p:tgtEl>
                                        <p:attrNameLst>
                                          <p:attrName>ppt_x</p:attrName>
                                          <p:attrName>ppt_y</p:attrName>
                                        </p:attrNameLst>
                                      </p:cBhvr>
                                      <p:rCtr x="50521" y="-741"/>
                                    </p:animMotion>
                                  </p:childTnLst>
                                </p:cTn>
                              </p:par>
                              <p:par>
                                <p:cTn id="113" presetID="0" presetClass="path" presetSubtype="0" repeatCount="indefinite" fill="hold" nodeType="withEffect">
                                  <p:stCondLst>
                                    <p:cond delay="0"/>
                                  </p:stCondLst>
                                  <p:childTnLst>
                                    <p:animMotion origin="layout" path="M 1.11111E-6 -2.22222E-6 L 1.11111E-6 0.00031 C 0.00417 -0.00185 0.00816 -0.00401 0.01267 -0.00555 C 0.01476 -0.00648 0.01684 -0.00741 0.01944 -0.00741 C 0.04844 -0.00987 0.07743 -0.01111 0.10677 -0.01296 C 0.10955 -0.01358 0.11198 -0.0142 0.11476 -0.01481 C 0.11667 -0.01543 0.11823 -0.01636 0.12031 -0.01666 C 0.12465 -0.01759 0.12951 -0.0179 0.1342 -0.01852 C 0.13594 -0.01975 0.1375 -0.02191 0.13941 -0.02222 C 0.14566 -0.02376 0.15208 -0.02376 0.15885 -0.02407 C 0.17517 -0.025 0.19201 -0.02531 0.20868 -0.02592 C 0.21094 -0.02901 0.21267 -0.03302 0.21545 -0.03518 C 0.21684 -0.03673 0.21927 -0.03611 0.22101 -0.03703 C 0.22378 -0.0392 0.22674 -0.04166 0.22934 -0.04444 C 0.2309 -0.0466 0.2316 -0.04969 0.23351 -0.05185 C 0.23455 -0.0537 0.23628 -0.05432 0.23767 -0.05555 C 0.2441 -0.06234 0.25243 -0.06697 0.25694 -0.07592 C 0.26406 -0.09074 0.26042 -0.08457 0.28038 -0.1037 C 0.2816 -0.10494 0.28316 -0.10494 0.28455 -0.10555 C 0.28993 -0.11296 0.28906 -0.11234 0.29705 -0.11852 C 0.29965 -0.12068 0.3026 -0.12191 0.30538 -0.12407 C 0.31094 -0.12932 0.31614 -0.13549 0.32187 -0.14074 C 0.32309 -0.14228 0.32465 -0.14321 0.32604 -0.14444 C 0.33437 -0.15247 0.34358 -0.15895 0.35087 -0.16852 C 0.35278 -0.17099 0.35417 -0.17438 0.35642 -0.17592 C 0.35833 -0.17747 0.36111 -0.17716 0.36337 -0.17778 C 0.36979 -0.18333 0.37587 -0.19012 0.38281 -0.19444 C 0.38542 -0.19629 0.38854 -0.19753 0.39097 -0.2 C 0.42483 -0.23364 0.43941 -0.26018 0.4809 -0.29074 C 0.48507 -0.29382 0.48889 -0.29722 0.49323 -0.3 C 0.49722 -0.30278 0.50156 -0.30463 0.50573 -0.30741 C 0.52257 -0.31944 0.51059 -0.31481 0.52239 -0.31852 C 0.52465 -0.32037 0.52639 -0.32345 0.52917 -0.32407 C 0.54462 -0.32808 0.56996 -0.325 0.58455 -0.32407 C 0.5868 -0.32345 0.58906 -0.32345 0.59149 -0.32222 C 0.5941 -0.32099 0.59687 -0.31882 0.59965 -0.31666 C 0.60712 -0.31142 0.6158 -0.30463 0.62187 -0.29629 C 0.62778 -0.28796 0.63108 -0.27531 0.63837 -0.26852 C 0.63976 -0.26728 0.64114 -0.26636 0.64253 -0.26481 C 0.6467 -0.2608 0.65 -0.25432 0.65503 -0.25185 C 0.65989 -0.24969 0.65868 -0.25092 0.66319 -0.24629 C 0.66701 -0.2429 0.67014 -0.23827 0.6743 -0.23518 C 0.67656 -0.23333 0.67969 -0.23271 0.68264 -0.23148 L 0.71163 -0.21852 C 0.71302 -0.2179 0.71441 -0.21759 0.7158 -0.21666 C 0.71771 -0.21543 0.71927 -0.21389 0.72135 -0.21296 C 0.73698 -0.20741 0.74496 -0.20679 0.76146 -0.2037 C 0.76424 -0.20339 0.76684 -0.20278 0.76962 -0.20185 C 0.77378 -0.20092 0.77778 -0.19907 0.78212 -0.19815 C 0.7901 -0.1966 0.79878 -0.19568 0.80694 -0.19444 C 0.84045 -0.19629 0.84149 -0.19537 0.87187 -0.2 C 0.8743 -0.20062 0.87656 -0.20123 0.87882 -0.20185 L 1.01146 -0.2 C 1.0118 -0.2 1.02031 -0.19012 1.02257 -0.18889 C 1.03385 -0.18426 1.04514 -0.17778 1.05712 -0.17592 L 1.10555 -0.16852 C 1.13038 -0.1645 1.14149 -0.16142 1.16632 -0.15926 C 1.1776 -0.15833 1.18941 -0.15802 1.20087 -0.15741 L 1.2092 -0.1537 C 1.21059 -0.15308 1.21163 -0.15185 1.21337 -0.15185 L 1.21892 -0.15185 L 1.21892 -0.15154 " pathEditMode="relative" rAng="0" ptsTypes="AAAAAAAAAAAAAAAAAAAAAAAAAAAAAAAAAAAAAAAAAAAAAAAAAAAAAAAAAAAAAA">
                                      <p:cBhvr>
                                        <p:cTn id="114" dur="5000" fill="hold"/>
                                        <p:tgtEl>
                                          <p:spTgt spid="73"/>
                                        </p:tgtEl>
                                        <p:attrNameLst>
                                          <p:attrName>ppt_x</p:attrName>
                                          <p:attrName>ppt_y</p:attrName>
                                        </p:attrNameLst>
                                      </p:cBhvr>
                                      <p:rCtr x="60938" y="-16296"/>
                                    </p:animMotion>
                                  </p:childTnLst>
                                </p:cTn>
                              </p:par>
                              <p:par>
                                <p:cTn id="115" presetID="42" presetClass="path" presetSubtype="0" repeatCount="indefinite" fill="hold" nodeType="withEffect">
                                  <p:stCondLst>
                                    <p:cond delay="0"/>
                                  </p:stCondLst>
                                  <p:childTnLst>
                                    <p:animMotion origin="layout" path="M 2.5E-6 -4.07407E-6 L -1.42917 0.09723 " pathEditMode="relative" rAng="0" ptsTypes="AA">
                                      <p:cBhvr>
                                        <p:cTn id="116" dur="5000" fill="hold"/>
                                        <p:tgtEl>
                                          <p:spTgt spid="78"/>
                                        </p:tgtEl>
                                        <p:attrNameLst>
                                          <p:attrName>ppt_x</p:attrName>
                                          <p:attrName>ppt_y</p:attrName>
                                        </p:attrNameLst>
                                      </p:cBhvr>
                                      <p:rCtr x="-71458" y="4846"/>
                                    </p:animMotion>
                                  </p:childTnLst>
                                </p:cTn>
                              </p:par>
                            </p:childTnLst>
                          </p:cTn>
                        </p:par>
                        <p:par>
                          <p:cTn id="117" fill="hold">
                            <p:stCondLst>
                              <p:cond delay="5000"/>
                            </p:stCondLst>
                            <p:childTnLst>
                              <p:par>
                                <p:cTn id="118" presetID="0" presetClass="path" presetSubtype="0" accel="50000" decel="50000" fill="hold" nodeType="afterEffect">
                                  <p:stCondLst>
                                    <p:cond delay="0"/>
                                  </p:stCondLst>
                                  <p:childTnLst>
                                    <p:animMotion origin="layout" path="M -1.11111E-6 -3.95062E-6 L -1.11111E-6 0.00031 C -0.03403 0.01081 -0.02274 0.00865 -0.08715 0.00186 C -0.10382 0.00031 -0.11996 -0.00617 -0.13646 -0.00926 C -0.1401 -0.00987 -0.15191 -0.01172 -0.1559 -0.01296 C -0.15781 -0.01327 -0.15955 -0.01388 -0.16111 -0.01481 C -0.16719 -0.01697 -0.17187 -0.01975 -0.17795 -0.02037 C -0.18837 -0.02129 -0.19878 -0.0216 -0.20903 -0.02222 C -0.21337 -0.02345 -0.21771 -0.025 -0.22205 -0.02592 C -0.22951 -0.02747 -0.23698 -0.02808 -0.2441 -0.02963 C -0.26736 -0.03364 -0.2368 -0.02901 -0.26632 -0.03333 C -0.27795 -0.03734 -0.28871 -0.04135 -0.30121 -0.04259 C -0.33455 -0.04537 -0.31597 -0.04382 -0.35712 -0.04629 C -0.38437 -0.05092 -0.34601 -0.04444 -0.40121 -0.05185 C -0.41354 -0.05339 -0.42552 -0.05555 -0.43767 -0.0574 L -0.52726 -0.05555 C -0.54965 -0.05463 -0.5283 -0.05432 -0.5401 -0.05185 C -0.54444 -0.05092 -0.54878 -0.05061 -0.55312 -0.05 C -0.56354 -0.04506 -0.55295 -0.04969 -0.57517 -0.04444 C -0.58038 -0.04321 -0.58576 -0.0429 -0.5908 -0.04074 C -0.5934 -0.0395 -0.59601 -0.03765 -0.59878 -0.03703 C -0.60243 -0.0358 -0.6066 -0.0358 -0.61024 -0.03518 C -0.6408 -0.02993 -0.5993 -0.03672 -0.63229 -0.03148 C -0.64444 -0.02716 -0.64375 -0.02685 -0.66354 -0.02592 L -0.69601 -0.02407 C -0.70469 -0.02469 -0.71354 -0.02438 -0.72187 -0.02592 C -0.72569 -0.02623 -0.72882 -0.0287 -0.73229 -0.02963 C -0.74271 -0.03179 -0.7533 -0.03302 -0.76354 -0.03518 C -0.77187 -0.03672 -0.78021 -0.03888 -0.78819 -0.04074 C -0.79097 -0.04135 -0.79358 -0.04166 -0.79601 -0.04259 C -0.79948 -0.04351 -0.81198 -0.04722 -0.81667 -0.04814 C -0.82153 -0.04876 -0.82621 -0.04938 -0.8309 -0.05 C -0.83437 -0.05123 -0.83819 -0.05185 -0.84132 -0.0537 C -0.84392 -0.05493 -0.84653 -0.05617 -0.84913 -0.0574 C -0.85139 -0.05802 -0.85364 -0.05833 -0.85573 -0.05926 C -0.85712 -0.05956 -0.85833 -0.06049 -0.85955 -0.06111 C -0.86597 -0.06296 -0.87274 -0.0645 -0.87899 -0.06666 L -0.89062 -0.07037 C -0.89236 -0.0716 -0.8941 -0.07314 -0.89583 -0.07407 C -0.89826 -0.075 -0.90851 -0.07716 -0.91024 -0.07777 C -0.91597 -0.07932 -0.9217 -0.08117 -0.92708 -0.08333 C -0.92864 -0.08364 -0.92969 -0.08456 -0.9309 -0.08518 C -0.95434 -0.09105 -0.95208 -0.09012 -0.97257 -0.09259 C -0.9816 -0.10092 -0.97361 -0.09475 -0.99323 -0.09814 C -1.04653 -0.10679 -0.99896 -0.10123 -1.0375 -0.10555 C -1.04479 -0.10895 -1.04427 -0.10895 -1.05555 -0.10895 C -1.09826 -0.10895 -1.14045 -0.10802 -1.18281 -0.1074 C -1.20087 -0.1 -1.18281 -0.10648 -1.20885 -0.10185 C -1.21719 -0.1003 -1.22517 -0.09753 -1.23351 -0.09629 C -1.23871 -0.09506 -1.24392 -0.09506 -1.24878 -0.09444 C -1.25312 -0.09351 -1.25799 -0.09228 -1.2618 -0.09074 C -1.26337 -0.09012 -1.26441 -0.08919 -1.2658 -0.08888 C -1.27413 -0.0858 -1.27483 -0.08703 -1.28524 -0.08518 C -1.28993 -0.08426 -1.29496 -0.08179 -1.29948 -0.08148 C -1.31701 -0.07993 -1.38924 -0.07808 -1.40069 -0.07777 C -1.40903 -0.07376 -1.39948 -0.07777 -1.4125 -0.07407 C -1.41597 -0.07284 -1.4191 -0.07129 -1.42292 -0.07037 C -1.42743 -0.06882 -1.43229 -0.0679 -1.43715 -0.06666 C -1.44531 -0.05864 -1.43802 -0.0645 -1.45521 -0.05926 C -1.45833 -0.05802 -1.46111 -0.05648 -1.46441 -0.05555 C -1.46719 -0.05463 -1.47049 -0.05463 -1.47344 -0.0537 C -1.47656 -0.05277 -1.48264 -0.05 -1.48264 -0.04969 " pathEditMode="relative" rAng="0" ptsTypes="AAAAAAAAAAAAAAAAAAAAAAAAAAAAAAAAAAAAAAAAAAAAAAAAAAAAAAAAAAAAAA">
                                      <p:cBhvr>
                                        <p:cTn id="119" dur="5000" fill="hold"/>
                                        <p:tgtEl>
                                          <p:spTgt spid="7"/>
                                        </p:tgtEl>
                                        <p:attrNameLst>
                                          <p:attrName>ppt_x</p:attrName>
                                          <p:attrName>ppt_y</p:attrName>
                                        </p:attrNameLst>
                                      </p:cBhvr>
                                      <p:rCtr x="-74132" y="-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101" y="5527408"/>
            <a:ext cx="11071296" cy="1188823"/>
          </a:xfrm>
          <a:prstGeom prst="rect">
            <a:avLst/>
          </a:prstGeom>
        </p:spPr>
      </p:pic>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6" name="Picture 5"/>
          <p:cNvPicPr>
            <a:picLocks noChangeAspect="1"/>
          </p:cNvPicPr>
          <p:nvPr/>
        </p:nvPicPr>
        <p:blipFill>
          <a:blip r:embed="rId3"/>
          <a:stretch>
            <a:fillRect/>
          </a:stretch>
        </p:blipFill>
        <p:spPr>
          <a:xfrm>
            <a:off x="2835852" y="1154545"/>
            <a:ext cx="8673016" cy="4879829"/>
          </a:xfrm>
          <a:prstGeom prst="rect">
            <a:avLst/>
          </a:prstGeom>
        </p:spPr>
      </p:pic>
      <p:pic>
        <p:nvPicPr>
          <p:cNvPr id="8" name="Picture 7"/>
          <p:cNvPicPr>
            <a:picLocks noChangeAspect="1"/>
          </p:cNvPicPr>
          <p:nvPr/>
        </p:nvPicPr>
        <p:blipFill>
          <a:blip r:embed="rId4"/>
          <a:stretch>
            <a:fillRect/>
          </a:stretch>
        </p:blipFill>
        <p:spPr>
          <a:xfrm>
            <a:off x="2835852" y="1154545"/>
            <a:ext cx="8673016" cy="4821164"/>
          </a:xfrm>
          <a:prstGeom prst="rect">
            <a:avLst/>
          </a:prstGeom>
        </p:spPr>
      </p:pic>
    </p:spTree>
    <p:extLst>
      <p:ext uri="{BB962C8B-B14F-4D97-AF65-F5344CB8AC3E}">
        <p14:creationId xmlns:p14="http://schemas.microsoft.com/office/powerpoint/2010/main" val="32739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101" y="5527408"/>
            <a:ext cx="11071296" cy="1188823"/>
          </a:xfrm>
          <a:prstGeom prst="rect">
            <a:avLst/>
          </a:prstGeom>
        </p:spPr>
      </p:pic>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6" name="Picture 5"/>
          <p:cNvPicPr>
            <a:picLocks noChangeAspect="1"/>
          </p:cNvPicPr>
          <p:nvPr/>
        </p:nvPicPr>
        <p:blipFill>
          <a:blip r:embed="rId3"/>
          <a:stretch>
            <a:fillRect/>
          </a:stretch>
        </p:blipFill>
        <p:spPr>
          <a:xfrm>
            <a:off x="1775188" y="1111669"/>
            <a:ext cx="5010150" cy="5010150"/>
          </a:xfrm>
          <a:prstGeom prst="rect">
            <a:avLst/>
          </a:prstGeom>
        </p:spPr>
      </p:pic>
      <p:pic>
        <p:nvPicPr>
          <p:cNvPr id="3" name="Picture 2"/>
          <p:cNvPicPr>
            <a:picLocks noChangeAspect="1"/>
          </p:cNvPicPr>
          <p:nvPr/>
        </p:nvPicPr>
        <p:blipFill>
          <a:blip r:embed="rId4"/>
          <a:stretch>
            <a:fillRect/>
          </a:stretch>
        </p:blipFill>
        <p:spPr>
          <a:xfrm>
            <a:off x="6785338" y="1111669"/>
            <a:ext cx="5010150" cy="5010150"/>
          </a:xfrm>
          <a:prstGeom prst="rect">
            <a:avLst/>
          </a:prstGeom>
        </p:spPr>
      </p:pic>
    </p:spTree>
    <p:extLst>
      <p:ext uri="{BB962C8B-B14F-4D97-AF65-F5344CB8AC3E}">
        <p14:creationId xmlns:p14="http://schemas.microsoft.com/office/powerpoint/2010/main" val="1435598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20506" y="1073294"/>
            <a:ext cx="7458891" cy="5048525"/>
          </a:xfrm>
          <a:prstGeom prst="rect">
            <a:avLst/>
          </a:prstGeom>
        </p:spPr>
      </p:pic>
      <p:pic>
        <p:nvPicPr>
          <p:cNvPr id="2" name="Picture 1"/>
          <p:cNvPicPr>
            <a:picLocks noChangeAspect="1"/>
          </p:cNvPicPr>
          <p:nvPr/>
        </p:nvPicPr>
        <p:blipFill>
          <a:blip r:embed="rId3"/>
          <a:stretch>
            <a:fillRect/>
          </a:stretch>
        </p:blipFill>
        <p:spPr>
          <a:xfrm>
            <a:off x="508101" y="5527408"/>
            <a:ext cx="11071296" cy="1188823"/>
          </a:xfrm>
          <a:prstGeom prst="rect">
            <a:avLst/>
          </a:prstGeom>
        </p:spPr>
      </p:pic>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sp>
        <p:nvSpPr>
          <p:cNvPr id="3" name="TextBox 2"/>
          <p:cNvSpPr txBox="1"/>
          <p:nvPr/>
        </p:nvSpPr>
        <p:spPr>
          <a:xfrm>
            <a:off x="862149" y="2176967"/>
            <a:ext cx="2351314" cy="2246769"/>
          </a:xfrm>
          <a:prstGeom prst="rect">
            <a:avLst/>
          </a:prstGeom>
          <a:noFill/>
        </p:spPr>
        <p:txBody>
          <a:bodyPr wrap="square" rtlCol="0">
            <a:spAutoFit/>
          </a:bodyPr>
          <a:lstStyle/>
          <a:p>
            <a:r>
              <a:rPr lang="en-US" sz="2800" dirty="0"/>
              <a:t>Which track is the up and which is the down and why?</a:t>
            </a:r>
            <a:endParaRPr lang="en-AU" sz="2800" dirty="0"/>
          </a:p>
        </p:txBody>
      </p:sp>
    </p:spTree>
    <p:extLst>
      <p:ext uri="{BB962C8B-B14F-4D97-AF65-F5344CB8AC3E}">
        <p14:creationId xmlns:p14="http://schemas.microsoft.com/office/powerpoint/2010/main" val="147478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28945" y="1256145"/>
            <a:ext cx="5127136" cy="3845352"/>
          </a:xfrm>
          <a:prstGeom prst="rect">
            <a:avLst/>
          </a:prstGeom>
        </p:spPr>
      </p:pic>
      <p:sp>
        <p:nvSpPr>
          <p:cNvPr id="8" name="TextBox 7"/>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11" name="Picture 10"/>
          <p:cNvPicPr>
            <a:picLocks noChangeAspect="1"/>
          </p:cNvPicPr>
          <p:nvPr/>
        </p:nvPicPr>
        <p:blipFill>
          <a:blip r:embed="rId3"/>
          <a:stretch>
            <a:fillRect/>
          </a:stretch>
        </p:blipFill>
        <p:spPr>
          <a:xfrm>
            <a:off x="306352" y="5667231"/>
            <a:ext cx="11071296" cy="1188823"/>
          </a:xfrm>
          <a:prstGeom prst="rect">
            <a:avLst/>
          </a:prstGeom>
        </p:spPr>
      </p:pic>
      <p:sp>
        <p:nvSpPr>
          <p:cNvPr id="6" name="Rectangle 5"/>
          <p:cNvSpPr/>
          <p:nvPr/>
        </p:nvSpPr>
        <p:spPr>
          <a:xfrm>
            <a:off x="7601527" y="1409106"/>
            <a:ext cx="3238522" cy="3539430"/>
          </a:xfrm>
          <a:prstGeom prst="rect">
            <a:avLst/>
          </a:prstGeom>
        </p:spPr>
        <p:txBody>
          <a:bodyPr wrap="square">
            <a:spAutoFit/>
          </a:bodyPr>
          <a:lstStyle/>
          <a:p>
            <a:r>
              <a:rPr lang="en-AU" sz="2800" dirty="0">
                <a:solidFill>
                  <a:srgbClr val="202124"/>
                </a:solidFill>
                <a:latin typeface="arial" panose="020B0604020202020204" pitchFamily="34" charset="0"/>
              </a:rPr>
              <a:t>Marine </a:t>
            </a:r>
            <a:r>
              <a:rPr lang="en-AU" sz="2800" dirty="0" err="1">
                <a:solidFill>
                  <a:srgbClr val="202124"/>
                </a:solidFill>
                <a:latin typeface="arial" panose="020B0604020202020204" pitchFamily="34" charset="0"/>
              </a:rPr>
              <a:t>Strandings</a:t>
            </a:r>
            <a:r>
              <a:rPr lang="en-AU" sz="2800" dirty="0">
                <a:solidFill>
                  <a:srgbClr val="202124"/>
                </a:solidFill>
                <a:latin typeface="arial" panose="020B0604020202020204" pitchFamily="34" charset="0"/>
              </a:rPr>
              <a:t> Hotline</a:t>
            </a:r>
          </a:p>
          <a:p>
            <a:r>
              <a:rPr lang="en-AU" sz="2800" dirty="0">
                <a:solidFill>
                  <a:srgbClr val="202124"/>
                </a:solidFill>
                <a:latin typeface="arial" panose="020B0604020202020204" pitchFamily="34" charset="0"/>
              </a:rPr>
              <a:t>1300 130 372</a:t>
            </a:r>
          </a:p>
          <a:p>
            <a:endParaRPr lang="en-US" sz="2800" dirty="0">
              <a:solidFill>
                <a:srgbClr val="202124"/>
              </a:solidFill>
              <a:latin typeface="arial" panose="020B0604020202020204" pitchFamily="34" charset="0"/>
            </a:endParaRPr>
          </a:p>
          <a:p>
            <a:r>
              <a:rPr lang="en-US" sz="2800" dirty="0">
                <a:solidFill>
                  <a:srgbClr val="202124"/>
                </a:solidFill>
                <a:latin typeface="arial" panose="020B0604020202020204" pitchFamily="34" charset="0"/>
              </a:rPr>
              <a:t>MINT Facebook page</a:t>
            </a:r>
          </a:p>
          <a:p>
            <a:endParaRPr lang="en-US" sz="2800" dirty="0">
              <a:solidFill>
                <a:srgbClr val="202124"/>
              </a:solidFill>
              <a:latin typeface="arial" panose="020B0604020202020204" pitchFamily="34" charset="0"/>
            </a:endParaRPr>
          </a:p>
          <a:p>
            <a:r>
              <a:rPr lang="en-US" sz="2800" dirty="0">
                <a:solidFill>
                  <a:srgbClr val="202124"/>
                </a:solidFill>
                <a:latin typeface="arial" panose="020B0604020202020204" pitchFamily="34" charset="0"/>
              </a:rPr>
              <a:t>MIFCO</a:t>
            </a:r>
          </a:p>
        </p:txBody>
      </p:sp>
    </p:spTree>
    <p:extLst>
      <p:ext uri="{BB962C8B-B14F-4D97-AF65-F5344CB8AC3E}">
        <p14:creationId xmlns:p14="http://schemas.microsoft.com/office/powerpoint/2010/main" val="268589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65874" y="1670282"/>
            <a:ext cx="2645908" cy="3762363"/>
          </a:xfrm>
          <a:prstGeom prst="rect">
            <a:avLst/>
          </a:prstGeom>
        </p:spPr>
      </p:pic>
      <p:pic>
        <p:nvPicPr>
          <p:cNvPr id="7" name="Picture 6"/>
          <p:cNvPicPr>
            <a:picLocks noChangeAspect="1"/>
          </p:cNvPicPr>
          <p:nvPr/>
        </p:nvPicPr>
        <p:blipFill>
          <a:blip r:embed="rId3"/>
          <a:stretch>
            <a:fillRect/>
          </a:stretch>
        </p:blipFill>
        <p:spPr>
          <a:xfrm>
            <a:off x="5034641" y="1289957"/>
            <a:ext cx="7062429" cy="4523014"/>
          </a:xfrm>
          <a:prstGeom prst="rect">
            <a:avLst/>
          </a:prstGeom>
        </p:spPr>
      </p:pic>
      <p:sp>
        <p:nvSpPr>
          <p:cNvPr id="8" name="TextBox 7"/>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9" name="Picture 8"/>
          <p:cNvPicPr>
            <a:picLocks noChangeAspect="1"/>
          </p:cNvPicPr>
          <p:nvPr/>
        </p:nvPicPr>
        <p:blipFill>
          <a:blip r:embed="rId4"/>
          <a:stretch>
            <a:fillRect/>
          </a:stretch>
        </p:blipFill>
        <p:spPr>
          <a:xfrm>
            <a:off x="508101" y="5527408"/>
            <a:ext cx="11071296" cy="1188823"/>
          </a:xfrm>
          <a:prstGeom prst="rect">
            <a:avLst/>
          </a:prstGeom>
        </p:spPr>
      </p:pic>
    </p:spTree>
    <p:extLst>
      <p:ext uri="{BB962C8B-B14F-4D97-AF65-F5344CB8AC3E}">
        <p14:creationId xmlns:p14="http://schemas.microsoft.com/office/powerpoint/2010/main" val="273658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5" name="Picture 4"/>
          <p:cNvPicPr>
            <a:picLocks noChangeAspect="1"/>
          </p:cNvPicPr>
          <p:nvPr/>
        </p:nvPicPr>
        <p:blipFill>
          <a:blip r:embed="rId2"/>
          <a:stretch>
            <a:fillRect/>
          </a:stretch>
        </p:blipFill>
        <p:spPr>
          <a:xfrm>
            <a:off x="508101" y="5527408"/>
            <a:ext cx="11071296" cy="1188823"/>
          </a:xfrm>
          <a:prstGeom prst="rect">
            <a:avLst/>
          </a:prstGeom>
        </p:spPr>
      </p:pic>
      <p:pic>
        <p:nvPicPr>
          <p:cNvPr id="6"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402" y="1201982"/>
            <a:ext cx="7489107" cy="4461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00589" y="1610109"/>
            <a:ext cx="2068138" cy="1569660"/>
          </a:xfrm>
          <a:prstGeom prst="rect">
            <a:avLst/>
          </a:prstGeom>
          <a:noFill/>
        </p:spPr>
        <p:txBody>
          <a:bodyPr wrap="square" rtlCol="0">
            <a:spAutoFit/>
          </a:bodyPr>
          <a:lstStyle/>
          <a:p>
            <a:r>
              <a:rPr lang="en-US" sz="2400" dirty="0"/>
              <a:t>2021/22 </a:t>
            </a:r>
          </a:p>
          <a:p>
            <a:r>
              <a:rPr lang="en-US" sz="2400" dirty="0"/>
              <a:t>50 nests</a:t>
            </a:r>
          </a:p>
          <a:p>
            <a:r>
              <a:rPr lang="en-US" sz="2400" dirty="0"/>
              <a:t>Including 35 Green turtles!</a:t>
            </a:r>
            <a:endParaRPr lang="en-AU" sz="2400" dirty="0"/>
          </a:p>
        </p:txBody>
      </p:sp>
      <p:sp>
        <p:nvSpPr>
          <p:cNvPr id="2" name="Rectangle 1"/>
          <p:cNvSpPr/>
          <p:nvPr/>
        </p:nvSpPr>
        <p:spPr>
          <a:xfrm>
            <a:off x="9476509" y="149622"/>
            <a:ext cx="157018" cy="4130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9601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6" name="Picture 5"/>
          <p:cNvPicPr>
            <a:picLocks noChangeAspect="1"/>
          </p:cNvPicPr>
          <p:nvPr/>
        </p:nvPicPr>
        <p:blipFill>
          <a:blip r:embed="rId2"/>
          <a:stretch>
            <a:fillRect/>
          </a:stretch>
        </p:blipFill>
        <p:spPr>
          <a:xfrm>
            <a:off x="508101" y="5527408"/>
            <a:ext cx="11071296" cy="1188823"/>
          </a:xfrm>
          <a:prstGeom prst="rect">
            <a:avLst/>
          </a:prstGeom>
        </p:spPr>
      </p:pic>
      <p:pic>
        <p:nvPicPr>
          <p:cNvPr id="4" name="Picture 3"/>
          <p:cNvPicPr>
            <a:picLocks noChangeAspect="1"/>
          </p:cNvPicPr>
          <p:nvPr/>
        </p:nvPicPr>
        <p:blipFill>
          <a:blip r:embed="rId3"/>
          <a:stretch>
            <a:fillRect/>
          </a:stretch>
        </p:blipFill>
        <p:spPr>
          <a:xfrm>
            <a:off x="8743086" y="936105"/>
            <a:ext cx="2608536" cy="4742792"/>
          </a:xfrm>
          <a:prstGeom prst="rect">
            <a:avLst/>
          </a:prstGeom>
        </p:spPr>
      </p:pic>
      <p:pic>
        <p:nvPicPr>
          <p:cNvPr id="7" name="Picture 6"/>
          <p:cNvPicPr>
            <a:picLocks noChangeAspect="1"/>
          </p:cNvPicPr>
          <p:nvPr/>
        </p:nvPicPr>
        <p:blipFill>
          <a:blip r:embed="rId4"/>
          <a:stretch>
            <a:fillRect/>
          </a:stretch>
        </p:blipFill>
        <p:spPr>
          <a:xfrm>
            <a:off x="508101" y="1288802"/>
            <a:ext cx="4125550" cy="2695359"/>
          </a:xfrm>
          <a:prstGeom prst="rect">
            <a:avLst/>
          </a:prstGeom>
        </p:spPr>
      </p:pic>
      <p:pic>
        <p:nvPicPr>
          <p:cNvPr id="8" name="Picture 7"/>
          <p:cNvPicPr>
            <a:picLocks noChangeAspect="1"/>
          </p:cNvPicPr>
          <p:nvPr/>
        </p:nvPicPr>
        <p:blipFill>
          <a:blip r:embed="rId5"/>
          <a:stretch>
            <a:fillRect/>
          </a:stretch>
        </p:blipFill>
        <p:spPr>
          <a:xfrm>
            <a:off x="3197201" y="3332511"/>
            <a:ext cx="2846548" cy="2846548"/>
          </a:xfrm>
          <a:prstGeom prst="rect">
            <a:avLst/>
          </a:prstGeom>
        </p:spPr>
      </p:pic>
      <p:pic>
        <p:nvPicPr>
          <p:cNvPr id="9" name="Picture 8"/>
          <p:cNvPicPr>
            <a:picLocks noChangeAspect="1"/>
          </p:cNvPicPr>
          <p:nvPr/>
        </p:nvPicPr>
        <p:blipFill>
          <a:blip r:embed="rId6"/>
          <a:stretch>
            <a:fillRect/>
          </a:stretch>
        </p:blipFill>
        <p:spPr>
          <a:xfrm>
            <a:off x="6043749" y="1827372"/>
            <a:ext cx="2591952" cy="2808769"/>
          </a:xfrm>
          <a:prstGeom prst="rect">
            <a:avLst/>
          </a:prstGeom>
        </p:spPr>
      </p:pic>
    </p:spTree>
    <p:extLst>
      <p:ext uri="{BB962C8B-B14F-4D97-AF65-F5344CB8AC3E}">
        <p14:creationId xmlns:p14="http://schemas.microsoft.com/office/powerpoint/2010/main" val="3488028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6" name="Picture 5"/>
          <p:cNvPicPr>
            <a:picLocks noChangeAspect="1"/>
          </p:cNvPicPr>
          <p:nvPr/>
        </p:nvPicPr>
        <p:blipFill>
          <a:blip r:embed="rId2"/>
          <a:stretch>
            <a:fillRect/>
          </a:stretch>
        </p:blipFill>
        <p:spPr>
          <a:xfrm>
            <a:off x="508101" y="5527408"/>
            <a:ext cx="11071296" cy="1188823"/>
          </a:xfrm>
          <a:prstGeom prst="rect">
            <a:avLst/>
          </a:prstGeom>
        </p:spPr>
      </p:pic>
      <p:pic>
        <p:nvPicPr>
          <p:cNvPr id="7" name="Picture 2" descr="4c4e2804-e566-4985-bc46-80ed789be83a@ex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423" y="3022269"/>
            <a:ext cx="3784592" cy="283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d90f7d3-a55e-4f0d-9000-ff3ae14ea752@exch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240" y="183825"/>
            <a:ext cx="3784592" cy="283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566b2e7-e29b-4be1-b3fc-bb15e85f5acf@exch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65" y="1430706"/>
            <a:ext cx="5198587" cy="389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83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Turtle nesting</a:t>
            </a:r>
            <a:endParaRPr lang="en-AU" sz="2400" dirty="0"/>
          </a:p>
        </p:txBody>
      </p:sp>
      <p:pic>
        <p:nvPicPr>
          <p:cNvPr id="6" name="Picture 5"/>
          <p:cNvPicPr>
            <a:picLocks noChangeAspect="1"/>
          </p:cNvPicPr>
          <p:nvPr/>
        </p:nvPicPr>
        <p:blipFill>
          <a:blip r:embed="rId2"/>
          <a:stretch>
            <a:fillRect/>
          </a:stretch>
        </p:blipFill>
        <p:spPr>
          <a:xfrm>
            <a:off x="508101" y="5527408"/>
            <a:ext cx="11071296" cy="1188823"/>
          </a:xfrm>
          <a:prstGeom prst="rect">
            <a:avLst/>
          </a:prstGeom>
        </p:spPr>
      </p:pic>
      <p:pic>
        <p:nvPicPr>
          <p:cNvPr id="4" name="Picture 3"/>
          <p:cNvPicPr>
            <a:picLocks noChangeAspect="1"/>
          </p:cNvPicPr>
          <p:nvPr/>
        </p:nvPicPr>
        <p:blipFill>
          <a:blip r:embed="rId3"/>
          <a:stretch>
            <a:fillRect/>
          </a:stretch>
        </p:blipFill>
        <p:spPr>
          <a:xfrm>
            <a:off x="812255" y="1705435"/>
            <a:ext cx="5029745" cy="2833423"/>
          </a:xfrm>
          <a:prstGeom prst="rect">
            <a:avLst/>
          </a:prstGeom>
        </p:spPr>
      </p:pic>
      <p:pic>
        <p:nvPicPr>
          <p:cNvPr id="7" name="Picture 6"/>
          <p:cNvPicPr>
            <a:picLocks noChangeAspect="1"/>
          </p:cNvPicPr>
          <p:nvPr/>
        </p:nvPicPr>
        <p:blipFill>
          <a:blip r:embed="rId4"/>
          <a:stretch>
            <a:fillRect/>
          </a:stretch>
        </p:blipFill>
        <p:spPr>
          <a:xfrm>
            <a:off x="6366772" y="716884"/>
            <a:ext cx="5029745" cy="5029745"/>
          </a:xfrm>
          <a:prstGeom prst="rect">
            <a:avLst/>
          </a:prstGeom>
        </p:spPr>
      </p:pic>
    </p:spTree>
    <p:extLst>
      <p:ext uri="{BB962C8B-B14F-4D97-AF65-F5344CB8AC3E}">
        <p14:creationId xmlns:p14="http://schemas.microsoft.com/office/powerpoint/2010/main" val="129317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Becoming involved with our turtles</a:t>
            </a:r>
            <a:endParaRPr lang="en-AU" sz="2400" dirty="0"/>
          </a:p>
        </p:txBody>
      </p:sp>
      <p:pic>
        <p:nvPicPr>
          <p:cNvPr id="6" name="Picture 5"/>
          <p:cNvPicPr>
            <a:picLocks noChangeAspect="1"/>
          </p:cNvPicPr>
          <p:nvPr/>
        </p:nvPicPr>
        <p:blipFill>
          <a:blip r:embed="rId2"/>
          <a:stretch>
            <a:fillRect/>
          </a:stretch>
        </p:blipFill>
        <p:spPr>
          <a:xfrm>
            <a:off x="508101" y="5527408"/>
            <a:ext cx="11071296" cy="1188823"/>
          </a:xfrm>
          <a:prstGeom prst="rect">
            <a:avLst/>
          </a:prstGeom>
        </p:spPr>
      </p:pic>
      <p:sp>
        <p:nvSpPr>
          <p:cNvPr id="8" name="TextBox 7"/>
          <p:cNvSpPr txBox="1"/>
          <p:nvPr/>
        </p:nvSpPr>
        <p:spPr>
          <a:xfrm>
            <a:off x="6765512" y="1037317"/>
            <a:ext cx="4949330"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Sightings of turtles and turtle tracks through Eye on the Reef app.</a:t>
            </a:r>
          </a:p>
          <a:p>
            <a:endParaRPr lang="en-US" sz="2400" dirty="0"/>
          </a:p>
          <a:p>
            <a:pPr marL="342900" indent="-342900">
              <a:buFont typeface="Arial" panose="020B0604020202020204" pitchFamily="34" charset="0"/>
              <a:buChar char="•"/>
            </a:pPr>
            <a:r>
              <a:rPr lang="en-US" sz="2400" dirty="0"/>
              <a:t>Turtle rescue and Marine wildlife </a:t>
            </a:r>
            <a:r>
              <a:rPr lang="en-US" sz="2400" dirty="0" err="1"/>
              <a:t>strandings</a:t>
            </a:r>
            <a:endParaRPr lang="en-US" sz="2400" dirty="0"/>
          </a:p>
          <a:p>
            <a:endParaRPr lang="en-US" sz="2400" dirty="0"/>
          </a:p>
          <a:p>
            <a:pPr marL="342900" indent="-342900">
              <a:buFont typeface="Arial" panose="020B0604020202020204" pitchFamily="34" charset="0"/>
              <a:buChar char="•"/>
            </a:pPr>
            <a:r>
              <a:rPr lang="en-US" sz="2400" dirty="0"/>
              <a:t>Turtle rehabilitation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Turtle nest monitoring September to February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Register your interest at tomorrows session</a:t>
            </a:r>
          </a:p>
          <a:p>
            <a:pPr marL="342900" indent="-342900">
              <a:buFont typeface="Arial" panose="020B0604020202020204" pitchFamily="34" charset="0"/>
              <a:buChar char="•"/>
            </a:pPr>
            <a:endParaRPr lang="en-US" sz="2400" dirty="0"/>
          </a:p>
          <a:p>
            <a:endParaRPr lang="en-US" sz="2400" dirty="0"/>
          </a:p>
        </p:txBody>
      </p:sp>
      <p:pic>
        <p:nvPicPr>
          <p:cNvPr id="3" name="Picture 2"/>
          <p:cNvPicPr>
            <a:picLocks noChangeAspect="1"/>
          </p:cNvPicPr>
          <p:nvPr/>
        </p:nvPicPr>
        <p:blipFill>
          <a:blip r:embed="rId3"/>
          <a:stretch>
            <a:fillRect/>
          </a:stretch>
        </p:blipFill>
        <p:spPr>
          <a:xfrm>
            <a:off x="2655514" y="1440873"/>
            <a:ext cx="3703662" cy="4364947"/>
          </a:xfrm>
          <a:prstGeom prst="rect">
            <a:avLst/>
          </a:prstGeom>
        </p:spPr>
      </p:pic>
      <p:pic>
        <p:nvPicPr>
          <p:cNvPr id="10" name="Picture 9"/>
          <p:cNvPicPr>
            <a:picLocks noChangeAspect="1"/>
          </p:cNvPicPr>
          <p:nvPr/>
        </p:nvPicPr>
        <p:blipFill>
          <a:blip r:embed="rId4"/>
          <a:stretch>
            <a:fillRect/>
          </a:stretch>
        </p:blipFill>
        <p:spPr>
          <a:xfrm>
            <a:off x="424873" y="1196108"/>
            <a:ext cx="3158836" cy="2369127"/>
          </a:xfrm>
          <a:prstGeom prst="rect">
            <a:avLst/>
          </a:prstGeom>
        </p:spPr>
      </p:pic>
    </p:spTree>
    <p:extLst>
      <p:ext uri="{BB962C8B-B14F-4D97-AF65-F5344CB8AC3E}">
        <p14:creationId xmlns:p14="http://schemas.microsoft.com/office/powerpoint/2010/main" val="334049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08292" y="4806934"/>
            <a:ext cx="545400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srgbClr val="446092"/>
                </a:solidFill>
                <a:effectLst/>
                <a:uLnTx/>
                <a:uFillTx/>
                <a:latin typeface="Calibri" panose="020F0502020204030204"/>
                <a:ea typeface="+mn-ea"/>
                <a:cs typeface="+mn-cs"/>
              </a:rPr>
              <a:t>We would like to acknowledge the </a:t>
            </a:r>
            <a:r>
              <a:rPr kumimoji="0" lang="en-AU" sz="1800" b="0" i="1" u="none" strike="noStrike" kern="1200" cap="none" spc="0" normalizeH="0" baseline="0" noProof="0" dirty="0" err="1">
                <a:ln>
                  <a:noFill/>
                </a:ln>
                <a:solidFill>
                  <a:srgbClr val="446092"/>
                </a:solidFill>
                <a:effectLst/>
                <a:uLnTx/>
                <a:uFillTx/>
                <a:latin typeface="Calibri" panose="020F0502020204030204"/>
                <a:ea typeface="+mn-ea"/>
                <a:cs typeface="+mn-cs"/>
              </a:rPr>
              <a:t>Wulgurukaba</a:t>
            </a:r>
            <a:r>
              <a:rPr kumimoji="0" lang="en-AU" sz="1800" b="0" i="1" u="none" strike="noStrike" kern="1200" cap="none" spc="0" normalizeH="0" baseline="0" noProof="0" dirty="0">
                <a:ln>
                  <a:noFill/>
                </a:ln>
                <a:solidFill>
                  <a:srgbClr val="446092"/>
                </a:solidFill>
                <a:effectLst/>
                <a:uLnTx/>
                <a:uFillTx/>
                <a:latin typeface="Calibri" panose="020F0502020204030204"/>
                <a:ea typeface="+mn-ea"/>
                <a:cs typeface="+mn-cs"/>
              </a:rPr>
              <a:t> people as the Traditional Owners of the Land and Sea Country which we are on today, as well as all of the Aboriginal and Torres Strait Islander peoples who have connection to the Great Barrier Reef.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1" u="none" strike="noStrike" kern="1200" cap="none" spc="0" normalizeH="0" baseline="0" noProof="0" dirty="0">
              <a:ln>
                <a:noFill/>
              </a:ln>
              <a:solidFill>
                <a:srgbClr val="446092"/>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928096" y="1610677"/>
            <a:ext cx="5362835" cy="2686302"/>
          </a:xfrm>
          <a:prstGeom prst="rect">
            <a:avLst/>
          </a:prstGeom>
        </p:spPr>
      </p:pic>
      <p:sp>
        <p:nvSpPr>
          <p:cNvPr id="3" name="Title 2"/>
          <p:cNvSpPr>
            <a:spLocks noGrp="1"/>
          </p:cNvSpPr>
          <p:nvPr>
            <p:ph type="title"/>
          </p:nvPr>
        </p:nvSpPr>
        <p:spPr>
          <a:xfrm>
            <a:off x="2010063" y="285114"/>
            <a:ext cx="10181937" cy="1325563"/>
          </a:xfrm>
        </p:spPr>
        <p:txBody>
          <a:bodyPr/>
          <a:lstStyle/>
          <a:p>
            <a:pPr rtl="0" eaLnBrk="1" latinLnBrk="0" hangingPunct="1"/>
            <a:r>
              <a:rPr lang="en-AU" b="1" kern="1200" dirty="0">
                <a:solidFill>
                  <a:srgbClr val="5C646F"/>
                </a:solidFill>
                <a:effectLst/>
                <a:latin typeface="+mn-lt"/>
                <a:ea typeface="+mn-ea"/>
                <a:cs typeface="+mn-cs"/>
              </a:rPr>
              <a:t>Acknowledgement of Country</a:t>
            </a:r>
            <a:endParaRPr lang="en-AU" dirty="0">
              <a:effectLst/>
              <a:latin typeface="+mn-lt"/>
            </a:endParaRPr>
          </a:p>
          <a:p>
            <a:endParaRPr lang="en-AU" dirty="0"/>
          </a:p>
        </p:txBody>
      </p:sp>
    </p:spTree>
    <p:extLst>
      <p:ext uri="{BB962C8B-B14F-4D97-AF65-F5344CB8AC3E}">
        <p14:creationId xmlns:p14="http://schemas.microsoft.com/office/powerpoint/2010/main" val="255127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673" y="150888"/>
            <a:ext cx="257175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6210" y="2157015"/>
            <a:ext cx="3550101" cy="316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452" y="3322166"/>
            <a:ext cx="19335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11"/>
          <p:cNvSpPr txBox="1">
            <a:spLocks noChangeArrowheads="1"/>
          </p:cNvSpPr>
          <p:nvPr/>
        </p:nvSpPr>
        <p:spPr bwMode="auto">
          <a:xfrm>
            <a:off x="9906000" y="4563059"/>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tLang="en-US" dirty="0">
                <a:solidFill>
                  <a:srgbClr val="000000"/>
                </a:solidFill>
                <a:latin typeface="Arial" charset="0"/>
                <a:cs typeface="Arial" charset="0"/>
              </a:rPr>
              <a:t>Green </a:t>
            </a:r>
            <a:r>
              <a:rPr lang="en-AU" altLang="en-US" sz="1600" dirty="0">
                <a:solidFill>
                  <a:srgbClr val="000000"/>
                </a:solidFill>
                <a:latin typeface="Arial" charset="0"/>
                <a:cs typeface="Arial" charset="0"/>
              </a:rPr>
              <a:t>(1.07 m)</a:t>
            </a:r>
          </a:p>
        </p:txBody>
      </p:sp>
      <p:sp>
        <p:nvSpPr>
          <p:cNvPr id="6152" name="TextBox 12"/>
          <p:cNvSpPr txBox="1">
            <a:spLocks noChangeArrowheads="1"/>
          </p:cNvSpPr>
          <p:nvPr/>
        </p:nvSpPr>
        <p:spPr bwMode="auto">
          <a:xfrm>
            <a:off x="6659452" y="1529082"/>
            <a:ext cx="2483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tLang="en-US" dirty="0">
                <a:solidFill>
                  <a:srgbClr val="000000"/>
                </a:solidFill>
                <a:latin typeface="Arial" charset="0"/>
                <a:cs typeface="Arial" charset="0"/>
              </a:rPr>
              <a:t>Hawksbill </a:t>
            </a:r>
            <a:r>
              <a:rPr lang="en-AU" altLang="en-US" sz="1600" dirty="0">
                <a:solidFill>
                  <a:srgbClr val="000000"/>
                </a:solidFill>
                <a:latin typeface="Arial" charset="0"/>
                <a:cs typeface="Arial" charset="0"/>
              </a:rPr>
              <a:t>(0.81 m)</a:t>
            </a:r>
          </a:p>
        </p:txBody>
      </p:sp>
      <p:sp>
        <p:nvSpPr>
          <p:cNvPr id="6153" name="TextBox 14"/>
          <p:cNvSpPr txBox="1">
            <a:spLocks noChangeArrowheads="1"/>
          </p:cNvSpPr>
          <p:nvPr/>
        </p:nvSpPr>
        <p:spPr bwMode="auto">
          <a:xfrm>
            <a:off x="7129673" y="5272881"/>
            <a:ext cx="2808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tLang="en-US" dirty="0">
                <a:solidFill>
                  <a:srgbClr val="000000"/>
                </a:solidFill>
                <a:latin typeface="Arial" charset="0"/>
                <a:cs typeface="Arial" charset="0"/>
              </a:rPr>
              <a:t>Olive</a:t>
            </a:r>
            <a:r>
              <a:rPr lang="en-AU" altLang="en-US" dirty="0">
                <a:latin typeface="Arial" charset="0"/>
                <a:cs typeface="Arial" charset="0"/>
              </a:rPr>
              <a:t> </a:t>
            </a:r>
            <a:r>
              <a:rPr lang="en-AU" altLang="en-US" dirty="0">
                <a:solidFill>
                  <a:srgbClr val="000000"/>
                </a:solidFill>
                <a:latin typeface="Arial" charset="0"/>
                <a:cs typeface="Arial" charset="0"/>
              </a:rPr>
              <a:t>Ridley </a:t>
            </a:r>
            <a:r>
              <a:rPr lang="en-AU" altLang="en-US" sz="1600" dirty="0">
                <a:solidFill>
                  <a:srgbClr val="000000"/>
                </a:solidFill>
                <a:latin typeface="Arial" charset="0"/>
                <a:cs typeface="Arial" charset="0"/>
              </a:rPr>
              <a:t>(0.57 m)</a:t>
            </a:r>
          </a:p>
        </p:txBody>
      </p:sp>
      <p:pic>
        <p:nvPicPr>
          <p:cNvPr id="61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768" y="3054519"/>
            <a:ext cx="3441427" cy="203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Box 10"/>
          <p:cNvSpPr txBox="1">
            <a:spLocks noChangeArrowheads="1"/>
          </p:cNvSpPr>
          <p:nvPr/>
        </p:nvSpPr>
        <p:spPr bwMode="auto">
          <a:xfrm>
            <a:off x="687157" y="4397547"/>
            <a:ext cx="27005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tLang="en-US" dirty="0">
                <a:solidFill>
                  <a:srgbClr val="000000"/>
                </a:solidFill>
                <a:latin typeface="Arial" charset="0"/>
                <a:cs typeface="Arial" charset="0"/>
              </a:rPr>
              <a:t>Loggerhead </a:t>
            </a:r>
            <a:r>
              <a:rPr lang="en-AU" altLang="en-US" sz="1600" dirty="0">
                <a:solidFill>
                  <a:srgbClr val="000000"/>
                </a:solidFill>
                <a:latin typeface="Arial" charset="0"/>
                <a:cs typeface="Arial" charset="0"/>
              </a:rPr>
              <a:t>(0.96 m)</a:t>
            </a:r>
          </a:p>
        </p:txBody>
      </p:sp>
      <p:pic>
        <p:nvPicPr>
          <p:cNvPr id="615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9348" y="4718626"/>
            <a:ext cx="2751069" cy="19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Box 13"/>
          <p:cNvSpPr txBox="1">
            <a:spLocks noChangeArrowheads="1"/>
          </p:cNvSpPr>
          <p:nvPr/>
        </p:nvSpPr>
        <p:spPr bwMode="auto">
          <a:xfrm>
            <a:off x="4131730" y="4252606"/>
            <a:ext cx="2643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tLang="en-US" dirty="0" err="1">
                <a:solidFill>
                  <a:srgbClr val="000000"/>
                </a:solidFill>
                <a:latin typeface="Arial" charset="0"/>
                <a:cs typeface="Arial" charset="0"/>
              </a:rPr>
              <a:t>Flatback</a:t>
            </a:r>
            <a:r>
              <a:rPr lang="en-AU" altLang="en-US" dirty="0">
                <a:solidFill>
                  <a:srgbClr val="000000"/>
                </a:solidFill>
                <a:latin typeface="Arial" charset="0"/>
                <a:cs typeface="Arial" charset="0"/>
              </a:rPr>
              <a:t> </a:t>
            </a:r>
            <a:r>
              <a:rPr lang="en-AU" altLang="en-US" sz="1600" dirty="0">
                <a:solidFill>
                  <a:srgbClr val="000000"/>
                </a:solidFill>
                <a:latin typeface="Arial" charset="0"/>
                <a:cs typeface="Arial" charset="0"/>
              </a:rPr>
              <a:t>(0.94 m)</a:t>
            </a:r>
          </a:p>
        </p:txBody>
      </p:sp>
      <p:grpSp>
        <p:nvGrpSpPr>
          <p:cNvPr id="14" name="Group 13"/>
          <p:cNvGrpSpPr/>
          <p:nvPr/>
        </p:nvGrpSpPr>
        <p:grpSpPr>
          <a:xfrm>
            <a:off x="299972" y="5664985"/>
            <a:ext cx="11051519" cy="1095911"/>
            <a:chOff x="299972" y="5664985"/>
            <a:chExt cx="11051519" cy="1095911"/>
          </a:xfrm>
        </p:grpSpPr>
        <p:pic>
          <p:nvPicPr>
            <p:cNvPr id="15" name="Picture 14"/>
            <p:cNvPicPr>
              <a:picLocks noChangeAspect="1"/>
            </p:cNvPicPr>
            <p:nvPr/>
          </p:nvPicPr>
          <p:blipFill>
            <a:blip r:embed="rId8"/>
            <a:stretch>
              <a:fillRect/>
            </a:stretch>
          </p:blipFill>
          <p:spPr>
            <a:xfrm>
              <a:off x="299972" y="5664985"/>
              <a:ext cx="1011592" cy="1013855"/>
            </a:xfrm>
            <a:prstGeom prst="rect">
              <a:avLst/>
            </a:prstGeom>
          </p:spPr>
        </p:pic>
        <p:cxnSp>
          <p:nvCxnSpPr>
            <p:cNvPr id="16" name="Straight Connector 15"/>
            <p:cNvCxnSpPr/>
            <p:nvPr/>
          </p:nvCxnSpPr>
          <p:spPr>
            <a:xfrm>
              <a:off x="1487055" y="6391564"/>
              <a:ext cx="9864436" cy="277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03040" y="6391564"/>
              <a:ext cx="7264400" cy="369332"/>
            </a:xfrm>
            <a:prstGeom prst="rect">
              <a:avLst/>
            </a:prstGeom>
            <a:noFill/>
          </p:spPr>
          <p:txBody>
            <a:bodyPr wrap="square" rtlCol="0">
              <a:spAutoFit/>
            </a:bodyPr>
            <a:lstStyle/>
            <a:p>
              <a:r>
                <a:rPr lang="en-US" dirty="0">
                  <a:latin typeface="Bodoni MT" panose="02070603080606020203" pitchFamily="18" charset="0"/>
                </a:rPr>
                <a:t>Magnetic Island Network for Turtles</a:t>
              </a:r>
              <a:endParaRPr lang="en-AU" dirty="0">
                <a:latin typeface="Bodoni MT" panose="02070603080606020203" pitchFamily="18" charset="0"/>
              </a:endParaRPr>
            </a:p>
          </p:txBody>
        </p:sp>
      </p:grpSp>
      <p:pic>
        <p:nvPicPr>
          <p:cNvPr id="6149" name="Picture 2"/>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2012802" y="-27882"/>
            <a:ext cx="4547615" cy="3082401"/>
          </a:xfrm>
          <a:noFill/>
        </p:spPr>
      </p:pic>
      <p:sp>
        <p:nvSpPr>
          <p:cNvPr id="6150" name="TextBox 9"/>
          <p:cNvSpPr txBox="1">
            <a:spLocks noChangeArrowheads="1"/>
          </p:cNvSpPr>
          <p:nvPr/>
        </p:nvSpPr>
        <p:spPr bwMode="auto">
          <a:xfrm>
            <a:off x="1689422" y="2313255"/>
            <a:ext cx="3214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AU" altLang="en-US" dirty="0">
                <a:solidFill>
                  <a:srgbClr val="000000"/>
                </a:solidFill>
                <a:latin typeface="Arial" charset="0"/>
                <a:cs typeface="Arial" charset="0"/>
              </a:rPr>
              <a:t>Leatherback </a:t>
            </a:r>
            <a:r>
              <a:rPr lang="en-AU" altLang="en-US" sz="1600" dirty="0">
                <a:solidFill>
                  <a:srgbClr val="000000"/>
                </a:solidFill>
                <a:latin typeface="Arial" charset="0"/>
                <a:cs typeface="Arial" charset="0"/>
              </a:rPr>
              <a:t>(1.78 m)</a:t>
            </a:r>
          </a:p>
        </p:txBody>
      </p:sp>
    </p:spTree>
    <p:extLst>
      <p:ext uri="{BB962C8B-B14F-4D97-AF65-F5344CB8AC3E}">
        <p14:creationId xmlns:p14="http://schemas.microsoft.com/office/powerpoint/2010/main" val="34665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57301" y="188641"/>
            <a:ext cx="8280920" cy="720081"/>
          </a:xfrm>
        </p:spPr>
        <p:txBody>
          <a:bodyPr>
            <a:normAutofit/>
          </a:bodyPr>
          <a:lstStyle/>
          <a:p>
            <a:pPr algn="ctr" eaLnBrk="1" hangingPunct="1"/>
            <a:r>
              <a:rPr lang="en-AU" altLang="en-US" sz="4000" b="1" dirty="0">
                <a:solidFill>
                  <a:schemeClr val="accent1">
                    <a:lumMod val="50000"/>
                  </a:schemeClr>
                </a:solidFill>
                <a:latin typeface="Arial Rounded MT Bold" panose="020F0704030504030204" pitchFamily="34" charset="0"/>
              </a:rPr>
              <a:t>Turtle Conservation Status</a:t>
            </a:r>
          </a:p>
        </p:txBody>
      </p:sp>
      <p:graphicFrame>
        <p:nvGraphicFramePr>
          <p:cNvPr id="11498" name="Group 234"/>
          <p:cNvGraphicFramePr>
            <a:graphicFrameLocks noGrp="1"/>
          </p:cNvGraphicFramePr>
          <p:nvPr>
            <p:ph idx="1"/>
          </p:nvPr>
        </p:nvGraphicFramePr>
        <p:xfrm>
          <a:off x="1989571" y="1268761"/>
          <a:ext cx="8248650" cy="4247885"/>
        </p:xfrm>
        <a:graphic>
          <a:graphicData uri="http://schemas.openxmlformats.org/drawingml/2006/table">
            <a:tbl>
              <a:tblPr/>
              <a:tblGrid>
                <a:gridCol w="244827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848050">
                  <a:extLst>
                    <a:ext uri="{9D8B030D-6E8A-4147-A177-3AD203B41FA5}">
                      <a16:colId xmlns:a16="http://schemas.microsoft.com/office/drawing/2014/main" val="20002"/>
                    </a:ext>
                  </a:extLst>
                </a:gridCol>
              </a:tblGrid>
              <a:tr h="55120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500" b="0" i="0" u="none" strike="noStrike" cap="none" normalizeH="0" baseline="0" dirty="0">
                          <a:ln>
                            <a:noFill/>
                          </a:ln>
                          <a:solidFill>
                            <a:schemeClr val="bg1"/>
                          </a:solidFill>
                          <a:effectLst/>
                          <a:latin typeface="Arial" charset="0"/>
                        </a:rPr>
                        <a:t>Species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500" b="0" i="0" u="none" strike="noStrike" cap="none" normalizeH="0" baseline="0" dirty="0">
                          <a:ln>
                            <a:noFill/>
                          </a:ln>
                          <a:solidFill>
                            <a:schemeClr val="bg1"/>
                          </a:solidFill>
                          <a:effectLst/>
                          <a:latin typeface="Arial" charset="0"/>
                        </a:rPr>
                        <a:t>*Worldwide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500" b="0" i="0" u="none" strike="noStrike" cap="none" normalizeH="0" baseline="0" dirty="0">
                          <a:ln>
                            <a:noFill/>
                          </a:ln>
                          <a:solidFill>
                            <a:schemeClr val="bg1"/>
                          </a:solidFill>
                          <a:effectLst/>
                          <a:latin typeface="Arial" charset="0"/>
                        </a:rPr>
                        <a:t>**Australia</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9"/>
                    </a:solidFill>
                  </a:tcPr>
                </a:tc>
                <a:extLst>
                  <a:ext uri="{0D108BD9-81ED-4DB2-BD59-A6C34878D82A}">
                    <a16:rowId xmlns:a16="http://schemas.microsoft.com/office/drawing/2014/main" val="10000"/>
                  </a:ext>
                </a:extLst>
              </a:tr>
              <a:tr h="52891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chemeClr val="tx1"/>
                          </a:solidFill>
                          <a:effectLst/>
                          <a:latin typeface="Arial" charset="0"/>
                        </a:rPr>
                        <a:t>Flatback</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1" u="none" strike="noStrike" cap="none" normalizeH="0" baseline="0" dirty="0">
                          <a:ln>
                            <a:noFill/>
                          </a:ln>
                          <a:solidFill>
                            <a:schemeClr val="tx1"/>
                          </a:solidFill>
                          <a:effectLst/>
                          <a:latin typeface="Arial" charset="0"/>
                        </a:rPr>
                        <a:t>Data Deficient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FF00"/>
                          </a:solidFill>
                          <a:effectLst/>
                          <a:latin typeface="Arial" charset="0"/>
                        </a:rPr>
                        <a:t>Vulnerable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57606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a:ln>
                            <a:noFill/>
                          </a:ln>
                          <a:solidFill>
                            <a:schemeClr val="tx1"/>
                          </a:solidFill>
                          <a:effectLst/>
                          <a:latin typeface="Arial" charset="0"/>
                        </a:rPr>
                        <a:t>Green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6600"/>
                          </a:solidFill>
                          <a:effectLst/>
                          <a:latin typeface="Arial" charset="0"/>
                        </a:rPr>
                        <a:t>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FF00"/>
                          </a:solidFill>
                          <a:effectLst/>
                          <a:latin typeface="Arial" charset="0"/>
                        </a:rPr>
                        <a:t>Vulnerable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2"/>
                  </a:ext>
                </a:extLst>
              </a:tr>
              <a:tr h="5040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a:ln>
                            <a:noFill/>
                          </a:ln>
                          <a:solidFill>
                            <a:schemeClr val="tx1"/>
                          </a:solidFill>
                          <a:effectLst/>
                          <a:latin typeface="Arial" charset="0"/>
                        </a:rPr>
                        <a:t>Hawksbill</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0000"/>
                          </a:solidFill>
                          <a:effectLst/>
                          <a:latin typeface="Arial" charset="0"/>
                        </a:rPr>
                        <a:t>Critically 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FF00"/>
                          </a:solidFill>
                          <a:effectLst/>
                          <a:latin typeface="Arial" charset="0"/>
                        </a:rPr>
                        <a:t>Vulnerable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3"/>
                  </a:ext>
                </a:extLst>
              </a:tr>
              <a:tr h="5040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a:ln>
                            <a:noFill/>
                          </a:ln>
                          <a:solidFill>
                            <a:schemeClr val="tx1"/>
                          </a:solidFill>
                          <a:effectLst/>
                          <a:latin typeface="Arial" charset="0"/>
                        </a:rPr>
                        <a:t>Leatherback</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0000"/>
                          </a:solidFill>
                          <a:effectLst/>
                          <a:latin typeface="Arial" charset="0"/>
                        </a:rPr>
                        <a:t>Critically 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FF00"/>
                          </a:solidFill>
                          <a:effectLst/>
                          <a:latin typeface="Arial" charset="0"/>
                        </a:rPr>
                        <a:t>Vulnerable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4"/>
                  </a:ext>
                </a:extLst>
              </a:tr>
              <a:tr h="5040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chemeClr val="tx1"/>
                          </a:solidFill>
                          <a:effectLst/>
                          <a:latin typeface="Arial" charset="0"/>
                        </a:rPr>
                        <a:t>Loggerhead</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6600"/>
                          </a:solidFill>
                          <a:effectLst/>
                          <a:latin typeface="Arial" charset="0"/>
                        </a:rPr>
                        <a:t>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6600"/>
                          </a:solidFill>
                          <a:effectLst/>
                          <a:latin typeface="Arial" charset="0"/>
                        </a:rPr>
                        <a:t>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5"/>
                  </a:ext>
                </a:extLst>
              </a:tr>
              <a:tr h="5040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chemeClr val="tx1"/>
                          </a:solidFill>
                          <a:effectLst/>
                          <a:latin typeface="Arial" charset="0"/>
                        </a:rPr>
                        <a:t>Olive Ridley</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kern="1200" cap="none" normalizeH="0" baseline="0" dirty="0">
                          <a:ln>
                            <a:noFill/>
                          </a:ln>
                          <a:solidFill>
                            <a:srgbClr val="FFFF00"/>
                          </a:solidFill>
                          <a:effectLst/>
                          <a:latin typeface="Arial" charset="0"/>
                          <a:ea typeface="+mn-ea"/>
                          <a:cs typeface="+mn-cs"/>
                        </a:rPr>
                        <a:t>Vulnerable</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6600"/>
                          </a:solidFill>
                          <a:effectLst/>
                          <a:latin typeface="Arial" charset="0"/>
                        </a:rPr>
                        <a:t>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6"/>
                  </a:ext>
                </a:extLst>
              </a:tr>
              <a:tr h="57547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chemeClr val="tx1"/>
                          </a:solidFill>
                          <a:effectLst/>
                          <a:latin typeface="Arial" charset="0"/>
                        </a:rPr>
                        <a:t>Kemps Ridley</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0000"/>
                          </a:solidFill>
                          <a:effectLst/>
                          <a:latin typeface="Arial" charset="0"/>
                        </a:rPr>
                        <a:t>Critically Endangered</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AU" sz="2000" b="0" i="0" u="none" strike="noStrike" cap="none" normalizeH="0" baseline="0" dirty="0">
                          <a:ln>
                            <a:noFill/>
                          </a:ln>
                          <a:solidFill>
                            <a:srgbClr val="FF0000"/>
                          </a:solidFill>
                          <a:effectLst/>
                          <a:latin typeface="Arial" charset="0"/>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7"/>
                  </a:ext>
                </a:extLst>
              </a:tr>
            </a:tbl>
          </a:graphicData>
        </a:graphic>
      </p:graphicFrame>
      <p:sp>
        <p:nvSpPr>
          <p:cNvPr id="20521" name="Text Box 54"/>
          <p:cNvSpPr txBox="1">
            <a:spLocks noChangeArrowheads="1"/>
          </p:cNvSpPr>
          <p:nvPr/>
        </p:nvSpPr>
        <p:spPr bwMode="auto">
          <a:xfrm>
            <a:off x="2817091" y="5527742"/>
            <a:ext cx="8534400" cy="87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just" defTabSz="914400" rtl="0" eaLnBrk="0" fontAlgn="auto" latinLnBrk="0" hangingPunct="0">
              <a:lnSpc>
                <a:spcPct val="40000"/>
              </a:lnSpc>
              <a:spcBef>
                <a:spcPct val="50000"/>
              </a:spcBef>
              <a:spcAft>
                <a:spcPts val="0"/>
              </a:spcAft>
              <a:buClrTx/>
              <a:buSzTx/>
              <a:buFontTx/>
              <a:buNone/>
              <a:tabLst/>
              <a:defRPr/>
            </a:pPr>
            <a:endParaRPr kumimoji="0" lang="en-AU" alt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just" defTabSz="914400" rtl="0" eaLnBrk="0" fontAlgn="auto" latinLnBrk="0" hangingPunct="0">
              <a:lnSpc>
                <a:spcPct val="40000"/>
              </a:lnSpc>
              <a:spcBef>
                <a:spcPct val="50000"/>
              </a:spcBef>
              <a:spcAft>
                <a:spcPts val="0"/>
              </a:spcAft>
              <a:buClrTx/>
              <a:buSzTx/>
              <a:buFontTx/>
              <a:buNone/>
              <a:tabLst/>
              <a:defRPr/>
            </a:pPr>
            <a:r>
              <a:rPr kumimoji="0" lang="en-AU" altLang="en-US" sz="1600" b="0" i="0" u="none" strike="noStrike" kern="1200" cap="none" spc="0" normalizeH="0" baseline="0" noProof="0" dirty="0">
                <a:ln>
                  <a:noFill/>
                </a:ln>
                <a:solidFill>
                  <a:prstClr val="black"/>
                </a:solidFill>
                <a:effectLst/>
                <a:uLnTx/>
                <a:uFillTx/>
                <a:latin typeface="Arial" charset="0"/>
                <a:ea typeface="+mn-ea"/>
                <a:cs typeface="+mn-cs"/>
              </a:rPr>
              <a:t>*IUCN: The World Conservation Union (Red List)</a:t>
            </a:r>
          </a:p>
          <a:p>
            <a:pPr marL="0" marR="0" lvl="0" indent="0" algn="just" defTabSz="914400" rtl="0" eaLnBrk="0" fontAlgn="auto" latinLnBrk="0" hangingPunct="0">
              <a:lnSpc>
                <a:spcPct val="40000"/>
              </a:lnSpc>
              <a:spcBef>
                <a:spcPct val="50000"/>
              </a:spcBef>
              <a:spcAft>
                <a:spcPts val="0"/>
              </a:spcAft>
              <a:buClrTx/>
              <a:buSzTx/>
              <a:buFontTx/>
              <a:buNone/>
              <a:tabLst/>
              <a:defRPr/>
            </a:pPr>
            <a:r>
              <a:rPr kumimoji="0" lang="en-AU" altLang="en-US" sz="1600" b="0" i="0" u="none" strike="noStrike" kern="1200" cap="none" spc="0" normalizeH="0" baseline="0" noProof="0" dirty="0">
                <a:ln>
                  <a:noFill/>
                </a:ln>
                <a:solidFill>
                  <a:prstClr val="black"/>
                </a:solidFill>
                <a:effectLst/>
                <a:uLnTx/>
                <a:uFillTx/>
                <a:latin typeface="Arial" charset="0"/>
                <a:ea typeface="+mn-ea"/>
                <a:cs typeface="+mn-cs"/>
              </a:rPr>
              <a:t>**EPBC Act: Australian Environment Protection and Biodiversity Conservation Act</a:t>
            </a:r>
          </a:p>
          <a:p>
            <a:pPr marL="0" marR="0" lvl="0" indent="0" algn="just" defTabSz="914400" rtl="0" eaLnBrk="0" fontAlgn="auto" latinLnBrk="0" hangingPunct="0">
              <a:lnSpc>
                <a:spcPct val="40000"/>
              </a:lnSpc>
              <a:spcBef>
                <a:spcPct val="50000"/>
              </a:spcBef>
              <a:spcAft>
                <a:spcPts val="0"/>
              </a:spcAft>
              <a:buClrTx/>
              <a:buSzTx/>
              <a:buFontTx/>
              <a:buNone/>
              <a:tabLst/>
              <a:defRPr/>
            </a:pPr>
            <a:endParaRPr kumimoji="0" lang="en-AU" altLang="en-US" sz="1600" b="1"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5" name="Group 4"/>
          <p:cNvGrpSpPr/>
          <p:nvPr/>
        </p:nvGrpSpPr>
        <p:grpSpPr>
          <a:xfrm>
            <a:off x="299972" y="5664985"/>
            <a:ext cx="11051519" cy="1095911"/>
            <a:chOff x="299972" y="5664985"/>
            <a:chExt cx="11051519" cy="1095911"/>
          </a:xfrm>
        </p:grpSpPr>
        <p:pic>
          <p:nvPicPr>
            <p:cNvPr id="6" name="Picture 5"/>
            <p:cNvPicPr>
              <a:picLocks noChangeAspect="1"/>
            </p:cNvPicPr>
            <p:nvPr/>
          </p:nvPicPr>
          <p:blipFill>
            <a:blip r:embed="rId3"/>
            <a:stretch>
              <a:fillRect/>
            </a:stretch>
          </p:blipFill>
          <p:spPr>
            <a:xfrm>
              <a:off x="299972" y="5664985"/>
              <a:ext cx="1011592" cy="1013855"/>
            </a:xfrm>
            <a:prstGeom prst="rect">
              <a:avLst/>
            </a:prstGeom>
          </p:spPr>
        </p:pic>
        <p:cxnSp>
          <p:nvCxnSpPr>
            <p:cNvPr id="7" name="Straight Connector 6"/>
            <p:cNvCxnSpPr/>
            <p:nvPr/>
          </p:nvCxnSpPr>
          <p:spPr>
            <a:xfrm>
              <a:off x="1487055" y="6391564"/>
              <a:ext cx="9864436" cy="277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3040" y="6391564"/>
              <a:ext cx="7264400" cy="369332"/>
            </a:xfrm>
            <a:prstGeom prst="rect">
              <a:avLst/>
            </a:prstGeom>
            <a:noFill/>
          </p:spPr>
          <p:txBody>
            <a:bodyPr wrap="square" rtlCol="0">
              <a:spAutoFit/>
            </a:bodyPr>
            <a:lstStyle/>
            <a:p>
              <a:r>
                <a:rPr lang="en-US" dirty="0">
                  <a:latin typeface="Bodoni MT" panose="02070603080606020203" pitchFamily="18" charset="0"/>
                </a:rPr>
                <a:t>Magnetic Island Network for Turtles</a:t>
              </a:r>
              <a:endParaRPr lang="en-AU" dirty="0">
                <a:latin typeface="Bodoni MT" panose="02070603080606020203" pitchFamily="18" charset="0"/>
              </a:endParaRPr>
            </a:p>
          </p:txBody>
        </p:sp>
      </p:grpSp>
    </p:spTree>
    <p:extLst>
      <p:ext uri="{BB962C8B-B14F-4D97-AF65-F5344CB8AC3E}">
        <p14:creationId xmlns:p14="http://schemas.microsoft.com/office/powerpoint/2010/main" val="2148594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6562" y="247475"/>
            <a:ext cx="2725148" cy="2731245"/>
          </a:xfrm>
          <a:prstGeom prst="rect">
            <a:avLst/>
          </a:prstGeom>
        </p:spPr>
      </p:pic>
      <p:sp>
        <p:nvSpPr>
          <p:cNvPr id="4" name="TextBox 3"/>
          <p:cNvSpPr txBox="1"/>
          <p:nvPr/>
        </p:nvSpPr>
        <p:spPr>
          <a:xfrm>
            <a:off x="3668959" y="1145595"/>
            <a:ext cx="8280399"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2060"/>
                </a:solidFill>
              </a:rPr>
              <a:t>Responding to stranded marine life</a:t>
            </a:r>
          </a:p>
          <a:p>
            <a:pPr marL="285750" indent="-285750">
              <a:buFont typeface="Arial" panose="020B0604020202020204" pitchFamily="34" charset="0"/>
              <a:buChar char="•"/>
            </a:pPr>
            <a:r>
              <a:rPr lang="en-US" sz="2800" b="1" dirty="0">
                <a:solidFill>
                  <a:srgbClr val="002060"/>
                </a:solidFill>
              </a:rPr>
              <a:t>Turtle rehabilitation</a:t>
            </a:r>
          </a:p>
          <a:p>
            <a:pPr marL="285750" indent="-285750">
              <a:buFont typeface="Arial" panose="020B0604020202020204" pitchFamily="34" charset="0"/>
              <a:buChar char="•"/>
            </a:pPr>
            <a:r>
              <a:rPr lang="en-US" sz="2800" b="1" dirty="0">
                <a:solidFill>
                  <a:srgbClr val="002060"/>
                </a:solidFill>
              </a:rPr>
              <a:t>Turtle nest monitoring (with QPWS)</a:t>
            </a:r>
          </a:p>
          <a:p>
            <a:pPr marL="285750" indent="-285750">
              <a:buFont typeface="Arial" panose="020B0604020202020204" pitchFamily="34" charset="0"/>
              <a:buChar char="•"/>
            </a:pPr>
            <a:r>
              <a:rPr lang="en-US" sz="2800" b="1" dirty="0">
                <a:solidFill>
                  <a:srgbClr val="002060"/>
                </a:solidFill>
              </a:rPr>
              <a:t>Sightings</a:t>
            </a:r>
          </a:p>
          <a:p>
            <a:pPr marL="285750" indent="-285750">
              <a:buFont typeface="Arial" panose="020B0604020202020204" pitchFamily="34" charset="0"/>
              <a:buChar char="•"/>
            </a:pPr>
            <a:r>
              <a:rPr lang="en-US" sz="2800" b="1" dirty="0">
                <a:solidFill>
                  <a:srgbClr val="002060"/>
                </a:solidFill>
              </a:rPr>
              <a:t>Education</a:t>
            </a:r>
          </a:p>
          <a:p>
            <a:endParaRPr lang="en-AU" sz="2800" b="1" dirty="0">
              <a:solidFill>
                <a:srgbClr val="002060"/>
              </a:solidFill>
            </a:endParaRPr>
          </a:p>
        </p:txBody>
      </p:sp>
      <p:grpSp>
        <p:nvGrpSpPr>
          <p:cNvPr id="6" name="Group 5"/>
          <p:cNvGrpSpPr/>
          <p:nvPr/>
        </p:nvGrpSpPr>
        <p:grpSpPr>
          <a:xfrm>
            <a:off x="299972" y="5664985"/>
            <a:ext cx="11051519" cy="1095911"/>
            <a:chOff x="299972" y="5664985"/>
            <a:chExt cx="11051519" cy="1095911"/>
          </a:xfrm>
        </p:grpSpPr>
        <p:pic>
          <p:nvPicPr>
            <p:cNvPr id="7" name="Picture 6"/>
            <p:cNvPicPr>
              <a:picLocks noChangeAspect="1"/>
            </p:cNvPicPr>
            <p:nvPr/>
          </p:nvPicPr>
          <p:blipFill>
            <a:blip r:embed="rId2"/>
            <a:stretch>
              <a:fillRect/>
            </a:stretch>
          </p:blipFill>
          <p:spPr>
            <a:xfrm>
              <a:off x="299972" y="5664985"/>
              <a:ext cx="1011592" cy="1013855"/>
            </a:xfrm>
            <a:prstGeom prst="rect">
              <a:avLst/>
            </a:prstGeom>
          </p:spPr>
        </p:pic>
        <p:cxnSp>
          <p:nvCxnSpPr>
            <p:cNvPr id="8" name="Straight Connector 7"/>
            <p:cNvCxnSpPr/>
            <p:nvPr/>
          </p:nvCxnSpPr>
          <p:spPr>
            <a:xfrm>
              <a:off x="1487055" y="6391564"/>
              <a:ext cx="9864436" cy="277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03040" y="6391564"/>
              <a:ext cx="7264400" cy="369332"/>
            </a:xfrm>
            <a:prstGeom prst="rect">
              <a:avLst/>
            </a:prstGeom>
            <a:noFill/>
          </p:spPr>
          <p:txBody>
            <a:bodyPr wrap="square" rtlCol="0">
              <a:spAutoFit/>
            </a:bodyPr>
            <a:lstStyle/>
            <a:p>
              <a:r>
                <a:rPr lang="en-US" dirty="0">
                  <a:latin typeface="Bodoni MT" panose="02070603080606020203" pitchFamily="18" charset="0"/>
                </a:rPr>
                <a:t>Magnetic Island Network for Turtles</a:t>
              </a:r>
              <a:endParaRPr lang="en-AU" dirty="0">
                <a:latin typeface="Bodoni MT" panose="02070603080606020203" pitchFamily="18" charset="0"/>
              </a:endParaRPr>
            </a:p>
          </p:txBody>
        </p:sp>
      </p:grpSp>
      <p:pic>
        <p:nvPicPr>
          <p:cNvPr id="2" name="Picture 1"/>
          <p:cNvPicPr>
            <a:picLocks noChangeAspect="1"/>
          </p:cNvPicPr>
          <p:nvPr/>
        </p:nvPicPr>
        <p:blipFill>
          <a:blip r:embed="rId3"/>
          <a:stretch>
            <a:fillRect/>
          </a:stretch>
        </p:blipFill>
        <p:spPr>
          <a:xfrm>
            <a:off x="9262407" y="3545848"/>
            <a:ext cx="1893277" cy="2461249"/>
          </a:xfrm>
          <a:prstGeom prst="rect">
            <a:avLst/>
          </a:prstGeom>
        </p:spPr>
      </p:pic>
      <p:pic>
        <p:nvPicPr>
          <p:cNvPr id="10" name="Picture 9"/>
          <p:cNvPicPr>
            <a:picLocks noChangeAspect="1"/>
          </p:cNvPicPr>
          <p:nvPr/>
        </p:nvPicPr>
        <p:blipFill>
          <a:blip r:embed="rId4"/>
          <a:stretch>
            <a:fillRect/>
          </a:stretch>
        </p:blipFill>
        <p:spPr>
          <a:xfrm>
            <a:off x="6615331" y="3571681"/>
            <a:ext cx="2387657" cy="2461249"/>
          </a:xfrm>
          <a:prstGeom prst="rect">
            <a:avLst/>
          </a:prstGeom>
        </p:spPr>
      </p:pic>
      <p:pic>
        <p:nvPicPr>
          <p:cNvPr id="11" name="Picture 10"/>
          <p:cNvPicPr>
            <a:picLocks noChangeAspect="1"/>
          </p:cNvPicPr>
          <p:nvPr/>
        </p:nvPicPr>
        <p:blipFill>
          <a:blip r:embed="rId5"/>
          <a:stretch>
            <a:fillRect/>
          </a:stretch>
        </p:blipFill>
        <p:spPr>
          <a:xfrm>
            <a:off x="3939210" y="3571681"/>
            <a:ext cx="2436388" cy="2461249"/>
          </a:xfrm>
          <a:prstGeom prst="rect">
            <a:avLst/>
          </a:prstGeom>
        </p:spPr>
      </p:pic>
      <p:sp>
        <p:nvSpPr>
          <p:cNvPr id="5" name="TextBox 4"/>
          <p:cNvSpPr txBox="1"/>
          <p:nvPr/>
        </p:nvSpPr>
        <p:spPr>
          <a:xfrm>
            <a:off x="3939210" y="323273"/>
            <a:ext cx="6193081" cy="584775"/>
          </a:xfrm>
          <a:prstGeom prst="rect">
            <a:avLst/>
          </a:prstGeom>
          <a:noFill/>
        </p:spPr>
        <p:txBody>
          <a:bodyPr wrap="square" rtlCol="0">
            <a:spAutoFit/>
          </a:bodyPr>
          <a:lstStyle/>
          <a:p>
            <a:r>
              <a:rPr lang="en-US" sz="3200" b="1" dirty="0"/>
              <a:t>MINT roles and responsibilities</a:t>
            </a:r>
            <a:endParaRPr lang="en-AU" sz="3200" b="1" dirty="0"/>
          </a:p>
        </p:txBody>
      </p:sp>
    </p:spTree>
    <p:extLst>
      <p:ext uri="{BB962C8B-B14F-4D97-AF65-F5344CB8AC3E}">
        <p14:creationId xmlns:p14="http://schemas.microsoft.com/office/powerpoint/2010/main" val="42136375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9972" y="5664985"/>
            <a:ext cx="11051519" cy="1095911"/>
            <a:chOff x="299972" y="5664985"/>
            <a:chExt cx="11051519" cy="1095911"/>
          </a:xfrm>
        </p:grpSpPr>
        <p:pic>
          <p:nvPicPr>
            <p:cNvPr id="2" name="Picture 1"/>
            <p:cNvPicPr>
              <a:picLocks noChangeAspect="1"/>
            </p:cNvPicPr>
            <p:nvPr/>
          </p:nvPicPr>
          <p:blipFill>
            <a:blip r:embed="rId3"/>
            <a:stretch>
              <a:fillRect/>
            </a:stretch>
          </p:blipFill>
          <p:spPr>
            <a:xfrm>
              <a:off x="299972" y="5664985"/>
              <a:ext cx="1011592" cy="1013855"/>
            </a:xfrm>
            <a:prstGeom prst="rect">
              <a:avLst/>
            </a:prstGeom>
          </p:spPr>
        </p:pic>
        <p:cxnSp>
          <p:nvCxnSpPr>
            <p:cNvPr id="4" name="Straight Connector 3"/>
            <p:cNvCxnSpPr/>
            <p:nvPr/>
          </p:nvCxnSpPr>
          <p:spPr>
            <a:xfrm>
              <a:off x="1487055" y="6391564"/>
              <a:ext cx="9864436" cy="277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03040" y="6391564"/>
              <a:ext cx="7264400" cy="369332"/>
            </a:xfrm>
            <a:prstGeom prst="rect">
              <a:avLst/>
            </a:prstGeom>
            <a:noFill/>
          </p:spPr>
          <p:txBody>
            <a:bodyPr wrap="square" rtlCol="0">
              <a:spAutoFit/>
            </a:bodyPr>
            <a:lstStyle/>
            <a:p>
              <a:r>
                <a:rPr lang="en-US" dirty="0">
                  <a:latin typeface="Bodoni MT" panose="02070603080606020203" pitchFamily="18" charset="0"/>
                </a:rPr>
                <a:t>Magnetic Island Network for Turtles</a:t>
              </a:r>
              <a:endParaRPr lang="en-AU" dirty="0">
                <a:latin typeface="Bodoni MT" panose="02070603080606020203" pitchFamily="18" charset="0"/>
              </a:endParaRPr>
            </a:p>
          </p:txBody>
        </p:sp>
      </p:grpSp>
      <p:pic>
        <p:nvPicPr>
          <p:cNvPr id="7" name="Picture 6"/>
          <p:cNvPicPr>
            <a:picLocks noChangeAspect="1"/>
          </p:cNvPicPr>
          <p:nvPr/>
        </p:nvPicPr>
        <p:blipFill>
          <a:blip r:embed="rId4"/>
          <a:stretch>
            <a:fillRect/>
          </a:stretch>
        </p:blipFill>
        <p:spPr>
          <a:xfrm>
            <a:off x="1496743" y="1445101"/>
            <a:ext cx="2973005" cy="3898278"/>
          </a:xfrm>
          <a:prstGeom prst="rect">
            <a:avLst/>
          </a:prstGeom>
        </p:spPr>
      </p:pic>
      <p:sp>
        <p:nvSpPr>
          <p:cNvPr id="8" name="TextBox 7"/>
          <p:cNvSpPr txBox="1"/>
          <p:nvPr/>
        </p:nvSpPr>
        <p:spPr>
          <a:xfrm>
            <a:off x="1496742" y="5343379"/>
            <a:ext cx="2973005" cy="369332"/>
          </a:xfrm>
          <a:prstGeom prst="rect">
            <a:avLst/>
          </a:prstGeom>
          <a:noFill/>
        </p:spPr>
        <p:txBody>
          <a:bodyPr wrap="square" rtlCol="0">
            <a:spAutoFit/>
          </a:bodyPr>
          <a:lstStyle/>
          <a:p>
            <a:r>
              <a:rPr lang="en-US" b="1" dirty="0"/>
              <a:t>TC </a:t>
            </a:r>
            <a:r>
              <a:rPr lang="en-US" b="1" dirty="0" err="1"/>
              <a:t>Yasi</a:t>
            </a:r>
            <a:endParaRPr lang="en-AU" b="1" dirty="0"/>
          </a:p>
        </p:txBody>
      </p:sp>
      <p:graphicFrame>
        <p:nvGraphicFramePr>
          <p:cNvPr id="9" name="Table 8"/>
          <p:cNvGraphicFramePr>
            <a:graphicFrameLocks noGrp="1"/>
          </p:cNvGraphicFramePr>
          <p:nvPr/>
        </p:nvGraphicFramePr>
        <p:xfrm>
          <a:off x="5595824" y="1445101"/>
          <a:ext cx="4940096" cy="3952240"/>
        </p:xfrm>
        <a:graphic>
          <a:graphicData uri="http://schemas.openxmlformats.org/drawingml/2006/table">
            <a:tbl>
              <a:tblPr firstRow="1" bandRow="1">
                <a:tableStyleId>{1FECB4D8-DB02-4DC6-A0A2-4F2EBAE1DC90}</a:tableStyleId>
              </a:tblPr>
              <a:tblGrid>
                <a:gridCol w="2470048">
                  <a:extLst>
                    <a:ext uri="{9D8B030D-6E8A-4147-A177-3AD203B41FA5}">
                      <a16:colId xmlns:a16="http://schemas.microsoft.com/office/drawing/2014/main" val="211343436"/>
                    </a:ext>
                  </a:extLst>
                </a:gridCol>
                <a:gridCol w="2470048">
                  <a:extLst>
                    <a:ext uri="{9D8B030D-6E8A-4147-A177-3AD203B41FA5}">
                      <a16:colId xmlns:a16="http://schemas.microsoft.com/office/drawing/2014/main" val="4209969797"/>
                    </a:ext>
                  </a:extLst>
                </a:gridCol>
              </a:tblGrid>
              <a:tr h="370840">
                <a:tc>
                  <a:txBody>
                    <a:bodyPr/>
                    <a:lstStyle/>
                    <a:p>
                      <a:pPr algn="ctr"/>
                      <a:r>
                        <a:rPr lang="en-US" dirty="0"/>
                        <a:t>Year</a:t>
                      </a:r>
                      <a:endParaRPr lang="en-AU" dirty="0"/>
                    </a:p>
                  </a:txBody>
                  <a:tcPr/>
                </a:tc>
                <a:tc>
                  <a:txBody>
                    <a:bodyPr/>
                    <a:lstStyle/>
                    <a:p>
                      <a:r>
                        <a:rPr lang="en-US" dirty="0"/>
                        <a:t>No. of turtle </a:t>
                      </a:r>
                      <a:r>
                        <a:rPr lang="en-US" dirty="0" err="1"/>
                        <a:t>strandings</a:t>
                      </a:r>
                      <a:r>
                        <a:rPr lang="en-US" baseline="0" dirty="0"/>
                        <a:t> in Townsville</a:t>
                      </a:r>
                      <a:endParaRPr lang="en-AU" dirty="0"/>
                    </a:p>
                  </a:txBody>
                  <a:tcPr/>
                </a:tc>
                <a:extLst>
                  <a:ext uri="{0D108BD9-81ED-4DB2-BD59-A6C34878D82A}">
                    <a16:rowId xmlns:a16="http://schemas.microsoft.com/office/drawing/2014/main" val="1544007248"/>
                  </a:ext>
                </a:extLst>
              </a:tr>
              <a:tr h="370840">
                <a:tc>
                  <a:txBody>
                    <a:bodyPr/>
                    <a:lstStyle/>
                    <a:p>
                      <a:pPr algn="ctr"/>
                      <a:r>
                        <a:rPr lang="en-US" dirty="0"/>
                        <a:t>2010</a:t>
                      </a:r>
                      <a:endParaRPr lang="en-AU" dirty="0"/>
                    </a:p>
                  </a:txBody>
                  <a:tcPr/>
                </a:tc>
                <a:tc>
                  <a:txBody>
                    <a:bodyPr/>
                    <a:lstStyle/>
                    <a:p>
                      <a:pPr algn="ctr"/>
                      <a:r>
                        <a:rPr lang="en-US" dirty="0"/>
                        <a:t>68</a:t>
                      </a:r>
                      <a:endParaRPr lang="en-AU" dirty="0"/>
                    </a:p>
                  </a:txBody>
                  <a:tcPr/>
                </a:tc>
                <a:extLst>
                  <a:ext uri="{0D108BD9-81ED-4DB2-BD59-A6C34878D82A}">
                    <a16:rowId xmlns:a16="http://schemas.microsoft.com/office/drawing/2014/main" val="2696454432"/>
                  </a:ext>
                </a:extLst>
              </a:tr>
              <a:tr h="370840">
                <a:tc>
                  <a:txBody>
                    <a:bodyPr/>
                    <a:lstStyle/>
                    <a:p>
                      <a:pPr algn="ctr"/>
                      <a:r>
                        <a:rPr lang="en-US" dirty="0"/>
                        <a:t>2011</a:t>
                      </a:r>
                      <a:endParaRPr lang="en-AU" dirty="0"/>
                    </a:p>
                  </a:txBody>
                  <a:tcPr/>
                </a:tc>
                <a:tc>
                  <a:txBody>
                    <a:bodyPr/>
                    <a:lstStyle/>
                    <a:p>
                      <a:pPr algn="ctr"/>
                      <a:r>
                        <a:rPr lang="en-US" dirty="0"/>
                        <a:t>216</a:t>
                      </a:r>
                      <a:endParaRPr lang="en-AU" dirty="0"/>
                    </a:p>
                  </a:txBody>
                  <a:tcPr/>
                </a:tc>
                <a:extLst>
                  <a:ext uri="{0D108BD9-81ED-4DB2-BD59-A6C34878D82A}">
                    <a16:rowId xmlns:a16="http://schemas.microsoft.com/office/drawing/2014/main" val="1008925818"/>
                  </a:ext>
                </a:extLst>
              </a:tr>
              <a:tr h="370840">
                <a:tc>
                  <a:txBody>
                    <a:bodyPr/>
                    <a:lstStyle/>
                    <a:p>
                      <a:pPr algn="ctr"/>
                      <a:r>
                        <a:rPr lang="en-US" dirty="0"/>
                        <a:t>2012</a:t>
                      </a:r>
                      <a:endParaRPr lang="en-AU" dirty="0"/>
                    </a:p>
                  </a:txBody>
                  <a:tcPr/>
                </a:tc>
                <a:tc>
                  <a:txBody>
                    <a:bodyPr/>
                    <a:lstStyle/>
                    <a:p>
                      <a:pPr algn="ctr"/>
                      <a:r>
                        <a:rPr lang="en-US" dirty="0"/>
                        <a:t>260</a:t>
                      </a:r>
                      <a:endParaRPr lang="en-AU" dirty="0"/>
                    </a:p>
                  </a:txBody>
                  <a:tcPr/>
                </a:tc>
                <a:extLst>
                  <a:ext uri="{0D108BD9-81ED-4DB2-BD59-A6C34878D82A}">
                    <a16:rowId xmlns:a16="http://schemas.microsoft.com/office/drawing/2014/main" val="2008184907"/>
                  </a:ext>
                </a:extLst>
              </a:tr>
              <a:tr h="370840">
                <a:tc>
                  <a:txBody>
                    <a:bodyPr/>
                    <a:lstStyle/>
                    <a:p>
                      <a:pPr algn="ctr"/>
                      <a:r>
                        <a:rPr lang="en-US" dirty="0"/>
                        <a:t>2013</a:t>
                      </a:r>
                      <a:endParaRPr lang="en-AU" dirty="0"/>
                    </a:p>
                  </a:txBody>
                  <a:tcPr/>
                </a:tc>
                <a:tc>
                  <a:txBody>
                    <a:bodyPr/>
                    <a:lstStyle/>
                    <a:p>
                      <a:pPr algn="ctr"/>
                      <a:r>
                        <a:rPr lang="en-US" dirty="0"/>
                        <a:t>101</a:t>
                      </a:r>
                      <a:endParaRPr lang="en-AU" dirty="0"/>
                    </a:p>
                  </a:txBody>
                  <a:tcPr/>
                </a:tc>
                <a:extLst>
                  <a:ext uri="{0D108BD9-81ED-4DB2-BD59-A6C34878D82A}">
                    <a16:rowId xmlns:a16="http://schemas.microsoft.com/office/drawing/2014/main" val="423311140"/>
                  </a:ext>
                </a:extLst>
              </a:tr>
              <a:tr h="0">
                <a:tc>
                  <a:txBody>
                    <a:bodyPr/>
                    <a:lstStyle/>
                    <a:p>
                      <a:pPr algn="ctr"/>
                      <a:r>
                        <a:rPr lang="en-US" dirty="0"/>
                        <a:t>2014</a:t>
                      </a:r>
                      <a:endParaRPr lang="en-AU" dirty="0"/>
                    </a:p>
                  </a:txBody>
                  <a:tcPr/>
                </a:tc>
                <a:tc>
                  <a:txBody>
                    <a:bodyPr/>
                    <a:lstStyle/>
                    <a:p>
                      <a:pPr algn="ctr"/>
                      <a:r>
                        <a:rPr lang="en-US" dirty="0"/>
                        <a:t>68</a:t>
                      </a:r>
                      <a:endParaRPr lang="en-AU" dirty="0"/>
                    </a:p>
                  </a:txBody>
                  <a:tcPr/>
                </a:tc>
                <a:extLst>
                  <a:ext uri="{0D108BD9-81ED-4DB2-BD59-A6C34878D82A}">
                    <a16:rowId xmlns:a16="http://schemas.microsoft.com/office/drawing/2014/main" val="3245760130"/>
                  </a:ext>
                </a:extLst>
              </a:tr>
              <a:tr h="273050">
                <a:tc>
                  <a:txBody>
                    <a:bodyPr/>
                    <a:lstStyle/>
                    <a:p>
                      <a:pPr algn="ctr"/>
                      <a:r>
                        <a:rPr lang="en-US" dirty="0"/>
                        <a:t>2015</a:t>
                      </a:r>
                      <a:endParaRPr lang="en-AU" dirty="0"/>
                    </a:p>
                  </a:txBody>
                  <a:tcPr/>
                </a:tc>
                <a:tc>
                  <a:txBody>
                    <a:bodyPr/>
                    <a:lstStyle/>
                    <a:p>
                      <a:pPr algn="ctr"/>
                      <a:r>
                        <a:rPr lang="en-US" dirty="0"/>
                        <a:t>51</a:t>
                      </a:r>
                      <a:endParaRPr lang="en-AU" dirty="0"/>
                    </a:p>
                  </a:txBody>
                  <a:tcPr/>
                </a:tc>
                <a:extLst>
                  <a:ext uri="{0D108BD9-81ED-4DB2-BD59-A6C34878D82A}">
                    <a16:rowId xmlns:a16="http://schemas.microsoft.com/office/drawing/2014/main" val="1485542434"/>
                  </a:ext>
                </a:extLst>
              </a:tr>
              <a:tr h="180340">
                <a:tc>
                  <a:txBody>
                    <a:bodyPr/>
                    <a:lstStyle/>
                    <a:p>
                      <a:pPr algn="ctr"/>
                      <a:r>
                        <a:rPr lang="en-US" dirty="0"/>
                        <a:t>2016</a:t>
                      </a:r>
                      <a:endParaRPr lang="en-AU" dirty="0"/>
                    </a:p>
                  </a:txBody>
                  <a:tcPr/>
                </a:tc>
                <a:tc>
                  <a:txBody>
                    <a:bodyPr/>
                    <a:lstStyle/>
                    <a:p>
                      <a:pPr algn="ctr"/>
                      <a:r>
                        <a:rPr lang="en-US" dirty="0"/>
                        <a:t>29</a:t>
                      </a:r>
                      <a:endParaRPr lang="en-AU" dirty="0"/>
                    </a:p>
                  </a:txBody>
                  <a:tcPr/>
                </a:tc>
                <a:extLst>
                  <a:ext uri="{0D108BD9-81ED-4DB2-BD59-A6C34878D82A}">
                    <a16:rowId xmlns:a16="http://schemas.microsoft.com/office/drawing/2014/main" val="112545340"/>
                  </a:ext>
                </a:extLst>
              </a:tr>
              <a:tr h="182880">
                <a:tc>
                  <a:txBody>
                    <a:bodyPr/>
                    <a:lstStyle/>
                    <a:p>
                      <a:pPr algn="ctr"/>
                      <a:r>
                        <a:rPr lang="en-US" dirty="0"/>
                        <a:t>2017</a:t>
                      </a:r>
                      <a:endParaRPr lang="en-AU" dirty="0"/>
                    </a:p>
                  </a:txBody>
                  <a:tcPr/>
                </a:tc>
                <a:tc>
                  <a:txBody>
                    <a:bodyPr/>
                    <a:lstStyle/>
                    <a:p>
                      <a:pPr algn="ctr"/>
                      <a:r>
                        <a:rPr lang="en-US" dirty="0"/>
                        <a:t>42</a:t>
                      </a:r>
                      <a:endParaRPr lang="en-AU" dirty="0"/>
                    </a:p>
                  </a:txBody>
                  <a:tcPr/>
                </a:tc>
                <a:extLst>
                  <a:ext uri="{0D108BD9-81ED-4DB2-BD59-A6C34878D82A}">
                    <a16:rowId xmlns:a16="http://schemas.microsoft.com/office/drawing/2014/main" val="3555731740"/>
                  </a:ext>
                </a:extLst>
              </a:tr>
              <a:tr h="182880">
                <a:tc>
                  <a:txBody>
                    <a:bodyPr/>
                    <a:lstStyle/>
                    <a:p>
                      <a:pPr algn="ctr"/>
                      <a:r>
                        <a:rPr lang="en-US" dirty="0"/>
                        <a:t>2018</a:t>
                      </a:r>
                      <a:endParaRPr lang="en-AU" dirty="0"/>
                    </a:p>
                  </a:txBody>
                  <a:tcPr/>
                </a:tc>
                <a:tc>
                  <a:txBody>
                    <a:bodyPr/>
                    <a:lstStyle/>
                    <a:p>
                      <a:pPr algn="ctr"/>
                      <a:r>
                        <a:rPr lang="en-US" dirty="0"/>
                        <a:t>27</a:t>
                      </a:r>
                      <a:endParaRPr lang="en-AU" dirty="0"/>
                    </a:p>
                  </a:txBody>
                  <a:tcPr/>
                </a:tc>
                <a:extLst>
                  <a:ext uri="{0D108BD9-81ED-4DB2-BD59-A6C34878D82A}">
                    <a16:rowId xmlns:a16="http://schemas.microsoft.com/office/drawing/2014/main" val="2799636316"/>
                  </a:ext>
                </a:extLst>
              </a:tr>
            </a:tbl>
          </a:graphicData>
        </a:graphic>
      </p:graphicFrame>
      <p:sp>
        <p:nvSpPr>
          <p:cNvPr id="10" name="TextBox 9"/>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Responding to stranded marine turtles</a:t>
            </a:r>
            <a:endParaRPr lang="en-AU" sz="2400" dirty="0"/>
          </a:p>
        </p:txBody>
      </p:sp>
    </p:spTree>
    <p:extLst>
      <p:ext uri="{BB962C8B-B14F-4D97-AF65-F5344CB8AC3E}">
        <p14:creationId xmlns:p14="http://schemas.microsoft.com/office/powerpoint/2010/main" val="1094102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9972" y="5664985"/>
            <a:ext cx="11051519" cy="1095911"/>
            <a:chOff x="299972" y="5664985"/>
            <a:chExt cx="11051519" cy="1095911"/>
          </a:xfrm>
        </p:grpSpPr>
        <p:pic>
          <p:nvPicPr>
            <p:cNvPr id="2" name="Picture 1"/>
            <p:cNvPicPr>
              <a:picLocks noChangeAspect="1"/>
            </p:cNvPicPr>
            <p:nvPr/>
          </p:nvPicPr>
          <p:blipFill>
            <a:blip r:embed="rId2"/>
            <a:stretch>
              <a:fillRect/>
            </a:stretch>
          </p:blipFill>
          <p:spPr>
            <a:xfrm>
              <a:off x="299972" y="5664985"/>
              <a:ext cx="1011592" cy="1013855"/>
            </a:xfrm>
            <a:prstGeom prst="rect">
              <a:avLst/>
            </a:prstGeom>
          </p:spPr>
        </p:pic>
        <p:cxnSp>
          <p:nvCxnSpPr>
            <p:cNvPr id="4" name="Straight Connector 3"/>
            <p:cNvCxnSpPr/>
            <p:nvPr/>
          </p:nvCxnSpPr>
          <p:spPr>
            <a:xfrm>
              <a:off x="1487055" y="6391564"/>
              <a:ext cx="9864436" cy="277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03040" y="6391564"/>
              <a:ext cx="7264400" cy="369332"/>
            </a:xfrm>
            <a:prstGeom prst="rect">
              <a:avLst/>
            </a:prstGeom>
            <a:noFill/>
          </p:spPr>
          <p:txBody>
            <a:bodyPr wrap="square" rtlCol="0">
              <a:spAutoFit/>
            </a:bodyPr>
            <a:lstStyle/>
            <a:p>
              <a:r>
                <a:rPr lang="en-US" dirty="0">
                  <a:latin typeface="Bodoni MT" panose="02070603080606020203" pitchFamily="18" charset="0"/>
                </a:rPr>
                <a:t>Magnetic Island Network for Turtles</a:t>
              </a:r>
              <a:endParaRPr lang="en-AU" dirty="0">
                <a:latin typeface="Bodoni MT" panose="02070603080606020203" pitchFamily="18" charset="0"/>
              </a:endParaRPr>
            </a:p>
          </p:txBody>
        </p:sp>
      </p:grpSp>
      <p:pic>
        <p:nvPicPr>
          <p:cNvPr id="7" name="Picture 6"/>
          <p:cNvPicPr>
            <a:picLocks noChangeAspect="1"/>
          </p:cNvPicPr>
          <p:nvPr/>
        </p:nvPicPr>
        <p:blipFill>
          <a:blip r:embed="rId3"/>
          <a:stretch>
            <a:fillRect/>
          </a:stretch>
        </p:blipFill>
        <p:spPr>
          <a:xfrm>
            <a:off x="6013668" y="751050"/>
            <a:ext cx="5449060" cy="5430008"/>
          </a:xfrm>
          <a:prstGeom prst="rect">
            <a:avLst/>
          </a:prstGeom>
        </p:spPr>
      </p:pic>
      <p:pic>
        <p:nvPicPr>
          <p:cNvPr id="9" name="Picture 8"/>
          <p:cNvPicPr>
            <a:picLocks noChangeAspect="1"/>
          </p:cNvPicPr>
          <p:nvPr/>
        </p:nvPicPr>
        <p:blipFill>
          <a:blip r:embed="rId4"/>
          <a:stretch>
            <a:fillRect/>
          </a:stretch>
        </p:blipFill>
        <p:spPr>
          <a:xfrm>
            <a:off x="1737339" y="1281793"/>
            <a:ext cx="3324188" cy="4499249"/>
          </a:xfrm>
          <a:prstGeom prst="rect">
            <a:avLst/>
          </a:prstGeom>
        </p:spPr>
      </p:pic>
      <p:sp>
        <p:nvSpPr>
          <p:cNvPr id="10" name="Rectangle 9"/>
          <p:cNvSpPr/>
          <p:nvPr/>
        </p:nvSpPr>
        <p:spPr>
          <a:xfrm>
            <a:off x="6205913" y="4366029"/>
            <a:ext cx="5544589" cy="5652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Responding to stranded marine turtles</a:t>
            </a:r>
            <a:endParaRPr lang="en-AU" sz="2400" dirty="0"/>
          </a:p>
        </p:txBody>
      </p:sp>
    </p:spTree>
    <p:extLst>
      <p:ext uri="{BB962C8B-B14F-4D97-AF65-F5344CB8AC3E}">
        <p14:creationId xmlns:p14="http://schemas.microsoft.com/office/powerpoint/2010/main" val="407543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4451" y="2736334"/>
            <a:ext cx="8315097" cy="646331"/>
          </a:xfrm>
          <a:prstGeom prst="rect">
            <a:avLst/>
          </a:prstGeom>
        </p:spPr>
        <p:txBody>
          <a:bodyPr wrap="none">
            <a:spAutoFit/>
          </a:bodyPr>
          <a:lstStyle/>
          <a:p>
            <a:r>
              <a:rPr lang="en-AU" sz="3600" dirty="0">
                <a:solidFill>
                  <a:srgbClr val="202124"/>
                </a:solidFill>
                <a:latin typeface="arial" panose="020B0604020202020204" pitchFamily="34" charset="0"/>
              </a:rPr>
              <a:t>Marine </a:t>
            </a:r>
            <a:r>
              <a:rPr lang="en-AU" sz="3600" dirty="0" err="1">
                <a:solidFill>
                  <a:srgbClr val="202124"/>
                </a:solidFill>
                <a:latin typeface="arial" panose="020B0604020202020204" pitchFamily="34" charset="0"/>
              </a:rPr>
              <a:t>Strandings</a:t>
            </a:r>
            <a:r>
              <a:rPr lang="en-AU" sz="3600" dirty="0">
                <a:solidFill>
                  <a:srgbClr val="202124"/>
                </a:solidFill>
                <a:latin typeface="arial" panose="020B0604020202020204" pitchFamily="34" charset="0"/>
              </a:rPr>
              <a:t> Hotline1300 130 372</a:t>
            </a:r>
            <a:endParaRPr lang="en-AU" sz="3600" dirty="0"/>
          </a:p>
        </p:txBody>
      </p:sp>
      <p:sp>
        <p:nvSpPr>
          <p:cNvPr id="3" name="TextBox 2"/>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Responding to stranded marine turtles</a:t>
            </a:r>
            <a:endParaRPr lang="en-AU" sz="2400" dirty="0"/>
          </a:p>
        </p:txBody>
      </p:sp>
      <p:sp>
        <p:nvSpPr>
          <p:cNvPr id="5" name="AutoShape 2" descr="Illustration of Chelonia mydas (Green Sea Turtle) ad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Rectangle 10"/>
          <p:cNvSpPr/>
          <p:nvPr/>
        </p:nvSpPr>
        <p:spPr>
          <a:xfrm>
            <a:off x="-121921" y="4612640"/>
            <a:ext cx="12192000" cy="2250247"/>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p:cNvGrpSpPr/>
          <p:nvPr/>
        </p:nvGrpSpPr>
        <p:grpSpPr>
          <a:xfrm>
            <a:off x="299972" y="5664985"/>
            <a:ext cx="11051519" cy="1095911"/>
            <a:chOff x="299972" y="5664985"/>
            <a:chExt cx="11051519" cy="1095911"/>
          </a:xfrm>
        </p:grpSpPr>
        <p:pic>
          <p:nvPicPr>
            <p:cNvPr id="13" name="Picture 12"/>
            <p:cNvPicPr>
              <a:picLocks noChangeAspect="1"/>
            </p:cNvPicPr>
            <p:nvPr/>
          </p:nvPicPr>
          <p:blipFill>
            <a:blip r:embed="rId2"/>
            <a:stretch>
              <a:fillRect/>
            </a:stretch>
          </p:blipFill>
          <p:spPr>
            <a:xfrm>
              <a:off x="299972" y="5664985"/>
              <a:ext cx="1011592" cy="1013855"/>
            </a:xfrm>
            <a:prstGeom prst="rect">
              <a:avLst/>
            </a:prstGeom>
          </p:spPr>
        </p:pic>
        <p:cxnSp>
          <p:nvCxnSpPr>
            <p:cNvPr id="14" name="Straight Connector 13"/>
            <p:cNvCxnSpPr/>
            <p:nvPr/>
          </p:nvCxnSpPr>
          <p:spPr>
            <a:xfrm>
              <a:off x="1487055" y="6391564"/>
              <a:ext cx="9864436" cy="277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03040" y="6391564"/>
              <a:ext cx="7264400" cy="369332"/>
            </a:xfrm>
            <a:prstGeom prst="rect">
              <a:avLst/>
            </a:prstGeom>
            <a:noFill/>
          </p:spPr>
          <p:txBody>
            <a:bodyPr wrap="square" rtlCol="0">
              <a:spAutoFit/>
            </a:bodyPr>
            <a:lstStyle/>
            <a:p>
              <a:r>
                <a:rPr lang="en-US" dirty="0">
                  <a:latin typeface="Bodoni MT" panose="02070603080606020203" pitchFamily="18" charset="0"/>
                </a:rPr>
                <a:t>Magnetic Island Network for Turtles</a:t>
              </a:r>
              <a:endParaRPr lang="en-AU" dirty="0">
                <a:latin typeface="Bodoni MT" panose="02070603080606020203" pitchFamily="18" charset="0"/>
              </a:endParaRPr>
            </a:p>
          </p:txBody>
        </p:sp>
      </p:grpSp>
      <p:pic>
        <p:nvPicPr>
          <p:cNvPr id="6" name="Picture 5"/>
          <p:cNvPicPr>
            <a:picLocks noChangeAspect="1"/>
          </p:cNvPicPr>
          <p:nvPr/>
        </p:nvPicPr>
        <p:blipFill>
          <a:blip r:embed="rId3"/>
          <a:stretch>
            <a:fillRect/>
          </a:stretch>
        </p:blipFill>
        <p:spPr>
          <a:xfrm rot="1489529">
            <a:off x="5018086" y="4122991"/>
            <a:ext cx="1647825" cy="1190625"/>
          </a:xfrm>
          <a:prstGeom prst="rect">
            <a:avLst/>
          </a:prstGeom>
        </p:spPr>
      </p:pic>
      <p:pic>
        <p:nvPicPr>
          <p:cNvPr id="7" name="Picture 6"/>
          <p:cNvPicPr>
            <a:picLocks noChangeAspect="1"/>
          </p:cNvPicPr>
          <p:nvPr/>
        </p:nvPicPr>
        <p:blipFill>
          <a:blip r:embed="rId4"/>
          <a:stretch>
            <a:fillRect/>
          </a:stretch>
        </p:blipFill>
        <p:spPr>
          <a:xfrm>
            <a:off x="-3863975" y="5034279"/>
            <a:ext cx="4171950" cy="1190625"/>
          </a:xfrm>
          <a:prstGeom prst="rect">
            <a:avLst/>
          </a:prstGeom>
        </p:spPr>
      </p:pic>
      <p:pic>
        <p:nvPicPr>
          <p:cNvPr id="4" name="Picture 3"/>
          <p:cNvPicPr>
            <a:picLocks noChangeAspect="1"/>
          </p:cNvPicPr>
          <p:nvPr/>
        </p:nvPicPr>
        <p:blipFill>
          <a:blip r:embed="rId5"/>
          <a:stretch>
            <a:fillRect/>
          </a:stretch>
        </p:blipFill>
        <p:spPr>
          <a:xfrm>
            <a:off x="12070079" y="5737763"/>
            <a:ext cx="2959735" cy="911248"/>
          </a:xfrm>
          <a:prstGeom prst="rect">
            <a:avLst/>
          </a:prstGeom>
        </p:spPr>
      </p:pic>
    </p:spTree>
    <p:extLst>
      <p:ext uri="{BB962C8B-B14F-4D97-AF65-F5344CB8AC3E}">
        <p14:creationId xmlns:p14="http://schemas.microsoft.com/office/powerpoint/2010/main" val="62741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1.66667E-6 4.81481E-6 L 0.45573 -0.15139 " pathEditMode="relative" rAng="0" ptsTypes="AA">
                                      <p:cBhvr>
                                        <p:cTn id="14" dur="2000" fill="hold"/>
                                        <p:tgtEl>
                                          <p:spTgt spid="7"/>
                                        </p:tgtEl>
                                        <p:attrNameLst>
                                          <p:attrName>ppt_x</p:attrName>
                                          <p:attrName>ppt_y</p:attrName>
                                        </p:attrNameLst>
                                      </p:cBhvr>
                                      <p:rCtr x="23047" y="-8912"/>
                                    </p:animMotion>
                                  </p:childTnLst>
                                </p:cTn>
                              </p:par>
                              <p:par>
                                <p:cTn id="15" presetID="49" presetClass="path" presetSubtype="0" accel="50000" decel="50000" fill="hold" nodeType="withEffect">
                                  <p:stCondLst>
                                    <p:cond delay="0"/>
                                  </p:stCondLst>
                                  <p:childTnLst>
                                    <p:animMotion origin="layout" path="M 1.875E-6 7.40741E-7 L -0.43633 -0.20787 " pathEditMode="relative" rAng="0" ptsTypes="AA">
                                      <p:cBhvr>
                                        <p:cTn id="16" dur="2000" fill="hold"/>
                                        <p:tgtEl>
                                          <p:spTgt spid="4"/>
                                        </p:tgtEl>
                                        <p:attrNameLst>
                                          <p:attrName>ppt_x</p:attrName>
                                          <p:attrName>ppt_y</p:attrName>
                                        </p:attrNameLst>
                                      </p:cBhvr>
                                      <p:rCtr x="-21823"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3490" y="1282822"/>
            <a:ext cx="8742218" cy="2585323"/>
          </a:xfrm>
          <a:prstGeom prst="rect">
            <a:avLst/>
          </a:prstGeom>
        </p:spPr>
        <p:txBody>
          <a:bodyPr wrap="square">
            <a:spAutoFit/>
          </a:bodyPr>
          <a:lstStyle/>
          <a:p>
            <a:r>
              <a:rPr lang="en-US" b="0" i="0" dirty="0">
                <a:solidFill>
                  <a:srgbClr val="212529"/>
                </a:solidFill>
                <a:effectLst/>
                <a:latin typeface="Lato"/>
              </a:rPr>
              <a:t>Become a </a:t>
            </a:r>
            <a:r>
              <a:rPr lang="en-US" b="0" i="0" dirty="0" err="1">
                <a:solidFill>
                  <a:srgbClr val="212529"/>
                </a:solidFill>
                <a:effectLst/>
                <a:latin typeface="Lato"/>
              </a:rPr>
              <a:t>strandings</a:t>
            </a:r>
            <a:r>
              <a:rPr lang="en-US" b="0" i="0" dirty="0">
                <a:solidFill>
                  <a:srgbClr val="212529"/>
                </a:solidFill>
                <a:effectLst/>
                <a:latin typeface="Lato"/>
              </a:rPr>
              <a:t> response volunteer—complete our free online training package which enables local community volunteers to respond to marine wildlife </a:t>
            </a:r>
            <a:r>
              <a:rPr lang="en-US" b="0" i="0" dirty="0" err="1">
                <a:solidFill>
                  <a:srgbClr val="212529"/>
                </a:solidFill>
                <a:effectLst/>
                <a:latin typeface="Lato"/>
              </a:rPr>
              <a:t>strandings</a:t>
            </a:r>
            <a:r>
              <a:rPr lang="en-US" b="0" i="0" dirty="0">
                <a:solidFill>
                  <a:srgbClr val="212529"/>
                </a:solidFill>
                <a:effectLst/>
                <a:latin typeface="Lato"/>
              </a:rPr>
              <a:t>.</a:t>
            </a:r>
          </a:p>
          <a:p>
            <a:endParaRPr lang="en-US" b="0" i="0" dirty="0">
              <a:solidFill>
                <a:srgbClr val="212529"/>
              </a:solidFill>
              <a:effectLst/>
              <a:latin typeface="Lato"/>
            </a:endParaRPr>
          </a:p>
          <a:p>
            <a:r>
              <a:rPr lang="en-US" b="0" i="0" dirty="0">
                <a:solidFill>
                  <a:srgbClr val="212529"/>
                </a:solidFill>
                <a:effectLst/>
                <a:latin typeface="Lato"/>
              </a:rPr>
              <a:t>The training package includes eight modules that can be done at the user’s own pace. It is comprised of interactive presentations that include videos, audio, graphics and reading, across a series of learning modules.</a:t>
            </a:r>
          </a:p>
          <a:p>
            <a:endParaRPr lang="en-US" b="0" i="0" dirty="0">
              <a:solidFill>
                <a:srgbClr val="212529"/>
              </a:solidFill>
              <a:effectLst/>
              <a:latin typeface="Lato"/>
            </a:endParaRPr>
          </a:p>
          <a:p>
            <a:endParaRPr lang="en-US" b="0" i="0" dirty="0">
              <a:solidFill>
                <a:srgbClr val="212529"/>
              </a:solidFill>
              <a:effectLst/>
              <a:latin typeface="Lato"/>
            </a:endParaRPr>
          </a:p>
        </p:txBody>
      </p:sp>
      <p:sp>
        <p:nvSpPr>
          <p:cNvPr id="3" name="TextBox 2"/>
          <p:cNvSpPr txBox="1"/>
          <p:nvPr/>
        </p:nvSpPr>
        <p:spPr>
          <a:xfrm>
            <a:off x="82204" y="474440"/>
            <a:ext cx="575979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Responding to stranded marine turtles</a:t>
            </a:r>
            <a:endParaRPr lang="en-AU" sz="2400" dirty="0"/>
          </a:p>
        </p:txBody>
      </p:sp>
      <p:pic>
        <p:nvPicPr>
          <p:cNvPr id="4" name="Picture 3"/>
          <p:cNvPicPr>
            <a:picLocks noChangeAspect="1"/>
          </p:cNvPicPr>
          <p:nvPr/>
        </p:nvPicPr>
        <p:blipFill>
          <a:blip r:embed="rId2"/>
          <a:stretch>
            <a:fillRect/>
          </a:stretch>
        </p:blipFill>
        <p:spPr>
          <a:xfrm>
            <a:off x="7003896" y="3583709"/>
            <a:ext cx="3864343" cy="2900218"/>
          </a:xfrm>
          <a:prstGeom prst="rect">
            <a:avLst/>
          </a:prstGeom>
        </p:spPr>
      </p:pic>
      <p:pic>
        <p:nvPicPr>
          <p:cNvPr id="5" name="Picture 4"/>
          <p:cNvPicPr>
            <a:picLocks noChangeAspect="1"/>
          </p:cNvPicPr>
          <p:nvPr/>
        </p:nvPicPr>
        <p:blipFill>
          <a:blip r:embed="rId3"/>
          <a:stretch>
            <a:fillRect/>
          </a:stretch>
        </p:blipFill>
        <p:spPr>
          <a:xfrm>
            <a:off x="1953489" y="3583709"/>
            <a:ext cx="3498875" cy="2995912"/>
          </a:xfrm>
          <a:prstGeom prst="rect">
            <a:avLst/>
          </a:prstGeom>
        </p:spPr>
      </p:pic>
    </p:spTree>
    <p:extLst>
      <p:ext uri="{BB962C8B-B14F-4D97-AF65-F5344CB8AC3E}">
        <p14:creationId xmlns:p14="http://schemas.microsoft.com/office/powerpoint/2010/main" val="626111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523</Words>
  <Application>Microsoft Office PowerPoint</Application>
  <PresentationFormat>Widescreen</PresentationFormat>
  <Paragraphs>123</Paragraphs>
  <Slides>19</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vt:lpstr>
      <vt:lpstr>Arial Rounded MT Bold</vt:lpstr>
      <vt:lpstr>Bodoni MT</vt:lpstr>
      <vt:lpstr>Calibri</vt:lpstr>
      <vt:lpstr>Calibri Light</vt:lpstr>
      <vt:lpstr>Lato</vt:lpstr>
      <vt:lpstr>Times New Roman</vt:lpstr>
      <vt:lpstr>Office Theme</vt:lpstr>
      <vt:lpstr>PowerPoint Presentation</vt:lpstr>
      <vt:lpstr>Acknowledgement of Country </vt:lpstr>
      <vt:lpstr>PowerPoint Presentation</vt:lpstr>
      <vt:lpstr>Turtle Conservation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Great Barrier Reef Marine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Groves</dc:creator>
  <cp:lastModifiedBy>Jo Marks</cp:lastModifiedBy>
  <cp:revision>7</cp:revision>
  <dcterms:created xsi:type="dcterms:W3CDTF">2022-05-20T01:43:51Z</dcterms:created>
  <dcterms:modified xsi:type="dcterms:W3CDTF">2022-05-26T02:41:15Z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23c48db5-83d0-48c9-a3ec-90651d01766a</vt:lpwstr>
  </property>
  <property fmtid="{D5CDD505-2E9C-101B-9397-08002B2CF9AE}" pid="3" name="SEC">
    <vt:lpwstr>UNOFFICIAL</vt:lpwstr>
  </property>
</Properties>
</file>