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3" r:id="rId1"/>
    <p:sldMasterId id="2147483812" r:id="rId2"/>
    <p:sldMasterId id="2147483784" r:id="rId3"/>
  </p:sldMasterIdLst>
  <p:notesMasterIdLst>
    <p:notesMasterId r:id="rId38"/>
  </p:notesMasterIdLst>
  <p:handoutMasterIdLst>
    <p:handoutMasterId r:id="rId39"/>
  </p:handoutMasterIdLst>
  <p:sldIdLst>
    <p:sldId id="264" r:id="rId4"/>
    <p:sldId id="265" r:id="rId5"/>
    <p:sldId id="256" r:id="rId6"/>
    <p:sldId id="273" r:id="rId7"/>
    <p:sldId id="263" r:id="rId8"/>
    <p:sldId id="272" r:id="rId9"/>
    <p:sldId id="274" r:id="rId10"/>
    <p:sldId id="259" r:id="rId11"/>
    <p:sldId id="276" r:id="rId12"/>
    <p:sldId id="266" r:id="rId13"/>
    <p:sldId id="278" r:id="rId14"/>
    <p:sldId id="281" r:id="rId15"/>
    <p:sldId id="268" r:id="rId16"/>
    <p:sldId id="432" r:id="rId17"/>
    <p:sldId id="422" r:id="rId18"/>
    <p:sldId id="353" r:id="rId19"/>
    <p:sldId id="445" r:id="rId20"/>
    <p:sldId id="442" r:id="rId21"/>
    <p:sldId id="443" r:id="rId22"/>
    <p:sldId id="261" r:id="rId23"/>
    <p:sldId id="444" r:id="rId24"/>
    <p:sldId id="269" r:id="rId25"/>
    <p:sldId id="275" r:id="rId26"/>
    <p:sldId id="313" r:id="rId27"/>
    <p:sldId id="301" r:id="rId28"/>
    <p:sldId id="305" r:id="rId29"/>
    <p:sldId id="307" r:id="rId30"/>
    <p:sldId id="436" r:id="rId31"/>
    <p:sldId id="434" r:id="rId32"/>
    <p:sldId id="270" r:id="rId33"/>
    <p:sldId id="435" r:id="rId34"/>
    <p:sldId id="437" r:id="rId35"/>
    <p:sldId id="438" r:id="rId36"/>
    <p:sldId id="439" r:id="rId37"/>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4059" userDrawn="1">
          <p15:clr>
            <a:srgbClr val="A4A3A4"/>
          </p15:clr>
        </p15:guide>
        <p15:guide id="3" pos="2980" userDrawn="1">
          <p15:clr>
            <a:srgbClr val="A4A3A4"/>
          </p15:clr>
        </p15:guide>
        <p15:guide id="4" orient="horz" pos="234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3DE"/>
    <a:srgbClr val="005B9E"/>
    <a:srgbClr val="FFFFFF"/>
    <a:srgbClr val="B8E1F6"/>
    <a:srgbClr val="5BBBEB"/>
    <a:srgbClr val="88B98A"/>
    <a:srgbClr val="457F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1" autoAdjust="0"/>
    <p:restoredTop sz="84158" autoAdjust="0"/>
  </p:normalViewPr>
  <p:slideViewPr>
    <p:cSldViewPr snapToGrid="0" snapToObjects="1" showGuides="1">
      <p:cViewPr varScale="1">
        <p:scale>
          <a:sx n="58" d="100"/>
          <a:sy n="58" d="100"/>
        </p:scale>
        <p:origin x="1085" y="58"/>
      </p:cViewPr>
      <p:guideLst>
        <p:guide orient="horz" pos="1620"/>
        <p:guide pos="4059"/>
        <p:guide pos="2980"/>
        <p:guide orient="horz" pos="2346"/>
      </p:guideLst>
    </p:cSldViewPr>
  </p:slideViewPr>
  <p:outlineViewPr>
    <p:cViewPr>
      <p:scale>
        <a:sx n="33" d="100"/>
        <a:sy n="33" d="100"/>
      </p:scale>
      <p:origin x="0" y="-686"/>
    </p:cViewPr>
  </p:outlineViewPr>
  <p:notesTextViewPr>
    <p:cViewPr>
      <p:scale>
        <a:sx n="1" d="1"/>
        <a:sy n="1" d="1"/>
      </p:scale>
      <p:origin x="0" y="0"/>
    </p:cViewPr>
  </p:notesTextViewPr>
  <p:sorterViewPr>
    <p:cViewPr>
      <p:scale>
        <a:sx n="200" d="100"/>
        <a:sy n="200" d="100"/>
      </p:scale>
      <p:origin x="0" y="0"/>
    </p:cViewPr>
  </p:sorterViewPr>
  <p:notesViewPr>
    <p:cSldViewPr snapToGrid="0" snapToObjects="1">
      <p:cViewPr varScale="1">
        <p:scale>
          <a:sx n="82" d="100"/>
          <a:sy n="82" d="100"/>
        </p:scale>
        <p:origin x="-432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8E0BE73-AAB1-1B4F-B0A7-7D8546DB1C8B}" type="datetimeFigureOut">
              <a:rPr lang="en-US" smtClean="0"/>
              <a:t>26-May-22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C0A221-F328-DF4C-B08B-F2C7E4B07369}" type="slidenum">
              <a:rPr lang="en-US" smtClean="0"/>
              <a:t>‹#›</a:t>
            </a:fld>
            <a:endParaRPr lang="en-US"/>
          </a:p>
        </p:txBody>
      </p:sp>
    </p:spTree>
    <p:extLst>
      <p:ext uri="{BB962C8B-B14F-4D97-AF65-F5344CB8AC3E}">
        <p14:creationId xmlns:p14="http://schemas.microsoft.com/office/powerpoint/2010/main" val="3512564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9E9D7-B7A7-4D4D-925C-A14B4D5070DE}" type="datetimeFigureOut">
              <a:rPr lang="en-US" smtClean="0"/>
              <a:t>26-May-22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C4E586-E2C2-7C4D-BF8F-58AB49F7F069}" type="slidenum">
              <a:rPr lang="en-US" smtClean="0"/>
              <a:t>‹#›</a:t>
            </a:fld>
            <a:endParaRPr lang="en-US"/>
          </a:p>
        </p:txBody>
      </p:sp>
    </p:spTree>
    <p:extLst>
      <p:ext uri="{BB962C8B-B14F-4D97-AF65-F5344CB8AC3E}">
        <p14:creationId xmlns:p14="http://schemas.microsoft.com/office/powerpoint/2010/main" val="2806203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4E586-E2C2-7C4D-BF8F-58AB49F7F069}" type="slidenum">
              <a:rPr lang="en-US" smtClean="0"/>
              <a:t>1</a:t>
            </a:fld>
            <a:endParaRPr lang="en-US"/>
          </a:p>
        </p:txBody>
      </p:sp>
    </p:spTree>
    <p:extLst>
      <p:ext uri="{BB962C8B-B14F-4D97-AF65-F5344CB8AC3E}">
        <p14:creationId xmlns:p14="http://schemas.microsoft.com/office/powerpoint/2010/main" val="123749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4E586-E2C2-7C4D-BF8F-58AB49F7F069}" type="slidenum">
              <a:rPr lang="en-US" smtClean="0"/>
              <a:t>10</a:t>
            </a:fld>
            <a:endParaRPr lang="en-US"/>
          </a:p>
        </p:txBody>
      </p:sp>
    </p:spTree>
    <p:extLst>
      <p:ext uri="{BB962C8B-B14F-4D97-AF65-F5344CB8AC3E}">
        <p14:creationId xmlns:p14="http://schemas.microsoft.com/office/powerpoint/2010/main" val="1743951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4E586-E2C2-7C4D-BF8F-58AB49F7F069}" type="slidenum">
              <a:rPr lang="en-US" smtClean="0"/>
              <a:t>11</a:t>
            </a:fld>
            <a:endParaRPr lang="en-US"/>
          </a:p>
        </p:txBody>
      </p:sp>
    </p:spTree>
    <p:extLst>
      <p:ext uri="{BB962C8B-B14F-4D97-AF65-F5344CB8AC3E}">
        <p14:creationId xmlns:p14="http://schemas.microsoft.com/office/powerpoint/2010/main" val="3702521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4E586-E2C2-7C4D-BF8F-58AB49F7F069}" type="slidenum">
              <a:rPr lang="en-US" smtClean="0"/>
              <a:t>12</a:t>
            </a:fld>
            <a:endParaRPr lang="en-US"/>
          </a:p>
        </p:txBody>
      </p:sp>
    </p:spTree>
    <p:extLst>
      <p:ext uri="{BB962C8B-B14F-4D97-AF65-F5344CB8AC3E}">
        <p14:creationId xmlns:p14="http://schemas.microsoft.com/office/powerpoint/2010/main" val="3541786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4E586-E2C2-7C4D-BF8F-58AB49F7F069}" type="slidenum">
              <a:rPr lang="en-US" smtClean="0"/>
              <a:t>13</a:t>
            </a:fld>
            <a:endParaRPr lang="en-US"/>
          </a:p>
        </p:txBody>
      </p:sp>
    </p:spTree>
    <p:extLst>
      <p:ext uri="{BB962C8B-B14F-4D97-AF65-F5344CB8AC3E}">
        <p14:creationId xmlns:p14="http://schemas.microsoft.com/office/powerpoint/2010/main" val="1827733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4E586-E2C2-7C4D-BF8F-58AB49F7F069}" type="slidenum">
              <a:rPr lang="en-US" smtClean="0"/>
              <a:t>14</a:t>
            </a:fld>
            <a:endParaRPr lang="en-US"/>
          </a:p>
        </p:txBody>
      </p:sp>
    </p:spTree>
    <p:extLst>
      <p:ext uri="{BB962C8B-B14F-4D97-AF65-F5344CB8AC3E}">
        <p14:creationId xmlns:p14="http://schemas.microsoft.com/office/powerpoint/2010/main" val="3856516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977F48-2B2E-1944-BE3E-58A02CF71145}" type="slidenum">
              <a:rPr lang="en-AU" smtClean="0"/>
              <a:pPr>
                <a:defRPr/>
              </a:pPr>
              <a:t>15</a:t>
            </a:fld>
            <a:endParaRPr lang="en-AU"/>
          </a:p>
        </p:txBody>
      </p:sp>
    </p:spTree>
    <p:extLst>
      <p:ext uri="{BB962C8B-B14F-4D97-AF65-F5344CB8AC3E}">
        <p14:creationId xmlns:p14="http://schemas.microsoft.com/office/powerpoint/2010/main" val="220422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p:cNvSpPr>
          <p:nvPr>
            <p:ph type="sldImg"/>
          </p:nvPr>
        </p:nvSpPr>
        <p:spPr>
          <a:xfrm>
            <a:off x="376238" y="684213"/>
            <a:ext cx="6100762" cy="3432175"/>
          </a:xfrm>
          <a:ln/>
        </p:spPr>
      </p:sp>
      <p:sp>
        <p:nvSpPr>
          <p:cNvPr id="227331" name="Notes Placeholder 2"/>
          <p:cNvSpPr>
            <a:spLocks noGrp="1"/>
          </p:cNvSpPr>
          <p:nvPr>
            <p:ph type="body" idx="1"/>
          </p:nvPr>
        </p:nvSpPr>
        <p:spPr>
          <a:noFill/>
          <a:ln/>
        </p:spPr>
        <p:txBody>
          <a:bodyPr/>
          <a:lstStyle/>
          <a:p>
            <a:endParaRPr lang="en-US" dirty="0"/>
          </a:p>
        </p:txBody>
      </p:sp>
      <p:sp>
        <p:nvSpPr>
          <p:cNvPr id="227332" name="Slide Number Placeholder 3"/>
          <p:cNvSpPr>
            <a:spLocks noGrp="1"/>
          </p:cNvSpPr>
          <p:nvPr>
            <p:ph type="sldNum" sz="quarter" idx="5"/>
          </p:nvPr>
        </p:nvSpPr>
        <p:spPr>
          <a:noFill/>
        </p:spPr>
        <p:txBody>
          <a:bodyPr/>
          <a:lstStyle/>
          <a:p>
            <a:fld id="{A64DD340-EE9C-3A42-9FCE-BAA2B65B8CBB}" type="slidenum">
              <a:rPr lang="en-AU" smtClean="0"/>
              <a:pPr/>
              <a:t>16</a:t>
            </a:fld>
            <a:endParaRPr lang="en-A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p:cNvSpPr>
          <p:nvPr>
            <p:ph type="sldImg"/>
          </p:nvPr>
        </p:nvSpPr>
        <p:spPr>
          <a:xfrm>
            <a:off x="376238" y="684213"/>
            <a:ext cx="6100762" cy="3432175"/>
          </a:xfrm>
          <a:ln/>
        </p:spPr>
      </p:sp>
      <p:sp>
        <p:nvSpPr>
          <p:cNvPr id="227331" name="Notes Placeholder 2"/>
          <p:cNvSpPr>
            <a:spLocks noGrp="1"/>
          </p:cNvSpPr>
          <p:nvPr>
            <p:ph type="body" idx="1"/>
          </p:nvPr>
        </p:nvSpPr>
        <p:spPr>
          <a:noFill/>
          <a:ln/>
        </p:spPr>
        <p:txBody>
          <a:bodyPr/>
          <a:lstStyle/>
          <a:p>
            <a:endParaRPr lang="en-US" dirty="0"/>
          </a:p>
        </p:txBody>
      </p:sp>
      <p:sp>
        <p:nvSpPr>
          <p:cNvPr id="227332" name="Slide Number Placeholder 3"/>
          <p:cNvSpPr>
            <a:spLocks noGrp="1"/>
          </p:cNvSpPr>
          <p:nvPr>
            <p:ph type="sldNum" sz="quarter" idx="5"/>
          </p:nvPr>
        </p:nvSpPr>
        <p:spPr>
          <a:noFill/>
        </p:spPr>
        <p:txBody>
          <a:bodyPr/>
          <a:lstStyle/>
          <a:p>
            <a:fld id="{A64DD340-EE9C-3A42-9FCE-BAA2B65B8CBB}" type="slidenum">
              <a:rPr lang="en-AU" smtClean="0"/>
              <a:pPr/>
              <a:t>17</a:t>
            </a:fld>
            <a:endParaRPr lang="en-AU"/>
          </a:p>
        </p:txBody>
      </p:sp>
    </p:spTree>
    <p:extLst>
      <p:ext uri="{BB962C8B-B14F-4D97-AF65-F5344CB8AC3E}">
        <p14:creationId xmlns:p14="http://schemas.microsoft.com/office/powerpoint/2010/main" val="64083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4E586-E2C2-7C4D-BF8F-58AB49F7F069}" type="slidenum">
              <a:rPr lang="en-US" smtClean="0"/>
              <a:t>18</a:t>
            </a:fld>
            <a:endParaRPr lang="en-US"/>
          </a:p>
        </p:txBody>
      </p:sp>
    </p:spTree>
    <p:extLst>
      <p:ext uri="{BB962C8B-B14F-4D97-AF65-F5344CB8AC3E}">
        <p14:creationId xmlns:p14="http://schemas.microsoft.com/office/powerpoint/2010/main" val="3480483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4E586-E2C2-7C4D-BF8F-58AB49F7F069}" type="slidenum">
              <a:rPr lang="en-US" smtClean="0"/>
              <a:t>19</a:t>
            </a:fld>
            <a:endParaRPr lang="en-US"/>
          </a:p>
        </p:txBody>
      </p:sp>
    </p:spTree>
    <p:extLst>
      <p:ext uri="{BB962C8B-B14F-4D97-AF65-F5344CB8AC3E}">
        <p14:creationId xmlns:p14="http://schemas.microsoft.com/office/powerpoint/2010/main" val="2933806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4E586-E2C2-7C4D-BF8F-58AB49F7F069}" type="slidenum">
              <a:rPr lang="en-US" smtClean="0"/>
              <a:t>2</a:t>
            </a:fld>
            <a:endParaRPr lang="en-US"/>
          </a:p>
        </p:txBody>
      </p:sp>
    </p:spTree>
    <p:extLst>
      <p:ext uri="{BB962C8B-B14F-4D97-AF65-F5344CB8AC3E}">
        <p14:creationId xmlns:p14="http://schemas.microsoft.com/office/powerpoint/2010/main" val="4238269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4E586-E2C2-7C4D-BF8F-58AB49F7F069}" type="slidenum">
              <a:rPr lang="en-US" smtClean="0"/>
              <a:t>20</a:t>
            </a:fld>
            <a:endParaRPr lang="en-US"/>
          </a:p>
        </p:txBody>
      </p:sp>
    </p:spTree>
    <p:extLst>
      <p:ext uri="{BB962C8B-B14F-4D97-AF65-F5344CB8AC3E}">
        <p14:creationId xmlns:p14="http://schemas.microsoft.com/office/powerpoint/2010/main" val="3375587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But – as we could see with our fishing line data – illegal fishing in green zones is a real threat to these mum and dad fish. In the Palm Islands, we counted the snagged lines, removed them all in 2012, and counted what had come back in two years, by 2014. The height of the dark grey bars shows how much line was removed, and the white bars shows how much came back. This is what happened in the blue zones, and here is how much line there was in the green zones. And here is the same for the Whitsundays. The main thing to note is that these lines in the green shouldn’t be there at all, and gives us a measure of how much people are fishing in green zones.</a:t>
            </a:r>
          </a:p>
        </p:txBody>
      </p:sp>
      <p:sp>
        <p:nvSpPr>
          <p:cNvPr id="4" name="Slide Number Placeholder 3"/>
          <p:cNvSpPr>
            <a:spLocks noGrp="1"/>
          </p:cNvSpPr>
          <p:nvPr>
            <p:ph type="sldNum" sz="quarter" idx="5"/>
          </p:nvPr>
        </p:nvSpPr>
        <p:spPr/>
        <p:txBody>
          <a:bodyPr/>
          <a:lstStyle/>
          <a:p>
            <a:fld id="{94C4E586-E2C2-7C4D-BF8F-58AB49F7F069}" type="slidenum">
              <a:rPr lang="en-US" smtClean="0"/>
              <a:t>22</a:t>
            </a:fld>
            <a:endParaRPr lang="en-US"/>
          </a:p>
        </p:txBody>
      </p:sp>
    </p:spTree>
    <p:extLst>
      <p:ext uri="{BB962C8B-B14F-4D97-AF65-F5344CB8AC3E}">
        <p14:creationId xmlns:p14="http://schemas.microsoft.com/office/powerpoint/2010/main" val="3351205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reality, there are always a few of us working along the transects. Someone goes first and counts the big fish that are a bit more flighty, then the tape gets laid behind them, and people might come along the tape counting the smaller fish and the corals and other things that grow on the bottom. We also tally bits of fishing line snagged on the reef.</a:t>
            </a:r>
          </a:p>
        </p:txBody>
      </p:sp>
      <p:sp>
        <p:nvSpPr>
          <p:cNvPr id="4" name="Slide Number Placeholder 3"/>
          <p:cNvSpPr>
            <a:spLocks noGrp="1"/>
          </p:cNvSpPr>
          <p:nvPr>
            <p:ph type="sldNum" sz="quarter" idx="5"/>
          </p:nvPr>
        </p:nvSpPr>
        <p:spPr/>
        <p:txBody>
          <a:bodyPr/>
          <a:lstStyle/>
          <a:p>
            <a:fld id="{94C4E586-E2C2-7C4D-BF8F-58AB49F7F069}" type="slidenum">
              <a:rPr lang="en-US" smtClean="0"/>
              <a:t>23</a:t>
            </a:fld>
            <a:endParaRPr lang="en-US"/>
          </a:p>
        </p:txBody>
      </p:sp>
    </p:spTree>
    <p:extLst>
      <p:ext uri="{BB962C8B-B14F-4D97-AF65-F5344CB8AC3E}">
        <p14:creationId xmlns:p14="http://schemas.microsoft.com/office/powerpoint/2010/main" val="1888860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Dotted</a:t>
            </a:r>
            <a:r>
              <a:rPr lang="en-US" baseline="0" dirty="0"/>
              <a:t> horizontal lines are the mean line densities for the entire region</a:t>
            </a:r>
          </a:p>
          <a:p>
            <a:endParaRPr lang="en-US" dirty="0"/>
          </a:p>
          <a:p>
            <a:r>
              <a:rPr lang="en-US" dirty="0"/>
              <a:t>These hotspots are suggestive of night fishing – which has been acknowledged as a rising problem by GBRMPA</a:t>
            </a:r>
          </a:p>
        </p:txBody>
      </p:sp>
      <p:sp>
        <p:nvSpPr>
          <p:cNvPr id="4" name="Slide Number Placeholder 3"/>
          <p:cNvSpPr>
            <a:spLocks noGrp="1"/>
          </p:cNvSpPr>
          <p:nvPr>
            <p:ph type="sldNum" sz="quarter" idx="10"/>
          </p:nvPr>
        </p:nvSpPr>
        <p:spPr/>
        <p:txBody>
          <a:bodyPr/>
          <a:lstStyle/>
          <a:p>
            <a:fld id="{BE773E7B-6EB2-5543-BD80-66B5A0810C9D}" type="slidenum">
              <a:rPr lang="en-US" smtClean="0"/>
              <a:t>25</a:t>
            </a:fld>
            <a:endParaRPr lang="en-US"/>
          </a:p>
        </p:txBody>
      </p:sp>
    </p:spTree>
    <p:extLst>
      <p:ext uri="{BB962C8B-B14F-4D97-AF65-F5344CB8AC3E}">
        <p14:creationId xmlns:p14="http://schemas.microsoft.com/office/powerpoint/2010/main" val="918993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US" dirty="0"/>
              <a:t>RRT gave the highest</a:t>
            </a:r>
            <a:r>
              <a:rPr lang="en-US" baseline="0" dirty="0"/>
              <a:t> estimate</a:t>
            </a:r>
          </a:p>
          <a:p>
            <a:pPr marL="0" indent="0">
              <a:buFontTx/>
              <a:buNone/>
            </a:pPr>
            <a:endParaRPr lang="en-US" dirty="0"/>
          </a:p>
        </p:txBody>
      </p:sp>
      <p:sp>
        <p:nvSpPr>
          <p:cNvPr id="4" name="Slide Number Placeholder 3"/>
          <p:cNvSpPr>
            <a:spLocks noGrp="1"/>
          </p:cNvSpPr>
          <p:nvPr>
            <p:ph type="sldNum" sz="quarter" idx="10"/>
          </p:nvPr>
        </p:nvSpPr>
        <p:spPr/>
        <p:txBody>
          <a:bodyPr/>
          <a:lstStyle/>
          <a:p>
            <a:fld id="{BE773E7B-6EB2-5543-BD80-66B5A0810C9D}" type="slidenum">
              <a:rPr lang="en-US" smtClean="0"/>
              <a:t>26</a:t>
            </a:fld>
            <a:endParaRPr lang="en-US"/>
          </a:p>
        </p:txBody>
      </p:sp>
    </p:spTree>
    <p:extLst>
      <p:ext uri="{BB962C8B-B14F-4D97-AF65-F5344CB8AC3E}">
        <p14:creationId xmlns:p14="http://schemas.microsoft.com/office/powerpoint/2010/main" val="2383696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endParaRPr lang="en-US" baseline="0" dirty="0"/>
          </a:p>
          <a:p>
            <a:pPr marL="0" indent="0">
              <a:buFontTx/>
              <a:buNone/>
            </a:pPr>
            <a:endParaRPr lang="en-US" baseline="0" dirty="0"/>
          </a:p>
          <a:p>
            <a:pPr marL="0" indent="0">
              <a:buFontTx/>
              <a:buNone/>
            </a:pPr>
            <a:endParaRPr lang="en-US" dirty="0"/>
          </a:p>
        </p:txBody>
      </p:sp>
      <p:sp>
        <p:nvSpPr>
          <p:cNvPr id="4" name="Slide Number Placeholder 3"/>
          <p:cNvSpPr>
            <a:spLocks noGrp="1"/>
          </p:cNvSpPr>
          <p:nvPr>
            <p:ph type="sldNum" sz="quarter" idx="10"/>
          </p:nvPr>
        </p:nvSpPr>
        <p:spPr/>
        <p:txBody>
          <a:bodyPr/>
          <a:lstStyle/>
          <a:p>
            <a:fld id="{BE773E7B-6EB2-5543-BD80-66B5A0810C9D}" type="slidenum">
              <a:rPr lang="en-US" smtClean="0"/>
              <a:t>27</a:t>
            </a:fld>
            <a:endParaRPr lang="en-US"/>
          </a:p>
        </p:txBody>
      </p:sp>
    </p:spTree>
    <p:extLst>
      <p:ext uri="{BB962C8B-B14F-4D97-AF65-F5344CB8AC3E}">
        <p14:creationId xmlns:p14="http://schemas.microsoft.com/office/powerpoint/2010/main" val="543200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I’d like to quickly show you what these four studies found, and then spend some more time talking about this program, the long-term monitoring of fish in green and blue zones, because that’s where I think we can think about useful ongoing information gathering where the community can get involved.</a:t>
            </a:r>
          </a:p>
        </p:txBody>
      </p:sp>
      <p:sp>
        <p:nvSpPr>
          <p:cNvPr id="4" name="Slide Number Placeholder 3"/>
          <p:cNvSpPr>
            <a:spLocks noGrp="1"/>
          </p:cNvSpPr>
          <p:nvPr>
            <p:ph type="sldNum" sz="quarter" idx="5"/>
          </p:nvPr>
        </p:nvSpPr>
        <p:spPr/>
        <p:txBody>
          <a:bodyPr/>
          <a:lstStyle/>
          <a:p>
            <a:fld id="{94C4E586-E2C2-7C4D-BF8F-58AB49F7F069}" type="slidenum">
              <a:rPr lang="en-US" smtClean="0"/>
              <a:t>28</a:t>
            </a:fld>
            <a:endParaRPr lang="en-US"/>
          </a:p>
        </p:txBody>
      </p:sp>
    </p:spTree>
    <p:extLst>
      <p:ext uri="{BB962C8B-B14F-4D97-AF65-F5344CB8AC3E}">
        <p14:creationId xmlns:p14="http://schemas.microsoft.com/office/powerpoint/2010/main" val="2733989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some scientists at JCU caught blacktip reefs sharks at Cockle Bay, measured them, determined what sex they were and whether they were juveniles or adults, tagged them and released them. They then spread the information about this far and wide and had fishers report back if they caught a tagged shark. </a:t>
            </a:r>
          </a:p>
          <a:p>
            <a:r>
              <a:rPr lang="en-AU" dirty="0"/>
              <a:t>They discovered that the sharks tend to mate between December and April, and give birth between December and March. A large proportion of the sharks were recaptured close to home. So now we know that this is a very important habitat for these populations of sharks, and that there are times during mating and giving birth that they might be more vulnerable to disturbance.</a:t>
            </a:r>
          </a:p>
        </p:txBody>
      </p:sp>
      <p:sp>
        <p:nvSpPr>
          <p:cNvPr id="4" name="Slide Number Placeholder 3"/>
          <p:cNvSpPr>
            <a:spLocks noGrp="1"/>
          </p:cNvSpPr>
          <p:nvPr>
            <p:ph type="sldNum" sz="quarter" idx="5"/>
          </p:nvPr>
        </p:nvSpPr>
        <p:spPr/>
        <p:txBody>
          <a:bodyPr/>
          <a:lstStyle/>
          <a:p>
            <a:fld id="{94C4E586-E2C2-7C4D-BF8F-58AB49F7F069}" type="slidenum">
              <a:rPr lang="en-US" smtClean="0"/>
              <a:t>29</a:t>
            </a:fld>
            <a:endParaRPr lang="en-US"/>
          </a:p>
        </p:txBody>
      </p:sp>
    </p:spTree>
    <p:extLst>
      <p:ext uri="{BB962C8B-B14F-4D97-AF65-F5344CB8AC3E}">
        <p14:creationId xmlns:p14="http://schemas.microsoft.com/office/powerpoint/2010/main" val="1442284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2006, scientists from the University of Queensland studied ciguatera on the Great Barrier Reef, and included some sites around </a:t>
            </a:r>
            <a:r>
              <a:rPr lang="en-AU" dirty="0" err="1"/>
              <a:t>Yunbenun</a:t>
            </a:r>
            <a:r>
              <a:rPr lang="en-AU" dirty="0"/>
              <a:t>. Ciguatera is a type of poisoning that comes from a toxic dinoflagellate – a microscopic organism that lives in algae and ends up in the flesh of fish like trout. </a:t>
            </a:r>
          </a:p>
          <a:p>
            <a:r>
              <a:rPr lang="en-AU" dirty="0"/>
              <a:t>They found out that where there was a lot of runoff from the rivers cause high levels of nitrogen or nutrient enrichment. </a:t>
            </a:r>
          </a:p>
          <a:p>
            <a:r>
              <a:rPr lang="en-AU" dirty="0"/>
              <a:t>However, it seems that closer to the coast there’s not as much ciguatera as further offshore. This fits well with the high level ciguatera poisoning out in the Pacific, compared with Australia in general.</a:t>
            </a:r>
          </a:p>
        </p:txBody>
      </p:sp>
      <p:sp>
        <p:nvSpPr>
          <p:cNvPr id="4" name="Slide Number Placeholder 3"/>
          <p:cNvSpPr>
            <a:spLocks noGrp="1"/>
          </p:cNvSpPr>
          <p:nvPr>
            <p:ph type="sldNum" sz="quarter" idx="5"/>
          </p:nvPr>
        </p:nvSpPr>
        <p:spPr/>
        <p:txBody>
          <a:bodyPr/>
          <a:lstStyle/>
          <a:p>
            <a:fld id="{94C4E586-E2C2-7C4D-BF8F-58AB49F7F069}" type="slidenum">
              <a:rPr lang="en-US" smtClean="0"/>
              <a:t>30</a:t>
            </a:fld>
            <a:endParaRPr lang="en-US"/>
          </a:p>
        </p:txBody>
      </p:sp>
    </p:spTree>
    <p:extLst>
      <p:ext uri="{BB962C8B-B14F-4D97-AF65-F5344CB8AC3E}">
        <p14:creationId xmlns:p14="http://schemas.microsoft.com/office/powerpoint/2010/main" val="21126626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Here’s something that’s close to my heart – I did a lot of my Ph.D. here on </a:t>
            </a:r>
            <a:r>
              <a:rPr lang="en-AU" dirty="0" err="1"/>
              <a:t>Yunbenun</a:t>
            </a:r>
            <a:r>
              <a:rPr lang="en-AU" dirty="0"/>
              <a:t>, studying the group of fish that cultivate little gardens or farms in territories that they weed, care for and vigorously defend against intruders. I counted them, observed their behaviour and studies what they were growing and eating. I also did an experiment where I put some ceramic tiles on the reef, inside and outside their territories, some caged and some open, to find out exactly what it is they do. </a:t>
            </a:r>
          </a:p>
        </p:txBody>
      </p:sp>
      <p:sp>
        <p:nvSpPr>
          <p:cNvPr id="4" name="Slide Number Placeholder 3"/>
          <p:cNvSpPr>
            <a:spLocks noGrp="1"/>
          </p:cNvSpPr>
          <p:nvPr>
            <p:ph type="sldNum" sz="quarter" idx="5"/>
          </p:nvPr>
        </p:nvSpPr>
        <p:spPr/>
        <p:txBody>
          <a:bodyPr/>
          <a:lstStyle/>
          <a:p>
            <a:fld id="{94C4E586-E2C2-7C4D-BF8F-58AB49F7F069}" type="slidenum">
              <a:rPr lang="en-US" smtClean="0"/>
              <a:t>31</a:t>
            </a:fld>
            <a:endParaRPr lang="en-US"/>
          </a:p>
        </p:txBody>
      </p:sp>
    </p:spTree>
    <p:extLst>
      <p:ext uri="{BB962C8B-B14F-4D97-AF65-F5344CB8AC3E}">
        <p14:creationId xmlns:p14="http://schemas.microsoft.com/office/powerpoint/2010/main" val="501901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94C4E586-E2C2-7C4D-BF8F-58AB49F7F069}" type="slidenum">
              <a:rPr lang="en-US" smtClean="0"/>
              <a:t>3</a:t>
            </a:fld>
            <a:endParaRPr lang="en-US"/>
          </a:p>
        </p:txBody>
      </p:sp>
    </p:spTree>
    <p:extLst>
      <p:ext uri="{BB962C8B-B14F-4D97-AF65-F5344CB8AC3E}">
        <p14:creationId xmlns:p14="http://schemas.microsoft.com/office/powerpoint/2010/main" val="124778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are some of the things I discovered, both here and elsewhere. Their territories can cover half of the reef in some places. This species, </a:t>
            </a:r>
            <a:r>
              <a:rPr lang="en-AU" dirty="0" err="1"/>
              <a:t>Stegastes</a:t>
            </a:r>
            <a:r>
              <a:rPr lang="en-AU" dirty="0"/>
              <a:t> </a:t>
            </a:r>
            <a:r>
              <a:rPr lang="en-AU" dirty="0" err="1"/>
              <a:t>apicalis</a:t>
            </a:r>
            <a:r>
              <a:rPr lang="en-AU" dirty="0"/>
              <a:t>, stops the big seaweeds from developing and growing. They keep everything looking like a think but tidy lawn. Even though they defend the territories, other fish can gang up and raid the farms, so effectively the farming fish are providing important nutrition for a whole bunch of other species. Overall, they control the growth of corals, algae, little critters that live in the seaweed and corals, and the behaviour of other fish.</a:t>
            </a:r>
          </a:p>
        </p:txBody>
      </p:sp>
      <p:sp>
        <p:nvSpPr>
          <p:cNvPr id="4" name="Slide Number Placeholder 3"/>
          <p:cNvSpPr>
            <a:spLocks noGrp="1"/>
          </p:cNvSpPr>
          <p:nvPr>
            <p:ph type="sldNum" sz="quarter" idx="5"/>
          </p:nvPr>
        </p:nvSpPr>
        <p:spPr/>
        <p:txBody>
          <a:bodyPr/>
          <a:lstStyle/>
          <a:p>
            <a:fld id="{94C4E586-E2C2-7C4D-BF8F-58AB49F7F069}" type="slidenum">
              <a:rPr lang="en-US" smtClean="0"/>
              <a:t>32</a:t>
            </a:fld>
            <a:endParaRPr lang="en-US"/>
          </a:p>
        </p:txBody>
      </p:sp>
    </p:spTree>
    <p:extLst>
      <p:ext uri="{BB962C8B-B14F-4D97-AF65-F5344CB8AC3E}">
        <p14:creationId xmlns:p14="http://schemas.microsoft.com/office/powerpoint/2010/main" val="3395419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last study I’ll share with you before talking about monitoring is one that studied the diets of a whole bunch of fish species in Cockle Bay. </a:t>
            </a:r>
          </a:p>
        </p:txBody>
      </p:sp>
      <p:sp>
        <p:nvSpPr>
          <p:cNvPr id="4" name="Slide Number Placeholder 3"/>
          <p:cNvSpPr>
            <a:spLocks noGrp="1"/>
          </p:cNvSpPr>
          <p:nvPr>
            <p:ph type="sldNum" sz="quarter" idx="5"/>
          </p:nvPr>
        </p:nvSpPr>
        <p:spPr/>
        <p:txBody>
          <a:bodyPr/>
          <a:lstStyle/>
          <a:p>
            <a:fld id="{94C4E586-E2C2-7C4D-BF8F-58AB49F7F069}" type="slidenum">
              <a:rPr lang="en-US" smtClean="0"/>
              <a:t>33</a:t>
            </a:fld>
            <a:endParaRPr lang="en-US"/>
          </a:p>
        </p:txBody>
      </p:sp>
    </p:spTree>
    <p:extLst>
      <p:ext uri="{BB962C8B-B14F-4D97-AF65-F5344CB8AC3E}">
        <p14:creationId xmlns:p14="http://schemas.microsoft.com/office/powerpoint/2010/main" val="162654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They discovered that diet was related  to the size of the fish and the shape and size of their mouths, and that they all had slightly different preferences, which allows them to all coexist. Understanding the diets of fish, especially those that we might want to catch for food, or protect because they’re endangered, is one piece of the puzzle that helps us look after their habitat.</a:t>
            </a:r>
          </a:p>
        </p:txBody>
      </p:sp>
      <p:sp>
        <p:nvSpPr>
          <p:cNvPr id="4" name="Slide Number Placeholder 3"/>
          <p:cNvSpPr>
            <a:spLocks noGrp="1"/>
          </p:cNvSpPr>
          <p:nvPr>
            <p:ph type="sldNum" sz="quarter" idx="5"/>
          </p:nvPr>
        </p:nvSpPr>
        <p:spPr/>
        <p:txBody>
          <a:bodyPr/>
          <a:lstStyle/>
          <a:p>
            <a:fld id="{94C4E586-E2C2-7C4D-BF8F-58AB49F7F069}" type="slidenum">
              <a:rPr lang="en-US" smtClean="0"/>
              <a:t>34</a:t>
            </a:fld>
            <a:endParaRPr lang="en-US"/>
          </a:p>
        </p:txBody>
      </p:sp>
    </p:spTree>
    <p:extLst>
      <p:ext uri="{BB962C8B-B14F-4D97-AF65-F5344CB8AC3E}">
        <p14:creationId xmlns:p14="http://schemas.microsoft.com/office/powerpoint/2010/main" val="2259495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4E586-E2C2-7C4D-BF8F-58AB49F7F069}" type="slidenum">
              <a:rPr lang="en-US" smtClean="0"/>
              <a:t>4</a:t>
            </a:fld>
            <a:endParaRPr lang="en-US"/>
          </a:p>
        </p:txBody>
      </p:sp>
    </p:spTree>
    <p:extLst>
      <p:ext uri="{BB962C8B-B14F-4D97-AF65-F5344CB8AC3E}">
        <p14:creationId xmlns:p14="http://schemas.microsoft.com/office/powerpoint/2010/main" val="3358201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4E586-E2C2-7C4D-BF8F-58AB49F7F069}" type="slidenum">
              <a:rPr lang="en-US" smtClean="0"/>
              <a:t>5</a:t>
            </a:fld>
            <a:endParaRPr lang="en-US"/>
          </a:p>
        </p:txBody>
      </p:sp>
    </p:spTree>
    <p:extLst>
      <p:ext uri="{BB962C8B-B14F-4D97-AF65-F5344CB8AC3E}">
        <p14:creationId xmlns:p14="http://schemas.microsoft.com/office/powerpoint/2010/main" val="682573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4E586-E2C2-7C4D-BF8F-58AB49F7F069}" type="slidenum">
              <a:rPr lang="en-US" smtClean="0"/>
              <a:t>6</a:t>
            </a:fld>
            <a:endParaRPr lang="en-US"/>
          </a:p>
        </p:txBody>
      </p:sp>
    </p:spTree>
    <p:extLst>
      <p:ext uri="{BB962C8B-B14F-4D97-AF65-F5344CB8AC3E}">
        <p14:creationId xmlns:p14="http://schemas.microsoft.com/office/powerpoint/2010/main" val="2277868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4E586-E2C2-7C4D-BF8F-58AB49F7F069}" type="slidenum">
              <a:rPr lang="en-US" smtClean="0"/>
              <a:t>7</a:t>
            </a:fld>
            <a:endParaRPr lang="en-US"/>
          </a:p>
        </p:txBody>
      </p:sp>
    </p:spTree>
    <p:extLst>
      <p:ext uri="{BB962C8B-B14F-4D97-AF65-F5344CB8AC3E}">
        <p14:creationId xmlns:p14="http://schemas.microsoft.com/office/powerpoint/2010/main" val="3144602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4E586-E2C2-7C4D-BF8F-58AB49F7F069}" type="slidenum">
              <a:rPr lang="en-US" smtClean="0"/>
              <a:t>8</a:t>
            </a:fld>
            <a:endParaRPr lang="en-US"/>
          </a:p>
        </p:txBody>
      </p:sp>
    </p:spTree>
    <p:extLst>
      <p:ext uri="{BB962C8B-B14F-4D97-AF65-F5344CB8AC3E}">
        <p14:creationId xmlns:p14="http://schemas.microsoft.com/office/powerpoint/2010/main" val="3337792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4E586-E2C2-7C4D-BF8F-58AB49F7F069}" type="slidenum">
              <a:rPr lang="en-US" smtClean="0"/>
              <a:t>9</a:t>
            </a:fld>
            <a:endParaRPr lang="en-US"/>
          </a:p>
        </p:txBody>
      </p:sp>
    </p:spTree>
    <p:extLst>
      <p:ext uri="{BB962C8B-B14F-4D97-AF65-F5344CB8AC3E}">
        <p14:creationId xmlns:p14="http://schemas.microsoft.com/office/powerpoint/2010/main" val="17858782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ith Image">
    <p:spTree>
      <p:nvGrpSpPr>
        <p:cNvPr id="1" name=""/>
        <p:cNvGrpSpPr/>
        <p:nvPr/>
      </p:nvGrpSpPr>
      <p:grpSpPr>
        <a:xfrm>
          <a:off x="0" y="0"/>
          <a:ext cx="0" cy="0"/>
          <a:chOff x="0" y="0"/>
          <a:chExt cx="0" cy="0"/>
        </a:xfrm>
      </p:grpSpPr>
      <p:grpSp>
        <p:nvGrpSpPr>
          <p:cNvPr id="9" name="Group 8"/>
          <p:cNvGrpSpPr/>
          <p:nvPr userDrawn="1"/>
        </p:nvGrpSpPr>
        <p:grpSpPr>
          <a:xfrm>
            <a:off x="396875" y="2908300"/>
            <a:ext cx="45719" cy="963294"/>
            <a:chOff x="396875" y="2641600"/>
            <a:chExt cx="45719" cy="963294"/>
          </a:xfrm>
        </p:grpSpPr>
        <p:cxnSp>
          <p:nvCxnSpPr>
            <p:cNvPr id="10" name="Straight Connector 9"/>
            <p:cNvCxnSpPr>
              <a:endCxn id="11" idx="4"/>
            </p:cNvCxnSpPr>
            <p:nvPr/>
          </p:nvCxnSpPr>
          <p:spPr>
            <a:xfrm>
              <a:off x="419100" y="2641600"/>
              <a:ext cx="635" cy="96329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396875" y="3559175"/>
              <a:ext cx="45719"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 Placeholder 2"/>
          <p:cNvSpPr>
            <a:spLocks noGrp="1"/>
          </p:cNvSpPr>
          <p:nvPr>
            <p:ph type="body" sz="quarter" idx="10" hasCustomPrompt="1"/>
          </p:nvPr>
        </p:nvSpPr>
        <p:spPr>
          <a:xfrm>
            <a:off x="254527" y="1641475"/>
            <a:ext cx="2920473" cy="957792"/>
          </a:xfrm>
          <a:prstGeom prst="rect">
            <a:avLst/>
          </a:prstGeom>
        </p:spPr>
        <p:txBody>
          <a:bodyPr vert="horz"/>
          <a:lstStyle>
            <a:lvl1pPr marL="0" indent="0">
              <a:buNone/>
              <a:defRPr sz="2000" b="1" baseline="0">
                <a:solidFill>
                  <a:schemeClr val="bg1"/>
                </a:solidFill>
                <a:latin typeface="Helvetica"/>
                <a:cs typeface="Helvetica"/>
              </a:defRPr>
            </a:lvl1pPr>
          </a:lstStyle>
          <a:p>
            <a:pPr lvl="0"/>
            <a:r>
              <a:rPr lang="en-US" dirty="0"/>
              <a:t>PRESENTATION NAME</a:t>
            </a:r>
          </a:p>
        </p:txBody>
      </p:sp>
      <p:sp>
        <p:nvSpPr>
          <p:cNvPr id="13" name="Text Placeholder 4"/>
          <p:cNvSpPr>
            <a:spLocks noGrp="1"/>
          </p:cNvSpPr>
          <p:nvPr>
            <p:ph type="body" sz="quarter" idx="11" hasCustomPrompt="1"/>
          </p:nvPr>
        </p:nvSpPr>
        <p:spPr>
          <a:xfrm>
            <a:off x="488950" y="2815163"/>
            <a:ext cx="2686050" cy="690038"/>
          </a:xfrm>
          <a:prstGeom prst="rect">
            <a:avLst/>
          </a:prstGeom>
        </p:spPr>
        <p:txBody>
          <a:bodyPr vert="horz"/>
          <a:lstStyle>
            <a:lvl1pPr marL="0" indent="0">
              <a:buNone/>
              <a:defRPr sz="1600">
                <a:solidFill>
                  <a:srgbClr val="FFFFFF"/>
                </a:solidFill>
                <a:latin typeface="Helvetica"/>
                <a:cs typeface="Helvetica"/>
              </a:defRPr>
            </a:lvl1pPr>
          </a:lstStyle>
          <a:p>
            <a:pPr lvl="0"/>
            <a:r>
              <a:rPr lang="en-US" dirty="0"/>
              <a:t>Presenter’s Name</a:t>
            </a:r>
          </a:p>
        </p:txBody>
      </p:sp>
      <p:sp>
        <p:nvSpPr>
          <p:cNvPr id="14" name="Text Placeholder 4"/>
          <p:cNvSpPr>
            <a:spLocks noGrp="1"/>
          </p:cNvSpPr>
          <p:nvPr>
            <p:ph type="body" sz="quarter" idx="12" hasCustomPrompt="1"/>
          </p:nvPr>
        </p:nvSpPr>
        <p:spPr>
          <a:xfrm>
            <a:off x="488950" y="3653364"/>
            <a:ext cx="2686050" cy="452967"/>
          </a:xfrm>
          <a:prstGeom prst="rect">
            <a:avLst/>
          </a:prstGeom>
        </p:spPr>
        <p:txBody>
          <a:bodyPr vert="horz"/>
          <a:lstStyle>
            <a:lvl1pPr marL="0" indent="0">
              <a:buNone/>
              <a:defRPr sz="1400">
                <a:solidFill>
                  <a:srgbClr val="FFFFFF"/>
                </a:solidFill>
                <a:latin typeface="Helvetica"/>
                <a:cs typeface="Helvetica"/>
              </a:defRPr>
            </a:lvl1pPr>
          </a:lstStyle>
          <a:p>
            <a:pPr lvl="0"/>
            <a:r>
              <a:rPr lang="en-US" dirty="0"/>
              <a:t>Date</a:t>
            </a:r>
          </a:p>
        </p:txBody>
      </p:sp>
      <p:pic>
        <p:nvPicPr>
          <p:cNvPr id="16" name="Picture Placeholder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43704" y="0"/>
            <a:ext cx="5966283" cy="5143500"/>
          </a:xfrm>
          <a:prstGeom prst="rect">
            <a:avLst/>
          </a:prstGeom>
        </p:spPr>
      </p:pic>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flipV="1">
            <a:off x="3243704" y="-1"/>
            <a:ext cx="5958787" cy="5143501"/>
          </a:xfrm>
          <a:prstGeom prst="rect">
            <a:avLst/>
          </a:prstGeom>
          <a:ln>
            <a:noFill/>
          </a:ln>
          <a:effectLst>
            <a:softEdge rad="0"/>
          </a:effectLst>
        </p:spPr>
      </p:pic>
    </p:spTree>
    <p:extLst>
      <p:ext uri="{BB962C8B-B14F-4D97-AF65-F5344CB8AC3E}">
        <p14:creationId xmlns:p14="http://schemas.microsoft.com/office/powerpoint/2010/main" val="751129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 Blue Blank">
    <p:spTree>
      <p:nvGrpSpPr>
        <p:cNvPr id="1" name=""/>
        <p:cNvGrpSpPr/>
        <p:nvPr/>
      </p:nvGrpSpPr>
      <p:grpSpPr>
        <a:xfrm>
          <a:off x="0" y="0"/>
          <a:ext cx="0" cy="0"/>
          <a:chOff x="0" y="0"/>
          <a:chExt cx="0" cy="0"/>
        </a:xfrm>
      </p:grpSpPr>
      <p:sp>
        <p:nvSpPr>
          <p:cNvPr id="7" name="Rectangle 6"/>
          <p:cNvSpPr/>
          <p:nvPr userDrawn="1"/>
        </p:nvSpPr>
        <p:spPr>
          <a:xfrm>
            <a:off x="543600" y="0"/>
            <a:ext cx="8601976" cy="5161283"/>
          </a:xfrm>
          <a:prstGeom prst="rect">
            <a:avLst/>
          </a:prstGeom>
          <a:solidFill>
            <a:srgbClr val="005B9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p:nvPr>
        </p:nvSpPr>
        <p:spPr>
          <a:xfrm>
            <a:off x="628650" y="274638"/>
            <a:ext cx="7886700" cy="367757"/>
          </a:xfrm>
          <a:prstGeom prst="rect">
            <a:avLst/>
          </a:prstGeom>
        </p:spPr>
        <p:txBody>
          <a:bodyPr vert="horz" lIns="91440" tIns="45720" rIns="91440" bIns="45720" rtlCol="0" anchor="ctr">
            <a:normAutofit/>
          </a:bodyPr>
          <a:lstStyle>
            <a:lvl1pPr>
              <a:defRPr>
                <a:solidFill>
                  <a:schemeClr val="bg1"/>
                </a:solidFill>
              </a:defRPr>
            </a:lvl1pPr>
          </a:lstStyle>
          <a:p>
            <a:r>
              <a:rPr lang="en-US" dirty="0"/>
              <a:t>HEADING</a:t>
            </a:r>
            <a:endParaRPr lang="en-AU" dirty="0"/>
          </a:p>
        </p:txBody>
      </p:sp>
      <p:sp>
        <p:nvSpPr>
          <p:cNvPr id="12" name="Text Placeholder 11"/>
          <p:cNvSpPr>
            <a:spLocks noGrp="1"/>
          </p:cNvSpPr>
          <p:nvPr>
            <p:ph type="body" sz="quarter" idx="10" hasCustomPrompt="1"/>
          </p:nvPr>
        </p:nvSpPr>
        <p:spPr>
          <a:xfrm>
            <a:off x="628650" y="696913"/>
            <a:ext cx="7886700" cy="427037"/>
          </a:xfrm>
          <a:prstGeom prst="rect">
            <a:avLst/>
          </a:prstGeom>
        </p:spPr>
        <p:txBody>
          <a:bodyPr/>
          <a:lstStyle>
            <a:lvl1pPr>
              <a:defRPr b="1">
                <a:solidFill>
                  <a:schemeClr val="bg1">
                    <a:lumMod val="75000"/>
                  </a:schemeClr>
                </a:solidFill>
              </a:defRPr>
            </a:lvl1pPr>
          </a:lstStyle>
          <a:p>
            <a:pPr lvl="0"/>
            <a:r>
              <a:rPr lang="en-US" dirty="0"/>
              <a:t>Sub-heading</a:t>
            </a:r>
            <a:endParaRPr lang="en-AU" dirty="0"/>
          </a:p>
        </p:txBody>
      </p:sp>
      <p:sp>
        <p:nvSpPr>
          <p:cNvPr id="14" name="Text Placeholder 13"/>
          <p:cNvSpPr>
            <a:spLocks noGrp="1"/>
          </p:cNvSpPr>
          <p:nvPr>
            <p:ph type="body" sz="quarter" idx="11" hasCustomPrompt="1"/>
          </p:nvPr>
        </p:nvSpPr>
        <p:spPr>
          <a:xfrm>
            <a:off x="628650" y="1266825"/>
            <a:ext cx="7886700" cy="1327150"/>
          </a:xfrm>
          <a:prstGeom prst="rect">
            <a:avLst/>
          </a:prstGeom>
        </p:spPr>
        <p:txBody>
          <a:bodyPr/>
          <a:lstStyle>
            <a:lvl1pPr>
              <a:defRPr sz="1600">
                <a:solidFill>
                  <a:schemeClr val="bg1"/>
                </a:solidFill>
              </a:defRPr>
            </a:lvl1pPr>
          </a:lstStyle>
          <a:p>
            <a:pPr lvl="0"/>
            <a:r>
              <a:rPr lang="en-AU" dirty="0"/>
              <a:t>Text</a:t>
            </a:r>
          </a:p>
        </p:txBody>
      </p:sp>
      <p:sp>
        <p:nvSpPr>
          <p:cNvPr id="16" name="Text Placeholder 15"/>
          <p:cNvSpPr>
            <a:spLocks noGrp="1"/>
          </p:cNvSpPr>
          <p:nvPr>
            <p:ph type="body" sz="quarter" idx="12" hasCustomPrompt="1"/>
          </p:nvPr>
        </p:nvSpPr>
        <p:spPr>
          <a:xfrm>
            <a:off x="628650" y="2728913"/>
            <a:ext cx="7886700" cy="1476375"/>
          </a:xfrm>
          <a:prstGeom prst="rect">
            <a:avLst/>
          </a:prstGeom>
        </p:spPr>
        <p:txBody>
          <a:bodyPr/>
          <a:lstStyle>
            <a:lvl1pPr marL="285750" indent="-285750">
              <a:buFont typeface="Arial" panose="020B0604020202020204" pitchFamily="34" charset="0"/>
              <a:buChar char="•"/>
              <a:defRPr sz="1500">
                <a:solidFill>
                  <a:schemeClr val="bg1"/>
                </a:solidFill>
              </a:defRPr>
            </a:lvl1pPr>
          </a:lstStyle>
          <a:p>
            <a:pPr lvl="0"/>
            <a:r>
              <a:rPr lang="en-AU" dirty="0"/>
              <a:t>Bullet point</a:t>
            </a:r>
          </a:p>
        </p:txBody>
      </p:sp>
      <p:sp>
        <p:nvSpPr>
          <p:cNvPr id="21" name="Text Placeholder 16"/>
          <p:cNvSpPr>
            <a:spLocks noGrp="1"/>
          </p:cNvSpPr>
          <p:nvPr>
            <p:ph type="body" sz="quarter" idx="13" hasCustomPrompt="1"/>
          </p:nvPr>
        </p:nvSpPr>
        <p:spPr>
          <a:xfrm>
            <a:off x="628650" y="4602527"/>
            <a:ext cx="7886700" cy="321742"/>
          </a:xfrm>
          <a:prstGeom prst="rect">
            <a:avLst/>
          </a:prstGeom>
        </p:spPr>
        <p:txBody>
          <a:bodyPr/>
          <a:lstStyle>
            <a:lvl1pPr>
              <a:defRPr sz="1400" i="1">
                <a:solidFill>
                  <a:schemeClr val="bg2">
                    <a:lumMod val="75000"/>
                  </a:schemeClr>
                </a:solidFill>
              </a:defRPr>
            </a:lvl1pPr>
          </a:lstStyle>
          <a:p>
            <a:pPr lvl="0"/>
            <a:r>
              <a:rPr lang="en-AU" dirty="0"/>
              <a:t>Captions</a:t>
            </a:r>
          </a:p>
        </p:txBody>
      </p:sp>
    </p:spTree>
    <p:extLst>
      <p:ext uri="{BB962C8B-B14F-4D97-AF65-F5344CB8AC3E}">
        <p14:creationId xmlns:p14="http://schemas.microsoft.com/office/powerpoint/2010/main" val="2570236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2_1 / Blue blank + tape">
    <p:spTree>
      <p:nvGrpSpPr>
        <p:cNvPr id="1" name=""/>
        <p:cNvGrpSpPr/>
        <p:nvPr/>
      </p:nvGrpSpPr>
      <p:grpSpPr>
        <a:xfrm>
          <a:off x="0" y="0"/>
          <a:ext cx="0" cy="0"/>
          <a:chOff x="0" y="0"/>
          <a:chExt cx="0" cy="0"/>
        </a:xfrm>
      </p:grpSpPr>
      <p:sp>
        <p:nvSpPr>
          <p:cNvPr id="7" name="Rectangle 6"/>
          <p:cNvSpPr/>
          <p:nvPr userDrawn="1"/>
        </p:nvSpPr>
        <p:spPr>
          <a:xfrm>
            <a:off x="543600" y="0"/>
            <a:ext cx="8601976" cy="5161283"/>
          </a:xfrm>
          <a:prstGeom prst="rect">
            <a:avLst/>
          </a:prstGeom>
          <a:solidFill>
            <a:srgbClr val="005B9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p:nvPr>
        </p:nvSpPr>
        <p:spPr>
          <a:xfrm>
            <a:off x="628650" y="274638"/>
            <a:ext cx="7886700" cy="367757"/>
          </a:xfrm>
          <a:prstGeom prst="rect">
            <a:avLst/>
          </a:prstGeom>
        </p:spPr>
        <p:txBody>
          <a:bodyPr vert="horz" lIns="91440" tIns="45720" rIns="91440" bIns="45720" rtlCol="0" anchor="ctr">
            <a:normAutofit/>
          </a:bodyPr>
          <a:lstStyle>
            <a:lvl1pPr>
              <a:defRPr>
                <a:solidFill>
                  <a:schemeClr val="bg1"/>
                </a:solidFill>
              </a:defRPr>
            </a:lvl1pPr>
          </a:lstStyle>
          <a:p>
            <a:r>
              <a:rPr lang="en-US" dirty="0"/>
              <a:t>HEADING</a:t>
            </a:r>
            <a:endParaRPr lang="en-AU" dirty="0"/>
          </a:p>
        </p:txBody>
      </p:sp>
      <p:sp>
        <p:nvSpPr>
          <p:cNvPr id="12" name="Text Placeholder 11"/>
          <p:cNvSpPr>
            <a:spLocks noGrp="1"/>
          </p:cNvSpPr>
          <p:nvPr>
            <p:ph type="body" sz="quarter" idx="10" hasCustomPrompt="1"/>
          </p:nvPr>
        </p:nvSpPr>
        <p:spPr>
          <a:xfrm>
            <a:off x="628650" y="696913"/>
            <a:ext cx="7886700" cy="427037"/>
          </a:xfrm>
          <a:prstGeom prst="rect">
            <a:avLst/>
          </a:prstGeom>
        </p:spPr>
        <p:txBody>
          <a:bodyPr/>
          <a:lstStyle>
            <a:lvl1pPr>
              <a:defRPr b="1">
                <a:solidFill>
                  <a:schemeClr val="bg1">
                    <a:lumMod val="75000"/>
                  </a:schemeClr>
                </a:solidFill>
              </a:defRPr>
            </a:lvl1pPr>
          </a:lstStyle>
          <a:p>
            <a:pPr lvl="0"/>
            <a:r>
              <a:rPr lang="en-US" dirty="0"/>
              <a:t>Sub-heading</a:t>
            </a:r>
            <a:endParaRPr lang="en-AU" dirty="0"/>
          </a:p>
        </p:txBody>
      </p:sp>
      <p:sp>
        <p:nvSpPr>
          <p:cNvPr id="14" name="Text Placeholder 13"/>
          <p:cNvSpPr>
            <a:spLocks noGrp="1"/>
          </p:cNvSpPr>
          <p:nvPr>
            <p:ph type="body" sz="quarter" idx="11" hasCustomPrompt="1"/>
          </p:nvPr>
        </p:nvSpPr>
        <p:spPr>
          <a:xfrm>
            <a:off x="628650" y="1266825"/>
            <a:ext cx="7886700" cy="1327150"/>
          </a:xfrm>
          <a:prstGeom prst="rect">
            <a:avLst/>
          </a:prstGeom>
        </p:spPr>
        <p:txBody>
          <a:bodyPr/>
          <a:lstStyle>
            <a:lvl1pPr>
              <a:defRPr sz="1600">
                <a:solidFill>
                  <a:schemeClr val="bg1"/>
                </a:solidFill>
              </a:defRPr>
            </a:lvl1pPr>
          </a:lstStyle>
          <a:p>
            <a:pPr lvl="0"/>
            <a:r>
              <a:rPr lang="en-AU" dirty="0"/>
              <a:t>Text</a:t>
            </a:r>
          </a:p>
        </p:txBody>
      </p:sp>
      <p:sp>
        <p:nvSpPr>
          <p:cNvPr id="16" name="Text Placeholder 15"/>
          <p:cNvSpPr>
            <a:spLocks noGrp="1"/>
          </p:cNvSpPr>
          <p:nvPr>
            <p:ph type="body" sz="quarter" idx="12" hasCustomPrompt="1"/>
          </p:nvPr>
        </p:nvSpPr>
        <p:spPr>
          <a:xfrm>
            <a:off x="628650" y="2728913"/>
            <a:ext cx="7886700" cy="1476375"/>
          </a:xfrm>
          <a:prstGeom prst="rect">
            <a:avLst/>
          </a:prstGeom>
        </p:spPr>
        <p:txBody>
          <a:bodyPr/>
          <a:lstStyle>
            <a:lvl1pPr marL="285750" indent="-285750">
              <a:buFont typeface="Arial" panose="020B0604020202020204" pitchFamily="34" charset="0"/>
              <a:buChar char="•"/>
              <a:defRPr sz="1500">
                <a:solidFill>
                  <a:schemeClr val="bg1"/>
                </a:solidFill>
              </a:defRPr>
            </a:lvl1pPr>
          </a:lstStyle>
          <a:p>
            <a:pPr lvl="0"/>
            <a:r>
              <a:rPr lang="en-AU" dirty="0"/>
              <a:t>Bullet point</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329" y="4702229"/>
            <a:ext cx="7554176" cy="124685"/>
          </a:xfrm>
          <a:prstGeom prst="rect">
            <a:avLst/>
          </a:prstGeom>
        </p:spPr>
      </p:pic>
      <p:pic>
        <p:nvPicPr>
          <p:cNvPr id="20" name="Picture 19" descr="Illus_Calliper_no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46344" y="4345360"/>
            <a:ext cx="414528" cy="676656"/>
          </a:xfrm>
          <a:prstGeom prst="rect">
            <a:avLst/>
          </a:prstGeom>
        </p:spPr>
      </p:pic>
    </p:spTree>
    <p:extLst>
      <p:ext uri="{BB962C8B-B14F-4D97-AF65-F5344CB8AC3E}">
        <p14:creationId xmlns:p14="http://schemas.microsoft.com/office/powerpoint/2010/main" val="1242509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 Blue / Image ">
    <p:spTree>
      <p:nvGrpSpPr>
        <p:cNvPr id="1" name=""/>
        <p:cNvGrpSpPr/>
        <p:nvPr/>
      </p:nvGrpSpPr>
      <p:grpSpPr>
        <a:xfrm>
          <a:off x="0" y="0"/>
          <a:ext cx="0" cy="0"/>
          <a:chOff x="0" y="0"/>
          <a:chExt cx="0" cy="0"/>
        </a:xfrm>
      </p:grpSpPr>
      <p:sp>
        <p:nvSpPr>
          <p:cNvPr id="7" name="Rectangle 6"/>
          <p:cNvSpPr/>
          <p:nvPr userDrawn="1"/>
        </p:nvSpPr>
        <p:spPr>
          <a:xfrm>
            <a:off x="543600" y="0"/>
            <a:ext cx="8601976" cy="5161283"/>
          </a:xfrm>
          <a:prstGeom prst="rect">
            <a:avLst/>
          </a:prstGeom>
          <a:solidFill>
            <a:srgbClr val="005B9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p:nvPr>
        </p:nvSpPr>
        <p:spPr>
          <a:xfrm>
            <a:off x="3235124" y="274638"/>
            <a:ext cx="5625748" cy="367757"/>
          </a:xfrm>
          <a:prstGeom prst="rect">
            <a:avLst/>
          </a:prstGeom>
        </p:spPr>
        <p:txBody>
          <a:bodyPr vert="horz" lIns="91440" tIns="45720" rIns="91440" bIns="45720" rtlCol="0" anchor="ctr">
            <a:normAutofit/>
          </a:bodyPr>
          <a:lstStyle>
            <a:lvl1pPr>
              <a:defRPr>
                <a:solidFill>
                  <a:schemeClr val="bg1"/>
                </a:solidFill>
              </a:defRPr>
            </a:lvl1pPr>
          </a:lstStyle>
          <a:p>
            <a:r>
              <a:rPr lang="en-US" dirty="0"/>
              <a:t>HEADING</a:t>
            </a:r>
            <a:endParaRPr lang="en-AU" dirty="0"/>
          </a:p>
        </p:txBody>
      </p:sp>
      <p:sp>
        <p:nvSpPr>
          <p:cNvPr id="12" name="Text Placeholder 11"/>
          <p:cNvSpPr>
            <a:spLocks noGrp="1"/>
          </p:cNvSpPr>
          <p:nvPr>
            <p:ph type="body" sz="quarter" idx="10" hasCustomPrompt="1"/>
          </p:nvPr>
        </p:nvSpPr>
        <p:spPr>
          <a:xfrm>
            <a:off x="3235124" y="718937"/>
            <a:ext cx="5625748" cy="427037"/>
          </a:xfrm>
          <a:prstGeom prst="rect">
            <a:avLst/>
          </a:prstGeom>
        </p:spPr>
        <p:txBody>
          <a:bodyPr/>
          <a:lstStyle>
            <a:lvl1pPr>
              <a:defRPr b="1">
                <a:solidFill>
                  <a:schemeClr val="bg1">
                    <a:lumMod val="75000"/>
                  </a:schemeClr>
                </a:solidFill>
              </a:defRPr>
            </a:lvl1pPr>
          </a:lstStyle>
          <a:p>
            <a:pPr lvl="0"/>
            <a:r>
              <a:rPr lang="en-US" dirty="0"/>
              <a:t>Sub-heading</a:t>
            </a:r>
            <a:endParaRPr lang="en-AU" dirty="0"/>
          </a:p>
        </p:txBody>
      </p:sp>
      <p:sp>
        <p:nvSpPr>
          <p:cNvPr id="14" name="Text Placeholder 13"/>
          <p:cNvSpPr>
            <a:spLocks noGrp="1"/>
          </p:cNvSpPr>
          <p:nvPr>
            <p:ph type="body" sz="quarter" idx="11" hasCustomPrompt="1"/>
          </p:nvPr>
        </p:nvSpPr>
        <p:spPr>
          <a:xfrm>
            <a:off x="3235124" y="1266825"/>
            <a:ext cx="5625748" cy="1327150"/>
          </a:xfrm>
          <a:prstGeom prst="rect">
            <a:avLst/>
          </a:prstGeom>
        </p:spPr>
        <p:txBody>
          <a:bodyPr/>
          <a:lstStyle>
            <a:lvl1pPr>
              <a:defRPr sz="1600">
                <a:solidFill>
                  <a:schemeClr val="bg1"/>
                </a:solidFill>
              </a:defRPr>
            </a:lvl1pPr>
          </a:lstStyle>
          <a:p>
            <a:pPr lvl="0"/>
            <a:r>
              <a:rPr lang="en-AU" dirty="0"/>
              <a:t>Text</a:t>
            </a:r>
          </a:p>
        </p:txBody>
      </p:sp>
      <p:sp>
        <p:nvSpPr>
          <p:cNvPr id="16" name="Text Placeholder 15"/>
          <p:cNvSpPr>
            <a:spLocks noGrp="1"/>
          </p:cNvSpPr>
          <p:nvPr>
            <p:ph type="body" sz="quarter" idx="12" hasCustomPrompt="1"/>
          </p:nvPr>
        </p:nvSpPr>
        <p:spPr>
          <a:xfrm>
            <a:off x="3235124" y="2728914"/>
            <a:ext cx="5625748" cy="905538"/>
          </a:xfrm>
          <a:prstGeom prst="rect">
            <a:avLst/>
          </a:prstGeom>
        </p:spPr>
        <p:txBody>
          <a:bodyPr/>
          <a:lstStyle>
            <a:lvl1pPr marL="285750" indent="-285750">
              <a:buFont typeface="Arial" panose="020B0604020202020204" pitchFamily="34" charset="0"/>
              <a:buChar char="•"/>
              <a:defRPr sz="1500">
                <a:solidFill>
                  <a:schemeClr val="bg1"/>
                </a:solidFill>
              </a:defRPr>
            </a:lvl1pPr>
          </a:lstStyle>
          <a:p>
            <a:pPr lvl="0"/>
            <a:r>
              <a:rPr lang="en-AU" dirty="0"/>
              <a:t>Bullet point</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329" y="4702229"/>
            <a:ext cx="7554176" cy="124685"/>
          </a:xfrm>
          <a:prstGeom prst="rect">
            <a:avLst/>
          </a:prstGeom>
        </p:spPr>
      </p:pic>
      <p:pic>
        <p:nvPicPr>
          <p:cNvPr id="20" name="Picture 19" descr="Illus_Calliper_no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46344" y="4345360"/>
            <a:ext cx="414528" cy="676656"/>
          </a:xfrm>
          <a:prstGeom prst="rect">
            <a:avLst/>
          </a:prstGeom>
        </p:spPr>
      </p:pic>
      <p:sp>
        <p:nvSpPr>
          <p:cNvPr id="9" name="Picture Placeholder 7"/>
          <p:cNvSpPr>
            <a:spLocks noGrp="1" noChangeAspect="1"/>
          </p:cNvSpPr>
          <p:nvPr>
            <p:ph type="pic" sz="quarter" idx="18"/>
          </p:nvPr>
        </p:nvSpPr>
        <p:spPr>
          <a:xfrm>
            <a:off x="546359" y="2040468"/>
            <a:ext cx="2511425" cy="3120814"/>
          </a:xfrm>
          <a:prstGeom prst="rect">
            <a:avLst/>
          </a:prstGeom>
          <a:blipFill rotWithShape="1">
            <a:blip r:embed="rId4" cstate="screen">
              <a:extLst>
                <a:ext uri="{28A0092B-C50C-407E-A947-70E740481C1C}">
                  <a14:useLocalDpi xmlns:a14="http://schemas.microsoft.com/office/drawing/2010/main"/>
                </a:ext>
              </a:extLst>
            </a:blip>
            <a:stretch>
              <a:fillRect/>
            </a:stretch>
          </a:blipFill>
        </p:spPr>
        <p:txBody>
          <a:bodyPr vert="horz"/>
          <a:lstStyle>
            <a:lvl1pPr>
              <a:defRPr>
                <a:noFill/>
              </a:defRPr>
            </a:lvl1pPr>
          </a:lstStyle>
          <a:p>
            <a:endParaRPr lang="en-US" dirty="0"/>
          </a:p>
        </p:txBody>
      </p:sp>
      <p:sp>
        <p:nvSpPr>
          <p:cNvPr id="10" name="Picture Placeholder 7"/>
          <p:cNvSpPr>
            <a:spLocks noGrp="1"/>
          </p:cNvSpPr>
          <p:nvPr>
            <p:ph type="pic" sz="quarter" idx="17"/>
          </p:nvPr>
        </p:nvSpPr>
        <p:spPr>
          <a:xfrm>
            <a:off x="546359" y="-63661"/>
            <a:ext cx="2520950" cy="2590433"/>
          </a:xfrm>
          <a:prstGeom prst="rect">
            <a:avLst/>
          </a:prstGeom>
          <a:blipFill rotWithShape="1">
            <a:blip r:embed="rId5"/>
            <a:stretch>
              <a:fillRect/>
            </a:stretch>
          </a:blipFill>
        </p:spPr>
        <p:txBody>
          <a:bodyPr vert="horz" wrap="none"/>
          <a:lstStyle>
            <a:lvl1pPr>
              <a:defRPr>
                <a:noFill/>
              </a:defRPr>
            </a:lvl1pPr>
          </a:lstStyle>
          <a:p>
            <a:endParaRPr lang="en-US" dirty="0"/>
          </a:p>
        </p:txBody>
      </p:sp>
      <p:sp>
        <p:nvSpPr>
          <p:cNvPr id="3" name="Text Placeholder 2"/>
          <p:cNvSpPr>
            <a:spLocks noGrp="1"/>
          </p:cNvSpPr>
          <p:nvPr>
            <p:ph type="body" sz="quarter" idx="19" hasCustomPrompt="1"/>
          </p:nvPr>
        </p:nvSpPr>
        <p:spPr>
          <a:xfrm>
            <a:off x="769938" y="270115"/>
            <a:ext cx="1955800" cy="1365250"/>
          </a:xfrm>
          <a:prstGeom prst="rect">
            <a:avLst/>
          </a:prstGeom>
        </p:spPr>
        <p:txBody>
          <a:bodyPr/>
          <a:lstStyle>
            <a:lvl1pPr>
              <a:defRPr b="1" baseline="0">
                <a:solidFill>
                  <a:srgbClr val="005B9E"/>
                </a:solidFill>
              </a:defRPr>
            </a:lvl1pPr>
          </a:lstStyle>
          <a:p>
            <a:pPr lvl="0"/>
            <a:r>
              <a:rPr lang="en-AU" b="1" dirty="0"/>
              <a:t>SECTION HEADING</a:t>
            </a:r>
            <a:endParaRPr lang="en-AU" dirty="0"/>
          </a:p>
        </p:txBody>
      </p:sp>
      <p:sp>
        <p:nvSpPr>
          <p:cNvPr id="13" name="Text Placeholder 16"/>
          <p:cNvSpPr>
            <a:spLocks noGrp="1"/>
          </p:cNvSpPr>
          <p:nvPr>
            <p:ph type="body" sz="quarter" idx="13" hasCustomPrompt="1"/>
          </p:nvPr>
        </p:nvSpPr>
        <p:spPr>
          <a:xfrm>
            <a:off x="3235123" y="4345360"/>
            <a:ext cx="5043381" cy="321742"/>
          </a:xfrm>
          <a:prstGeom prst="rect">
            <a:avLst/>
          </a:prstGeom>
        </p:spPr>
        <p:txBody>
          <a:bodyPr/>
          <a:lstStyle>
            <a:lvl1pPr>
              <a:defRPr sz="1400" i="1">
                <a:solidFill>
                  <a:schemeClr val="bg2">
                    <a:lumMod val="75000"/>
                  </a:schemeClr>
                </a:solidFill>
              </a:defRPr>
            </a:lvl1pPr>
          </a:lstStyle>
          <a:p>
            <a:pPr lvl="0"/>
            <a:r>
              <a:rPr lang="en-AU" dirty="0"/>
              <a:t>Captions</a:t>
            </a:r>
          </a:p>
        </p:txBody>
      </p:sp>
    </p:spTree>
    <p:extLst>
      <p:ext uri="{BB962C8B-B14F-4D97-AF65-F5344CB8AC3E}">
        <p14:creationId xmlns:p14="http://schemas.microsoft.com/office/powerpoint/2010/main" val="2037234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4 / White / Image + Blue section">
    <p:spTree>
      <p:nvGrpSpPr>
        <p:cNvPr id="1" name=""/>
        <p:cNvGrpSpPr/>
        <p:nvPr/>
      </p:nvGrpSpPr>
      <p:grpSpPr>
        <a:xfrm>
          <a:off x="0" y="0"/>
          <a:ext cx="0" cy="0"/>
          <a:chOff x="0" y="0"/>
          <a:chExt cx="0" cy="0"/>
        </a:xfrm>
      </p:grpSpPr>
      <p:sp>
        <p:nvSpPr>
          <p:cNvPr id="15" name="Picture Placeholder 14"/>
          <p:cNvSpPr>
            <a:spLocks noGrp="1"/>
          </p:cNvSpPr>
          <p:nvPr>
            <p:ph type="pic" sz="quarter" idx="20"/>
          </p:nvPr>
        </p:nvSpPr>
        <p:spPr>
          <a:xfrm>
            <a:off x="541338" y="1773797"/>
            <a:ext cx="2589212" cy="3369703"/>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a:lstStyle/>
          <a:p>
            <a:endParaRPr lang="en-AU"/>
          </a:p>
        </p:txBody>
      </p:sp>
      <p:sp>
        <p:nvSpPr>
          <p:cNvPr id="9" name="Title Placeholder 1"/>
          <p:cNvSpPr>
            <a:spLocks noGrp="1"/>
          </p:cNvSpPr>
          <p:nvPr>
            <p:ph type="title"/>
          </p:nvPr>
        </p:nvSpPr>
        <p:spPr>
          <a:xfrm>
            <a:off x="3185154" y="201457"/>
            <a:ext cx="5251289" cy="367757"/>
          </a:xfrm>
          <a:prstGeom prst="rect">
            <a:avLst/>
          </a:prstGeom>
        </p:spPr>
        <p:txBody>
          <a:bodyPr vert="horz" lIns="91440" tIns="45720" rIns="91440" bIns="45720" rtlCol="0" anchor="ctr">
            <a:normAutofit/>
          </a:bodyPr>
          <a:lstStyle/>
          <a:p>
            <a:r>
              <a:rPr lang="en-US" dirty="0"/>
              <a:t>HEADING</a:t>
            </a:r>
            <a:endParaRPr lang="en-AU" dirty="0"/>
          </a:p>
        </p:txBody>
      </p:sp>
      <p:sp>
        <p:nvSpPr>
          <p:cNvPr id="10" name="Text Placeholder 10"/>
          <p:cNvSpPr>
            <a:spLocks noGrp="1"/>
          </p:cNvSpPr>
          <p:nvPr>
            <p:ph type="body" sz="quarter" idx="10" hasCustomPrompt="1"/>
          </p:nvPr>
        </p:nvSpPr>
        <p:spPr>
          <a:xfrm>
            <a:off x="3185155" y="581523"/>
            <a:ext cx="5251289" cy="347783"/>
          </a:xfrm>
          <a:prstGeom prst="rect">
            <a:avLst/>
          </a:prstGeom>
        </p:spPr>
        <p:txBody>
          <a:bodyPr/>
          <a:lstStyle>
            <a:lvl1pPr>
              <a:defRPr b="1">
                <a:solidFill>
                  <a:schemeClr val="bg2">
                    <a:lumMod val="50000"/>
                  </a:schemeClr>
                </a:solidFill>
              </a:defRPr>
            </a:lvl1pPr>
          </a:lstStyle>
          <a:p>
            <a:pPr lvl="0"/>
            <a:r>
              <a:rPr lang="en-US" dirty="0"/>
              <a:t>Sub-heading</a:t>
            </a:r>
          </a:p>
        </p:txBody>
      </p:sp>
      <p:sp>
        <p:nvSpPr>
          <p:cNvPr id="11" name="Text Placeholder 12"/>
          <p:cNvSpPr>
            <a:spLocks noGrp="1"/>
          </p:cNvSpPr>
          <p:nvPr>
            <p:ph type="body" sz="quarter" idx="11" hasCustomPrompt="1"/>
          </p:nvPr>
        </p:nvSpPr>
        <p:spPr>
          <a:xfrm>
            <a:off x="3185155" y="1073164"/>
            <a:ext cx="5251289" cy="1116195"/>
          </a:xfrm>
          <a:prstGeom prst="rect">
            <a:avLst/>
          </a:prstGeom>
        </p:spPr>
        <p:txBody>
          <a:bodyPr/>
          <a:lstStyle>
            <a:lvl1pPr>
              <a:defRPr sz="1600"/>
            </a:lvl1pPr>
          </a:lstStyle>
          <a:p>
            <a:pPr lvl="0"/>
            <a:r>
              <a:rPr lang="en-US" dirty="0"/>
              <a:t>Text</a:t>
            </a:r>
          </a:p>
          <a:p>
            <a:pPr lvl="0"/>
            <a:endParaRPr lang="en-AU" dirty="0"/>
          </a:p>
        </p:txBody>
      </p:sp>
      <p:sp>
        <p:nvSpPr>
          <p:cNvPr id="12" name="Text Placeholder 14"/>
          <p:cNvSpPr>
            <a:spLocks noGrp="1"/>
          </p:cNvSpPr>
          <p:nvPr>
            <p:ph type="body" sz="quarter" idx="12" hasCustomPrompt="1"/>
          </p:nvPr>
        </p:nvSpPr>
        <p:spPr>
          <a:xfrm>
            <a:off x="3185155" y="2294266"/>
            <a:ext cx="5251289" cy="1199237"/>
          </a:xfrm>
          <a:prstGeom prst="rect">
            <a:avLst/>
          </a:prstGeom>
        </p:spPr>
        <p:txBody>
          <a:bodyPr/>
          <a:lstStyle>
            <a:lvl1pPr marL="285750" indent="-285750">
              <a:buFont typeface="Arial" panose="020B0604020202020204" pitchFamily="34" charset="0"/>
              <a:buChar char="•"/>
              <a:defRPr sz="1500" baseline="0"/>
            </a:lvl1pPr>
          </a:lstStyle>
          <a:p>
            <a:pPr lvl="0"/>
            <a:r>
              <a:rPr lang="en-AU" dirty="0"/>
              <a:t>Bullet point</a:t>
            </a:r>
          </a:p>
        </p:txBody>
      </p:sp>
      <p:sp>
        <p:nvSpPr>
          <p:cNvPr id="13" name="Text Placeholder 16"/>
          <p:cNvSpPr>
            <a:spLocks noGrp="1"/>
          </p:cNvSpPr>
          <p:nvPr>
            <p:ph type="body" sz="quarter" idx="13" hasCustomPrompt="1"/>
          </p:nvPr>
        </p:nvSpPr>
        <p:spPr>
          <a:xfrm>
            <a:off x="3185155" y="4821758"/>
            <a:ext cx="5251289" cy="321742"/>
          </a:xfrm>
          <a:prstGeom prst="rect">
            <a:avLst/>
          </a:prstGeom>
        </p:spPr>
        <p:txBody>
          <a:bodyPr/>
          <a:lstStyle>
            <a:lvl1pPr>
              <a:defRPr sz="1400" i="1">
                <a:solidFill>
                  <a:schemeClr val="bg2">
                    <a:lumMod val="75000"/>
                  </a:schemeClr>
                </a:solidFill>
              </a:defRPr>
            </a:lvl1pPr>
          </a:lstStyle>
          <a:p>
            <a:pPr lvl="0"/>
            <a:r>
              <a:rPr lang="en-AU" dirty="0"/>
              <a:t>Captions</a:t>
            </a:r>
          </a:p>
        </p:txBody>
      </p:sp>
      <p:sp>
        <p:nvSpPr>
          <p:cNvPr id="3" name="Picture Placeholder 2"/>
          <p:cNvSpPr>
            <a:spLocks noGrp="1"/>
          </p:cNvSpPr>
          <p:nvPr>
            <p:ph type="pic" sz="quarter" idx="21"/>
          </p:nvPr>
        </p:nvSpPr>
        <p:spPr>
          <a:xfrm>
            <a:off x="541338" y="0"/>
            <a:ext cx="2589212" cy="2552700"/>
          </a:xfrm>
          <a:prstGeom prst="rect">
            <a:avLst/>
          </a:prstGeom>
          <a:blipFill>
            <a:blip r:embed="rId3"/>
            <a:srcRect/>
            <a:stretch>
              <a:fillRect t="717" b="717"/>
            </a:stretch>
          </a:blipFill>
        </p:spPr>
        <p:txBody>
          <a:bodyPr/>
          <a:lstStyle>
            <a:lvl1pPr>
              <a:defRPr>
                <a:noFill/>
              </a:defRPr>
            </a:lvl1pPr>
          </a:lstStyle>
          <a:p>
            <a:endParaRPr lang="en-AU" dirty="0"/>
          </a:p>
        </p:txBody>
      </p:sp>
      <p:sp>
        <p:nvSpPr>
          <p:cNvPr id="14" name="Text Placeholder 2"/>
          <p:cNvSpPr>
            <a:spLocks noGrp="1"/>
          </p:cNvSpPr>
          <p:nvPr>
            <p:ph type="body" sz="quarter" idx="19" hasCustomPrompt="1"/>
          </p:nvPr>
        </p:nvSpPr>
        <p:spPr>
          <a:xfrm>
            <a:off x="646257" y="201457"/>
            <a:ext cx="1955800" cy="1365250"/>
          </a:xfrm>
          <a:prstGeom prst="rect">
            <a:avLst/>
          </a:prstGeom>
        </p:spPr>
        <p:txBody>
          <a:bodyPr/>
          <a:lstStyle>
            <a:lvl1pPr>
              <a:defRPr b="1" baseline="0">
                <a:solidFill>
                  <a:schemeClr val="bg1"/>
                </a:solidFill>
              </a:defRPr>
            </a:lvl1pPr>
          </a:lstStyle>
          <a:p>
            <a:pPr lvl="0"/>
            <a:r>
              <a:rPr lang="en-AU" b="1" dirty="0"/>
              <a:t>SECTION HEADING</a:t>
            </a:r>
            <a:endParaRPr lang="en-AU" dirty="0"/>
          </a:p>
        </p:txBody>
      </p:sp>
    </p:spTree>
    <p:extLst>
      <p:ext uri="{BB962C8B-B14F-4D97-AF65-F5344CB8AC3E}">
        <p14:creationId xmlns:p14="http://schemas.microsoft.com/office/powerpoint/2010/main" val="3989532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5 / White / Image + White section">
    <p:spTree>
      <p:nvGrpSpPr>
        <p:cNvPr id="1" name=""/>
        <p:cNvGrpSpPr/>
        <p:nvPr/>
      </p:nvGrpSpPr>
      <p:grpSpPr>
        <a:xfrm>
          <a:off x="0" y="0"/>
          <a:ext cx="0" cy="0"/>
          <a:chOff x="0" y="0"/>
          <a:chExt cx="0" cy="0"/>
        </a:xfrm>
      </p:grpSpPr>
      <p:sp>
        <p:nvSpPr>
          <p:cNvPr id="5" name="Picture Placeholder 2"/>
          <p:cNvSpPr>
            <a:spLocks noGrp="1"/>
          </p:cNvSpPr>
          <p:nvPr>
            <p:ph type="pic" sz="quarter" idx="18"/>
          </p:nvPr>
        </p:nvSpPr>
        <p:spPr>
          <a:xfrm>
            <a:off x="541881" y="2040467"/>
            <a:ext cx="2519999" cy="3119966"/>
          </a:xfrm>
          <a:prstGeom prst="rect">
            <a:avLst/>
          </a:prstGeom>
          <a:blipFill dpi="0" rotWithShape="0">
            <a:blip r:embed="rId2" cstate="screen">
              <a:extLst>
                <a:ext uri="{28A0092B-C50C-407E-A947-70E740481C1C}">
                  <a14:useLocalDpi xmlns:a14="http://schemas.microsoft.com/office/drawing/2010/main"/>
                </a:ext>
              </a:extLst>
            </a:blip>
            <a:srcRect/>
            <a:tile tx="0" ty="0" sx="100000" sy="100000" flip="none" algn="t"/>
          </a:blipFill>
        </p:spPr>
        <p:txBody>
          <a:bodyPr vert="horz"/>
          <a:lstStyle>
            <a:lvl1pPr>
              <a:defRPr>
                <a:noFill/>
              </a:defRPr>
            </a:lvl1pPr>
          </a:lstStyle>
          <a:p>
            <a:endParaRPr lang="en-US" dirty="0"/>
          </a:p>
        </p:txBody>
      </p:sp>
      <p:sp>
        <p:nvSpPr>
          <p:cNvPr id="7" name="Picture Placeholder 7"/>
          <p:cNvSpPr>
            <a:spLocks noGrp="1"/>
          </p:cNvSpPr>
          <p:nvPr>
            <p:ph type="pic" sz="quarter" idx="17"/>
          </p:nvPr>
        </p:nvSpPr>
        <p:spPr>
          <a:xfrm>
            <a:off x="540571" y="7409"/>
            <a:ext cx="2590087" cy="2519363"/>
          </a:xfrm>
          <a:prstGeom prst="rect">
            <a:avLst/>
          </a:prstGeom>
          <a:blipFill rotWithShape="1">
            <a:blip r:embed="rId3"/>
            <a:stretch>
              <a:fillRect/>
            </a:stretch>
          </a:blipFill>
        </p:spPr>
        <p:txBody>
          <a:bodyPr vert="horz"/>
          <a:lstStyle>
            <a:lvl1pPr>
              <a:defRPr>
                <a:noFill/>
              </a:defRPr>
            </a:lvl1pPr>
          </a:lstStyle>
          <a:p>
            <a:endParaRPr lang="en-US" dirty="0"/>
          </a:p>
        </p:txBody>
      </p:sp>
      <p:cxnSp>
        <p:nvCxnSpPr>
          <p:cNvPr id="6" name="Straight Connector 5"/>
          <p:cNvCxnSpPr/>
          <p:nvPr userDrawn="1"/>
        </p:nvCxnSpPr>
        <p:spPr>
          <a:xfrm>
            <a:off x="3061880" y="575735"/>
            <a:ext cx="4886042" cy="0"/>
          </a:xfrm>
          <a:prstGeom prst="line">
            <a:avLst/>
          </a:prstGeom>
          <a:ln w="6350"/>
        </p:spPr>
        <p:style>
          <a:lnRef idx="2">
            <a:schemeClr val="accent1"/>
          </a:lnRef>
          <a:fillRef idx="0">
            <a:schemeClr val="accent1"/>
          </a:fillRef>
          <a:effectRef idx="1">
            <a:schemeClr val="accent1"/>
          </a:effectRef>
          <a:fontRef idx="minor">
            <a:schemeClr val="tx1"/>
          </a:fontRef>
        </p:style>
      </p:cxnSp>
      <p:pic>
        <p:nvPicPr>
          <p:cNvPr id="8" name="Picture 7" descr="Illus_Coral_NoLin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25359" y="81873"/>
            <a:ext cx="1099607" cy="840043"/>
          </a:xfrm>
          <a:prstGeom prst="rect">
            <a:avLst/>
          </a:prstGeom>
        </p:spPr>
      </p:pic>
      <p:sp>
        <p:nvSpPr>
          <p:cNvPr id="9" name="Title Placeholder 1"/>
          <p:cNvSpPr>
            <a:spLocks noGrp="1"/>
          </p:cNvSpPr>
          <p:nvPr>
            <p:ph type="title"/>
          </p:nvPr>
        </p:nvSpPr>
        <p:spPr>
          <a:xfrm>
            <a:off x="3185155" y="207978"/>
            <a:ext cx="5251289" cy="367757"/>
          </a:xfrm>
          <a:prstGeom prst="rect">
            <a:avLst/>
          </a:prstGeom>
        </p:spPr>
        <p:txBody>
          <a:bodyPr vert="horz" lIns="91440" tIns="45720" rIns="91440" bIns="45720" rtlCol="0" anchor="ctr">
            <a:normAutofit/>
          </a:bodyPr>
          <a:lstStyle/>
          <a:p>
            <a:r>
              <a:rPr lang="en-US" dirty="0"/>
              <a:t>HEADING</a:t>
            </a:r>
            <a:endParaRPr lang="en-AU" dirty="0"/>
          </a:p>
        </p:txBody>
      </p:sp>
      <p:sp>
        <p:nvSpPr>
          <p:cNvPr id="10" name="Text Placeholder 10"/>
          <p:cNvSpPr>
            <a:spLocks noGrp="1"/>
          </p:cNvSpPr>
          <p:nvPr>
            <p:ph type="body" sz="quarter" idx="10" hasCustomPrompt="1"/>
          </p:nvPr>
        </p:nvSpPr>
        <p:spPr>
          <a:xfrm>
            <a:off x="3185155" y="581523"/>
            <a:ext cx="5251289" cy="347783"/>
          </a:xfrm>
          <a:prstGeom prst="rect">
            <a:avLst/>
          </a:prstGeom>
        </p:spPr>
        <p:txBody>
          <a:bodyPr/>
          <a:lstStyle>
            <a:lvl1pPr>
              <a:defRPr b="1">
                <a:solidFill>
                  <a:schemeClr val="bg2">
                    <a:lumMod val="50000"/>
                  </a:schemeClr>
                </a:solidFill>
              </a:defRPr>
            </a:lvl1pPr>
          </a:lstStyle>
          <a:p>
            <a:pPr lvl="0"/>
            <a:r>
              <a:rPr lang="en-US" dirty="0"/>
              <a:t>Sub-heading</a:t>
            </a:r>
          </a:p>
        </p:txBody>
      </p:sp>
      <p:sp>
        <p:nvSpPr>
          <p:cNvPr id="11" name="Text Placeholder 12"/>
          <p:cNvSpPr>
            <a:spLocks noGrp="1"/>
          </p:cNvSpPr>
          <p:nvPr>
            <p:ph type="body" sz="quarter" idx="11" hasCustomPrompt="1"/>
          </p:nvPr>
        </p:nvSpPr>
        <p:spPr>
          <a:xfrm>
            <a:off x="3185155" y="1073164"/>
            <a:ext cx="5251289" cy="1116195"/>
          </a:xfrm>
          <a:prstGeom prst="rect">
            <a:avLst/>
          </a:prstGeom>
        </p:spPr>
        <p:txBody>
          <a:bodyPr/>
          <a:lstStyle>
            <a:lvl1pPr>
              <a:defRPr sz="1600"/>
            </a:lvl1pPr>
          </a:lstStyle>
          <a:p>
            <a:pPr lvl="0"/>
            <a:r>
              <a:rPr lang="en-US" dirty="0"/>
              <a:t>Text</a:t>
            </a:r>
          </a:p>
          <a:p>
            <a:pPr lvl="0"/>
            <a:endParaRPr lang="en-AU" dirty="0"/>
          </a:p>
        </p:txBody>
      </p:sp>
      <p:sp>
        <p:nvSpPr>
          <p:cNvPr id="12" name="Text Placeholder 14"/>
          <p:cNvSpPr>
            <a:spLocks noGrp="1"/>
          </p:cNvSpPr>
          <p:nvPr>
            <p:ph type="body" sz="quarter" idx="12" hasCustomPrompt="1"/>
          </p:nvPr>
        </p:nvSpPr>
        <p:spPr>
          <a:xfrm>
            <a:off x="3185155" y="2294266"/>
            <a:ext cx="5251289" cy="1199237"/>
          </a:xfrm>
          <a:prstGeom prst="rect">
            <a:avLst/>
          </a:prstGeom>
        </p:spPr>
        <p:txBody>
          <a:bodyPr/>
          <a:lstStyle>
            <a:lvl1pPr marL="285750" indent="-285750">
              <a:buFont typeface="Arial" panose="020B0604020202020204" pitchFamily="34" charset="0"/>
              <a:buChar char="•"/>
              <a:defRPr sz="1500" baseline="0"/>
            </a:lvl1pPr>
          </a:lstStyle>
          <a:p>
            <a:pPr lvl="0"/>
            <a:r>
              <a:rPr lang="en-AU" dirty="0"/>
              <a:t>Bullet point</a:t>
            </a:r>
          </a:p>
        </p:txBody>
      </p:sp>
      <p:sp>
        <p:nvSpPr>
          <p:cNvPr id="13" name="Text Placeholder 16"/>
          <p:cNvSpPr>
            <a:spLocks noGrp="1"/>
          </p:cNvSpPr>
          <p:nvPr>
            <p:ph type="body" sz="quarter" idx="13" hasCustomPrompt="1"/>
          </p:nvPr>
        </p:nvSpPr>
        <p:spPr>
          <a:xfrm>
            <a:off x="3185155" y="4821758"/>
            <a:ext cx="5251289" cy="321742"/>
          </a:xfrm>
          <a:prstGeom prst="rect">
            <a:avLst/>
          </a:prstGeom>
        </p:spPr>
        <p:txBody>
          <a:bodyPr/>
          <a:lstStyle>
            <a:lvl1pPr>
              <a:defRPr sz="1400" i="1">
                <a:solidFill>
                  <a:schemeClr val="bg2">
                    <a:lumMod val="75000"/>
                  </a:schemeClr>
                </a:solidFill>
              </a:defRPr>
            </a:lvl1pPr>
          </a:lstStyle>
          <a:p>
            <a:pPr lvl="0"/>
            <a:r>
              <a:rPr lang="en-AU" dirty="0"/>
              <a:t>Captions</a:t>
            </a:r>
          </a:p>
        </p:txBody>
      </p:sp>
      <p:sp>
        <p:nvSpPr>
          <p:cNvPr id="14" name="Text Placeholder 2"/>
          <p:cNvSpPr>
            <a:spLocks noGrp="1"/>
          </p:cNvSpPr>
          <p:nvPr>
            <p:ph type="body" sz="quarter" idx="19" hasCustomPrompt="1"/>
          </p:nvPr>
        </p:nvSpPr>
        <p:spPr>
          <a:xfrm>
            <a:off x="769938" y="207978"/>
            <a:ext cx="1955800" cy="1365250"/>
          </a:xfrm>
          <a:prstGeom prst="rect">
            <a:avLst/>
          </a:prstGeom>
        </p:spPr>
        <p:txBody>
          <a:bodyPr/>
          <a:lstStyle>
            <a:lvl1pPr>
              <a:defRPr b="1" baseline="0">
                <a:solidFill>
                  <a:srgbClr val="005B9E"/>
                </a:solidFill>
              </a:defRPr>
            </a:lvl1pPr>
          </a:lstStyle>
          <a:p>
            <a:pPr lvl="0"/>
            <a:r>
              <a:rPr lang="en-AU" b="1" dirty="0"/>
              <a:t>SECTION HEADING</a:t>
            </a:r>
            <a:endParaRPr lang="en-AU" dirty="0"/>
          </a:p>
        </p:txBody>
      </p:sp>
    </p:spTree>
    <p:extLst>
      <p:ext uri="{BB962C8B-B14F-4D97-AF65-F5344CB8AC3E}">
        <p14:creationId xmlns:p14="http://schemas.microsoft.com/office/powerpoint/2010/main" val="869231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5_1 / White / Image + White section">
    <p:spTree>
      <p:nvGrpSpPr>
        <p:cNvPr id="1" name=""/>
        <p:cNvGrpSpPr/>
        <p:nvPr/>
      </p:nvGrpSpPr>
      <p:grpSpPr>
        <a:xfrm>
          <a:off x="0" y="0"/>
          <a:ext cx="0" cy="0"/>
          <a:chOff x="0" y="0"/>
          <a:chExt cx="0" cy="0"/>
        </a:xfrm>
      </p:grpSpPr>
      <p:sp>
        <p:nvSpPr>
          <p:cNvPr id="17" name="Picture Placeholder 7"/>
          <p:cNvSpPr>
            <a:spLocks noGrp="1" noChangeAspect="1"/>
          </p:cNvSpPr>
          <p:nvPr>
            <p:ph type="pic" sz="quarter" idx="18"/>
          </p:nvPr>
        </p:nvSpPr>
        <p:spPr>
          <a:xfrm>
            <a:off x="538247" y="2061635"/>
            <a:ext cx="2520000" cy="3096000"/>
          </a:xfrm>
          <a:prstGeom prst="rect">
            <a:avLst/>
          </a:prstGeom>
          <a:blipFill dpi="0" rotWithShape="1">
            <a:blip r:embed="rId2" cstate="screen">
              <a:extLst>
                <a:ext uri="{28A0092B-C50C-407E-A947-70E740481C1C}">
                  <a14:useLocalDpi xmlns:a14="http://schemas.microsoft.com/office/drawing/2010/main"/>
                </a:ext>
              </a:extLst>
            </a:blip>
            <a:srcRect/>
            <a:tile tx="0" ty="0" sx="100000" sy="100000" flip="none" algn="tl"/>
          </a:blipFill>
        </p:spPr>
        <p:txBody>
          <a:bodyPr vert="horz"/>
          <a:lstStyle>
            <a:lvl1pPr>
              <a:defRPr>
                <a:noFill/>
              </a:defRPr>
            </a:lvl1pPr>
          </a:lstStyle>
          <a:p>
            <a:endParaRPr lang="en-US" dirty="0"/>
          </a:p>
        </p:txBody>
      </p:sp>
      <p:sp>
        <p:nvSpPr>
          <p:cNvPr id="18" name="Picture Placeholder 7"/>
          <p:cNvSpPr>
            <a:spLocks noGrp="1"/>
          </p:cNvSpPr>
          <p:nvPr>
            <p:ph type="pic" sz="quarter" idx="17"/>
          </p:nvPr>
        </p:nvSpPr>
        <p:spPr>
          <a:xfrm>
            <a:off x="542485" y="7409"/>
            <a:ext cx="2520950" cy="2519363"/>
          </a:xfrm>
          <a:prstGeom prst="rect">
            <a:avLst/>
          </a:prstGeom>
          <a:blipFill rotWithShape="1">
            <a:blip r:embed="rId3"/>
            <a:stretch>
              <a:fillRect/>
            </a:stretch>
          </a:blipFill>
        </p:spPr>
        <p:txBody>
          <a:bodyPr vert="horz"/>
          <a:lstStyle>
            <a:lvl1pPr>
              <a:defRPr>
                <a:noFill/>
              </a:defRPr>
            </a:lvl1pPr>
          </a:lstStyle>
          <a:p>
            <a:endParaRPr lang="en-US" dirty="0"/>
          </a:p>
        </p:txBody>
      </p:sp>
      <p:sp>
        <p:nvSpPr>
          <p:cNvPr id="9" name="Title Placeholder 1"/>
          <p:cNvSpPr>
            <a:spLocks noGrp="1"/>
          </p:cNvSpPr>
          <p:nvPr>
            <p:ph type="title"/>
          </p:nvPr>
        </p:nvSpPr>
        <p:spPr>
          <a:xfrm>
            <a:off x="3185155" y="207978"/>
            <a:ext cx="5251289" cy="367757"/>
          </a:xfrm>
          <a:prstGeom prst="rect">
            <a:avLst/>
          </a:prstGeom>
        </p:spPr>
        <p:txBody>
          <a:bodyPr vert="horz" lIns="91440" tIns="45720" rIns="91440" bIns="45720" rtlCol="0" anchor="ctr">
            <a:normAutofit/>
          </a:bodyPr>
          <a:lstStyle/>
          <a:p>
            <a:r>
              <a:rPr lang="en-US" dirty="0"/>
              <a:t>HEADING</a:t>
            </a:r>
            <a:endParaRPr lang="en-AU" dirty="0"/>
          </a:p>
        </p:txBody>
      </p:sp>
      <p:sp>
        <p:nvSpPr>
          <p:cNvPr id="10" name="Text Placeholder 10"/>
          <p:cNvSpPr>
            <a:spLocks noGrp="1"/>
          </p:cNvSpPr>
          <p:nvPr>
            <p:ph type="body" sz="quarter" idx="10" hasCustomPrompt="1"/>
          </p:nvPr>
        </p:nvSpPr>
        <p:spPr>
          <a:xfrm>
            <a:off x="3185155" y="581523"/>
            <a:ext cx="5251289" cy="347783"/>
          </a:xfrm>
          <a:prstGeom prst="rect">
            <a:avLst/>
          </a:prstGeom>
        </p:spPr>
        <p:txBody>
          <a:bodyPr/>
          <a:lstStyle>
            <a:lvl1pPr>
              <a:defRPr b="1">
                <a:solidFill>
                  <a:schemeClr val="bg2">
                    <a:lumMod val="50000"/>
                  </a:schemeClr>
                </a:solidFill>
              </a:defRPr>
            </a:lvl1pPr>
          </a:lstStyle>
          <a:p>
            <a:pPr lvl="0"/>
            <a:r>
              <a:rPr lang="en-US" dirty="0"/>
              <a:t>Sub-heading</a:t>
            </a:r>
          </a:p>
        </p:txBody>
      </p:sp>
      <p:sp>
        <p:nvSpPr>
          <p:cNvPr id="11" name="Text Placeholder 12"/>
          <p:cNvSpPr>
            <a:spLocks noGrp="1"/>
          </p:cNvSpPr>
          <p:nvPr>
            <p:ph type="body" sz="quarter" idx="11" hasCustomPrompt="1"/>
          </p:nvPr>
        </p:nvSpPr>
        <p:spPr>
          <a:xfrm>
            <a:off x="3185155" y="1073164"/>
            <a:ext cx="5251289" cy="1116195"/>
          </a:xfrm>
          <a:prstGeom prst="rect">
            <a:avLst/>
          </a:prstGeom>
        </p:spPr>
        <p:txBody>
          <a:bodyPr/>
          <a:lstStyle>
            <a:lvl1pPr>
              <a:defRPr sz="1600"/>
            </a:lvl1pPr>
          </a:lstStyle>
          <a:p>
            <a:pPr lvl="0"/>
            <a:r>
              <a:rPr lang="en-US" dirty="0"/>
              <a:t>Text</a:t>
            </a:r>
          </a:p>
          <a:p>
            <a:pPr lvl="0"/>
            <a:endParaRPr lang="en-AU" dirty="0"/>
          </a:p>
        </p:txBody>
      </p:sp>
      <p:sp>
        <p:nvSpPr>
          <p:cNvPr id="12" name="Text Placeholder 14"/>
          <p:cNvSpPr>
            <a:spLocks noGrp="1"/>
          </p:cNvSpPr>
          <p:nvPr>
            <p:ph type="body" sz="quarter" idx="12" hasCustomPrompt="1"/>
          </p:nvPr>
        </p:nvSpPr>
        <p:spPr>
          <a:xfrm>
            <a:off x="3185155" y="2294266"/>
            <a:ext cx="5251289" cy="1199237"/>
          </a:xfrm>
          <a:prstGeom prst="rect">
            <a:avLst/>
          </a:prstGeom>
        </p:spPr>
        <p:txBody>
          <a:bodyPr/>
          <a:lstStyle>
            <a:lvl1pPr marL="285750" indent="-285750">
              <a:buFont typeface="Arial" panose="020B0604020202020204" pitchFamily="34" charset="0"/>
              <a:buChar char="•"/>
              <a:defRPr sz="1500" baseline="0"/>
            </a:lvl1pPr>
          </a:lstStyle>
          <a:p>
            <a:pPr lvl="0"/>
            <a:r>
              <a:rPr lang="en-AU" dirty="0"/>
              <a:t>Bullet point</a:t>
            </a:r>
          </a:p>
        </p:txBody>
      </p:sp>
      <p:sp>
        <p:nvSpPr>
          <p:cNvPr id="13" name="Text Placeholder 16"/>
          <p:cNvSpPr>
            <a:spLocks noGrp="1"/>
          </p:cNvSpPr>
          <p:nvPr>
            <p:ph type="body" sz="quarter" idx="13" hasCustomPrompt="1"/>
          </p:nvPr>
        </p:nvSpPr>
        <p:spPr>
          <a:xfrm>
            <a:off x="3185155" y="4821758"/>
            <a:ext cx="5251289" cy="321742"/>
          </a:xfrm>
          <a:prstGeom prst="rect">
            <a:avLst/>
          </a:prstGeom>
        </p:spPr>
        <p:txBody>
          <a:bodyPr/>
          <a:lstStyle>
            <a:lvl1pPr>
              <a:defRPr sz="1400" i="1">
                <a:solidFill>
                  <a:schemeClr val="bg2">
                    <a:lumMod val="75000"/>
                  </a:schemeClr>
                </a:solidFill>
              </a:defRPr>
            </a:lvl1pPr>
          </a:lstStyle>
          <a:p>
            <a:pPr lvl="0"/>
            <a:r>
              <a:rPr lang="en-AU" dirty="0"/>
              <a:t>Captions</a:t>
            </a:r>
          </a:p>
        </p:txBody>
      </p:sp>
      <p:sp>
        <p:nvSpPr>
          <p:cNvPr id="14" name="Text Placeholder 2"/>
          <p:cNvSpPr>
            <a:spLocks noGrp="1"/>
          </p:cNvSpPr>
          <p:nvPr>
            <p:ph type="body" sz="quarter" idx="19" hasCustomPrompt="1"/>
          </p:nvPr>
        </p:nvSpPr>
        <p:spPr>
          <a:xfrm>
            <a:off x="769938" y="203414"/>
            <a:ext cx="1955800" cy="1365250"/>
          </a:xfrm>
          <a:prstGeom prst="rect">
            <a:avLst/>
          </a:prstGeom>
        </p:spPr>
        <p:txBody>
          <a:bodyPr/>
          <a:lstStyle>
            <a:lvl1pPr>
              <a:defRPr b="1" baseline="0">
                <a:solidFill>
                  <a:srgbClr val="005B9E"/>
                </a:solidFill>
              </a:defRPr>
            </a:lvl1pPr>
          </a:lstStyle>
          <a:p>
            <a:pPr lvl="0"/>
            <a:r>
              <a:rPr lang="en-AU" b="1" dirty="0"/>
              <a:t>SECTION HEADING</a:t>
            </a:r>
            <a:endParaRPr lang="en-AU" dirty="0"/>
          </a:p>
        </p:txBody>
      </p:sp>
      <p:cxnSp>
        <p:nvCxnSpPr>
          <p:cNvPr id="15" name="Straight Connector 14"/>
          <p:cNvCxnSpPr/>
          <p:nvPr userDrawn="1"/>
        </p:nvCxnSpPr>
        <p:spPr>
          <a:xfrm>
            <a:off x="3063435" y="575735"/>
            <a:ext cx="4884487" cy="0"/>
          </a:xfrm>
          <a:prstGeom prst="line">
            <a:avLst/>
          </a:prstGeom>
          <a:ln w="6350"/>
        </p:spPr>
        <p:style>
          <a:lnRef idx="2">
            <a:schemeClr val="accent1"/>
          </a:lnRef>
          <a:fillRef idx="0">
            <a:schemeClr val="accent1"/>
          </a:fillRef>
          <a:effectRef idx="1">
            <a:schemeClr val="accent1"/>
          </a:effectRef>
          <a:fontRef idx="minor">
            <a:schemeClr val="tx1"/>
          </a:fontRef>
        </p:style>
      </p:cxnSp>
      <p:pic>
        <p:nvPicPr>
          <p:cNvPr id="16" name="Picture 15" descr="Illus_boat_nolin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67495" y="83988"/>
            <a:ext cx="1041808" cy="831577"/>
          </a:xfrm>
          <a:prstGeom prst="rect">
            <a:avLst/>
          </a:prstGeom>
        </p:spPr>
      </p:pic>
    </p:spTree>
    <p:extLst>
      <p:ext uri="{BB962C8B-B14F-4D97-AF65-F5344CB8AC3E}">
        <p14:creationId xmlns:p14="http://schemas.microsoft.com/office/powerpoint/2010/main" val="4119834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5_2 / White / Image + White section">
    <p:spTree>
      <p:nvGrpSpPr>
        <p:cNvPr id="1" name=""/>
        <p:cNvGrpSpPr/>
        <p:nvPr/>
      </p:nvGrpSpPr>
      <p:grpSpPr>
        <a:xfrm>
          <a:off x="0" y="0"/>
          <a:ext cx="0" cy="0"/>
          <a:chOff x="0" y="0"/>
          <a:chExt cx="0" cy="0"/>
        </a:xfrm>
      </p:grpSpPr>
      <p:sp>
        <p:nvSpPr>
          <p:cNvPr id="16" name="Picture Placeholder 2"/>
          <p:cNvSpPr>
            <a:spLocks noGrp="1" noChangeAspect="1"/>
          </p:cNvSpPr>
          <p:nvPr>
            <p:ph type="pic" sz="quarter" idx="16"/>
          </p:nvPr>
        </p:nvSpPr>
        <p:spPr>
          <a:xfrm>
            <a:off x="541829" y="2006600"/>
            <a:ext cx="2525480" cy="3156734"/>
          </a:xfrm>
          <a:prstGeom prst="rect">
            <a:avLst/>
          </a:prstGeom>
          <a:blipFill dpi="0" rotWithShape="1">
            <a:blip r:embed="rId2" cstate="screen">
              <a:extLst>
                <a:ext uri="{28A0092B-C50C-407E-A947-70E740481C1C}">
                  <a14:useLocalDpi xmlns:a14="http://schemas.microsoft.com/office/drawing/2010/main"/>
                </a:ext>
              </a:extLst>
            </a:blip>
            <a:srcRect/>
            <a:stretch>
              <a:fillRect t="2281"/>
            </a:stretch>
          </a:blipFill>
        </p:spPr>
        <p:txBody>
          <a:bodyPr vert="horz"/>
          <a:lstStyle>
            <a:lvl1pPr>
              <a:defRPr>
                <a:noFill/>
              </a:defRPr>
            </a:lvl1pPr>
          </a:lstStyle>
          <a:p>
            <a:endParaRPr lang="en-US" dirty="0"/>
          </a:p>
        </p:txBody>
      </p:sp>
      <p:sp>
        <p:nvSpPr>
          <p:cNvPr id="17" name="Picture Placeholder 7"/>
          <p:cNvSpPr>
            <a:spLocks noGrp="1"/>
          </p:cNvSpPr>
          <p:nvPr>
            <p:ph type="pic" sz="quarter" idx="17"/>
          </p:nvPr>
        </p:nvSpPr>
        <p:spPr>
          <a:xfrm>
            <a:off x="546359" y="7409"/>
            <a:ext cx="2520950" cy="2519363"/>
          </a:xfrm>
          <a:prstGeom prst="rect">
            <a:avLst/>
          </a:prstGeom>
          <a:blipFill rotWithShape="1">
            <a:blip r:embed="rId3"/>
            <a:stretch>
              <a:fillRect/>
            </a:stretch>
          </a:blipFill>
        </p:spPr>
        <p:txBody>
          <a:bodyPr vert="horz"/>
          <a:lstStyle>
            <a:lvl1pPr>
              <a:defRPr>
                <a:noFill/>
              </a:defRPr>
            </a:lvl1pPr>
          </a:lstStyle>
          <a:p>
            <a:endParaRPr lang="en-US" dirty="0"/>
          </a:p>
        </p:txBody>
      </p:sp>
      <p:cxnSp>
        <p:nvCxnSpPr>
          <p:cNvPr id="6" name="Straight Connector 5"/>
          <p:cNvCxnSpPr/>
          <p:nvPr userDrawn="1"/>
        </p:nvCxnSpPr>
        <p:spPr>
          <a:xfrm>
            <a:off x="3067309" y="581523"/>
            <a:ext cx="5173866"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9" name="Title Placeholder 1"/>
          <p:cNvSpPr>
            <a:spLocks noGrp="1"/>
          </p:cNvSpPr>
          <p:nvPr>
            <p:ph type="title"/>
          </p:nvPr>
        </p:nvSpPr>
        <p:spPr>
          <a:xfrm>
            <a:off x="3185155" y="207978"/>
            <a:ext cx="5251289" cy="367757"/>
          </a:xfrm>
          <a:prstGeom prst="rect">
            <a:avLst/>
          </a:prstGeom>
        </p:spPr>
        <p:txBody>
          <a:bodyPr vert="horz" lIns="91440" tIns="45720" rIns="91440" bIns="45720" rtlCol="0" anchor="ctr">
            <a:normAutofit/>
          </a:bodyPr>
          <a:lstStyle/>
          <a:p>
            <a:r>
              <a:rPr lang="en-US" dirty="0"/>
              <a:t>HEADING</a:t>
            </a:r>
            <a:endParaRPr lang="en-AU" dirty="0"/>
          </a:p>
        </p:txBody>
      </p:sp>
      <p:sp>
        <p:nvSpPr>
          <p:cNvPr id="10" name="Text Placeholder 10"/>
          <p:cNvSpPr>
            <a:spLocks noGrp="1"/>
          </p:cNvSpPr>
          <p:nvPr>
            <p:ph type="body" sz="quarter" idx="10" hasCustomPrompt="1"/>
          </p:nvPr>
        </p:nvSpPr>
        <p:spPr>
          <a:xfrm>
            <a:off x="3185155" y="581523"/>
            <a:ext cx="5251289" cy="347783"/>
          </a:xfrm>
          <a:prstGeom prst="rect">
            <a:avLst/>
          </a:prstGeom>
        </p:spPr>
        <p:txBody>
          <a:bodyPr/>
          <a:lstStyle>
            <a:lvl1pPr>
              <a:defRPr b="1">
                <a:solidFill>
                  <a:schemeClr val="bg2">
                    <a:lumMod val="50000"/>
                  </a:schemeClr>
                </a:solidFill>
              </a:defRPr>
            </a:lvl1pPr>
          </a:lstStyle>
          <a:p>
            <a:pPr lvl="0"/>
            <a:r>
              <a:rPr lang="en-US" dirty="0"/>
              <a:t>Sub-heading</a:t>
            </a:r>
          </a:p>
        </p:txBody>
      </p:sp>
      <p:sp>
        <p:nvSpPr>
          <p:cNvPr id="11" name="Text Placeholder 12"/>
          <p:cNvSpPr>
            <a:spLocks noGrp="1"/>
          </p:cNvSpPr>
          <p:nvPr>
            <p:ph type="body" sz="quarter" idx="11" hasCustomPrompt="1"/>
          </p:nvPr>
        </p:nvSpPr>
        <p:spPr>
          <a:xfrm>
            <a:off x="3185155" y="1073164"/>
            <a:ext cx="5251289" cy="1116195"/>
          </a:xfrm>
          <a:prstGeom prst="rect">
            <a:avLst/>
          </a:prstGeom>
        </p:spPr>
        <p:txBody>
          <a:bodyPr/>
          <a:lstStyle>
            <a:lvl1pPr>
              <a:defRPr sz="1600"/>
            </a:lvl1pPr>
          </a:lstStyle>
          <a:p>
            <a:pPr lvl="0"/>
            <a:r>
              <a:rPr lang="en-US" dirty="0"/>
              <a:t>Text</a:t>
            </a:r>
          </a:p>
          <a:p>
            <a:pPr lvl="0"/>
            <a:endParaRPr lang="en-AU" dirty="0"/>
          </a:p>
        </p:txBody>
      </p:sp>
      <p:sp>
        <p:nvSpPr>
          <p:cNvPr id="12" name="Text Placeholder 14"/>
          <p:cNvSpPr>
            <a:spLocks noGrp="1"/>
          </p:cNvSpPr>
          <p:nvPr>
            <p:ph type="body" sz="quarter" idx="12" hasCustomPrompt="1"/>
          </p:nvPr>
        </p:nvSpPr>
        <p:spPr>
          <a:xfrm>
            <a:off x="3185155" y="2294266"/>
            <a:ext cx="5251289" cy="1199237"/>
          </a:xfrm>
          <a:prstGeom prst="rect">
            <a:avLst/>
          </a:prstGeom>
        </p:spPr>
        <p:txBody>
          <a:bodyPr/>
          <a:lstStyle>
            <a:lvl1pPr marL="285750" indent="-285750">
              <a:buFont typeface="Arial" panose="020B0604020202020204" pitchFamily="34" charset="0"/>
              <a:buChar char="•"/>
              <a:defRPr sz="1500" baseline="0"/>
            </a:lvl1pPr>
          </a:lstStyle>
          <a:p>
            <a:pPr lvl="0"/>
            <a:r>
              <a:rPr lang="en-AU" dirty="0"/>
              <a:t>Bullet point</a:t>
            </a:r>
          </a:p>
        </p:txBody>
      </p:sp>
      <p:sp>
        <p:nvSpPr>
          <p:cNvPr id="13" name="Text Placeholder 16"/>
          <p:cNvSpPr>
            <a:spLocks noGrp="1"/>
          </p:cNvSpPr>
          <p:nvPr>
            <p:ph type="body" sz="quarter" idx="13" hasCustomPrompt="1"/>
          </p:nvPr>
        </p:nvSpPr>
        <p:spPr>
          <a:xfrm>
            <a:off x="3185155" y="4821758"/>
            <a:ext cx="5251289" cy="321742"/>
          </a:xfrm>
          <a:prstGeom prst="rect">
            <a:avLst/>
          </a:prstGeom>
        </p:spPr>
        <p:txBody>
          <a:bodyPr/>
          <a:lstStyle>
            <a:lvl1pPr>
              <a:defRPr sz="1400" i="1">
                <a:solidFill>
                  <a:schemeClr val="bg2">
                    <a:lumMod val="75000"/>
                  </a:schemeClr>
                </a:solidFill>
              </a:defRPr>
            </a:lvl1pPr>
          </a:lstStyle>
          <a:p>
            <a:pPr lvl="0"/>
            <a:r>
              <a:rPr lang="en-AU" dirty="0"/>
              <a:t>Captions</a:t>
            </a:r>
          </a:p>
        </p:txBody>
      </p:sp>
      <p:sp>
        <p:nvSpPr>
          <p:cNvPr id="14" name="Text Placeholder 2"/>
          <p:cNvSpPr>
            <a:spLocks noGrp="1"/>
          </p:cNvSpPr>
          <p:nvPr>
            <p:ph type="body" sz="quarter" idx="19" hasCustomPrompt="1"/>
          </p:nvPr>
        </p:nvSpPr>
        <p:spPr>
          <a:xfrm>
            <a:off x="769938" y="207978"/>
            <a:ext cx="1955800" cy="1365250"/>
          </a:xfrm>
          <a:prstGeom prst="rect">
            <a:avLst/>
          </a:prstGeom>
        </p:spPr>
        <p:txBody>
          <a:bodyPr/>
          <a:lstStyle>
            <a:lvl1pPr>
              <a:defRPr b="1" baseline="0">
                <a:solidFill>
                  <a:srgbClr val="005B9E"/>
                </a:solidFill>
              </a:defRPr>
            </a:lvl1pPr>
          </a:lstStyle>
          <a:p>
            <a:pPr lvl="0"/>
            <a:r>
              <a:rPr lang="en-AU" b="1" dirty="0"/>
              <a:t>SECTION HEADING</a:t>
            </a:r>
            <a:endParaRPr lang="en-AU" dirty="0"/>
          </a:p>
        </p:txBody>
      </p:sp>
      <p:pic>
        <p:nvPicPr>
          <p:cNvPr id="15" name="Picture 14" descr="Illus_??_nolin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8800" y="13908"/>
            <a:ext cx="870203" cy="875119"/>
          </a:xfrm>
          <a:prstGeom prst="rect">
            <a:avLst/>
          </a:prstGeom>
        </p:spPr>
      </p:pic>
    </p:spTree>
    <p:extLst>
      <p:ext uri="{BB962C8B-B14F-4D97-AF65-F5344CB8AC3E}">
        <p14:creationId xmlns:p14="http://schemas.microsoft.com/office/powerpoint/2010/main" val="3840409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5_3 / White / Image + White section">
    <p:spTree>
      <p:nvGrpSpPr>
        <p:cNvPr id="1" name=""/>
        <p:cNvGrpSpPr/>
        <p:nvPr/>
      </p:nvGrpSpPr>
      <p:grpSpPr>
        <a:xfrm>
          <a:off x="0" y="0"/>
          <a:ext cx="0" cy="0"/>
          <a:chOff x="0" y="0"/>
          <a:chExt cx="0" cy="0"/>
        </a:xfrm>
      </p:grpSpPr>
      <p:sp>
        <p:nvSpPr>
          <p:cNvPr id="15" name="Picture Placeholder 2"/>
          <p:cNvSpPr>
            <a:spLocks noGrp="1"/>
          </p:cNvSpPr>
          <p:nvPr>
            <p:ph type="pic" sz="quarter" idx="16"/>
          </p:nvPr>
        </p:nvSpPr>
        <p:spPr>
          <a:xfrm>
            <a:off x="539201" y="2032001"/>
            <a:ext cx="2520000" cy="3124800"/>
          </a:xfrm>
          <a:prstGeom prst="rect">
            <a:avLst/>
          </a:prstGeom>
          <a:blipFill rotWithShape="1">
            <a:blip r:embed="rId2" cstate="screen">
              <a:extLst>
                <a:ext uri="{28A0092B-C50C-407E-A947-70E740481C1C}">
                  <a14:useLocalDpi xmlns:a14="http://schemas.microsoft.com/office/drawing/2010/main"/>
                </a:ext>
              </a:extLst>
            </a:blip>
            <a:srcRect/>
            <a:stretch>
              <a:fillRect/>
            </a:stretch>
          </a:blipFill>
        </p:spPr>
        <p:txBody>
          <a:bodyPr vert="horz"/>
          <a:lstStyle>
            <a:lvl1pPr>
              <a:defRPr>
                <a:noFill/>
              </a:defRPr>
            </a:lvl1pPr>
          </a:lstStyle>
          <a:p>
            <a:endParaRPr lang="en-US" dirty="0"/>
          </a:p>
        </p:txBody>
      </p:sp>
      <p:sp>
        <p:nvSpPr>
          <p:cNvPr id="16" name="Picture Placeholder 7"/>
          <p:cNvSpPr>
            <a:spLocks noGrp="1"/>
          </p:cNvSpPr>
          <p:nvPr>
            <p:ph type="pic" sz="quarter" idx="17"/>
          </p:nvPr>
        </p:nvSpPr>
        <p:spPr>
          <a:xfrm>
            <a:off x="538863" y="7409"/>
            <a:ext cx="2528445" cy="2519363"/>
          </a:xfrm>
          <a:prstGeom prst="rect">
            <a:avLst/>
          </a:prstGeom>
          <a:blipFill rotWithShape="1">
            <a:blip r:embed="rId3"/>
            <a:stretch>
              <a:fillRect/>
            </a:stretch>
          </a:blipFill>
        </p:spPr>
        <p:txBody>
          <a:bodyPr vert="horz"/>
          <a:lstStyle>
            <a:lvl1pPr>
              <a:defRPr>
                <a:noFill/>
              </a:defRPr>
            </a:lvl1pPr>
          </a:lstStyle>
          <a:p>
            <a:endParaRPr lang="en-US" dirty="0"/>
          </a:p>
        </p:txBody>
      </p:sp>
      <p:cxnSp>
        <p:nvCxnSpPr>
          <p:cNvPr id="6" name="Straight Connector 5"/>
          <p:cNvCxnSpPr/>
          <p:nvPr userDrawn="1"/>
        </p:nvCxnSpPr>
        <p:spPr>
          <a:xfrm>
            <a:off x="3067309" y="581523"/>
            <a:ext cx="5451658"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9" name="Title Placeholder 1"/>
          <p:cNvSpPr>
            <a:spLocks noGrp="1"/>
          </p:cNvSpPr>
          <p:nvPr>
            <p:ph type="title"/>
          </p:nvPr>
        </p:nvSpPr>
        <p:spPr>
          <a:xfrm>
            <a:off x="3185155" y="207978"/>
            <a:ext cx="5251289" cy="367757"/>
          </a:xfrm>
          <a:prstGeom prst="rect">
            <a:avLst/>
          </a:prstGeom>
        </p:spPr>
        <p:txBody>
          <a:bodyPr vert="horz" lIns="91440" tIns="45720" rIns="91440" bIns="45720" rtlCol="0" anchor="ctr">
            <a:normAutofit/>
          </a:bodyPr>
          <a:lstStyle/>
          <a:p>
            <a:r>
              <a:rPr lang="en-US" dirty="0"/>
              <a:t>HEADING</a:t>
            </a:r>
            <a:endParaRPr lang="en-AU" dirty="0"/>
          </a:p>
        </p:txBody>
      </p:sp>
      <p:sp>
        <p:nvSpPr>
          <p:cNvPr id="10" name="Text Placeholder 10"/>
          <p:cNvSpPr>
            <a:spLocks noGrp="1"/>
          </p:cNvSpPr>
          <p:nvPr>
            <p:ph type="body" sz="quarter" idx="10" hasCustomPrompt="1"/>
          </p:nvPr>
        </p:nvSpPr>
        <p:spPr>
          <a:xfrm>
            <a:off x="3185155" y="581523"/>
            <a:ext cx="5251289" cy="347783"/>
          </a:xfrm>
          <a:prstGeom prst="rect">
            <a:avLst/>
          </a:prstGeom>
        </p:spPr>
        <p:txBody>
          <a:bodyPr/>
          <a:lstStyle>
            <a:lvl1pPr>
              <a:defRPr b="1">
                <a:solidFill>
                  <a:schemeClr val="bg2">
                    <a:lumMod val="50000"/>
                  </a:schemeClr>
                </a:solidFill>
              </a:defRPr>
            </a:lvl1pPr>
          </a:lstStyle>
          <a:p>
            <a:pPr lvl="0"/>
            <a:r>
              <a:rPr lang="en-US" dirty="0"/>
              <a:t>Sub-heading</a:t>
            </a:r>
          </a:p>
        </p:txBody>
      </p:sp>
      <p:sp>
        <p:nvSpPr>
          <p:cNvPr id="11" name="Text Placeholder 12"/>
          <p:cNvSpPr>
            <a:spLocks noGrp="1"/>
          </p:cNvSpPr>
          <p:nvPr>
            <p:ph type="body" sz="quarter" idx="11" hasCustomPrompt="1"/>
          </p:nvPr>
        </p:nvSpPr>
        <p:spPr>
          <a:xfrm>
            <a:off x="3185155" y="1073164"/>
            <a:ext cx="5251289" cy="1116195"/>
          </a:xfrm>
          <a:prstGeom prst="rect">
            <a:avLst/>
          </a:prstGeom>
        </p:spPr>
        <p:txBody>
          <a:bodyPr/>
          <a:lstStyle>
            <a:lvl1pPr>
              <a:defRPr sz="1600"/>
            </a:lvl1pPr>
          </a:lstStyle>
          <a:p>
            <a:pPr lvl="0"/>
            <a:r>
              <a:rPr lang="en-US" dirty="0"/>
              <a:t>Text</a:t>
            </a:r>
          </a:p>
          <a:p>
            <a:pPr lvl="0"/>
            <a:endParaRPr lang="en-AU" dirty="0"/>
          </a:p>
        </p:txBody>
      </p:sp>
      <p:sp>
        <p:nvSpPr>
          <p:cNvPr id="12" name="Text Placeholder 14"/>
          <p:cNvSpPr>
            <a:spLocks noGrp="1"/>
          </p:cNvSpPr>
          <p:nvPr>
            <p:ph type="body" sz="quarter" idx="12" hasCustomPrompt="1"/>
          </p:nvPr>
        </p:nvSpPr>
        <p:spPr>
          <a:xfrm>
            <a:off x="3185155" y="2294266"/>
            <a:ext cx="5251289" cy="1199237"/>
          </a:xfrm>
          <a:prstGeom prst="rect">
            <a:avLst/>
          </a:prstGeom>
        </p:spPr>
        <p:txBody>
          <a:bodyPr/>
          <a:lstStyle>
            <a:lvl1pPr marL="285750" indent="-285750">
              <a:buFont typeface="Arial" panose="020B0604020202020204" pitchFamily="34" charset="0"/>
              <a:buChar char="•"/>
              <a:defRPr sz="1500" baseline="0"/>
            </a:lvl1pPr>
          </a:lstStyle>
          <a:p>
            <a:pPr lvl="0"/>
            <a:r>
              <a:rPr lang="en-AU" dirty="0"/>
              <a:t>Bullet point</a:t>
            </a:r>
          </a:p>
        </p:txBody>
      </p:sp>
      <p:sp>
        <p:nvSpPr>
          <p:cNvPr id="13" name="Text Placeholder 16"/>
          <p:cNvSpPr>
            <a:spLocks noGrp="1"/>
          </p:cNvSpPr>
          <p:nvPr>
            <p:ph type="body" sz="quarter" idx="13" hasCustomPrompt="1"/>
          </p:nvPr>
        </p:nvSpPr>
        <p:spPr>
          <a:xfrm>
            <a:off x="3185155" y="4821758"/>
            <a:ext cx="5251289" cy="321742"/>
          </a:xfrm>
          <a:prstGeom prst="rect">
            <a:avLst/>
          </a:prstGeom>
        </p:spPr>
        <p:txBody>
          <a:bodyPr/>
          <a:lstStyle>
            <a:lvl1pPr>
              <a:defRPr sz="1400" i="1">
                <a:solidFill>
                  <a:schemeClr val="bg2">
                    <a:lumMod val="75000"/>
                  </a:schemeClr>
                </a:solidFill>
              </a:defRPr>
            </a:lvl1pPr>
          </a:lstStyle>
          <a:p>
            <a:pPr lvl="0"/>
            <a:r>
              <a:rPr lang="en-AU" dirty="0"/>
              <a:t>Captions</a:t>
            </a:r>
          </a:p>
        </p:txBody>
      </p:sp>
      <p:pic>
        <p:nvPicPr>
          <p:cNvPr id="17" name="Picture 16" descr="Illus_rig_nolin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07540" y="138284"/>
            <a:ext cx="889648" cy="874902"/>
          </a:xfrm>
          <a:prstGeom prst="rect">
            <a:avLst/>
          </a:prstGeom>
        </p:spPr>
      </p:pic>
      <p:sp>
        <p:nvSpPr>
          <p:cNvPr id="14" name="Text Placeholder 2"/>
          <p:cNvSpPr>
            <a:spLocks noGrp="1"/>
          </p:cNvSpPr>
          <p:nvPr>
            <p:ph type="body" sz="quarter" idx="19" hasCustomPrompt="1"/>
          </p:nvPr>
        </p:nvSpPr>
        <p:spPr>
          <a:xfrm>
            <a:off x="769938" y="206929"/>
            <a:ext cx="1955800" cy="1365250"/>
          </a:xfrm>
          <a:prstGeom prst="rect">
            <a:avLst/>
          </a:prstGeom>
        </p:spPr>
        <p:txBody>
          <a:bodyPr/>
          <a:lstStyle>
            <a:lvl1pPr>
              <a:defRPr b="1" baseline="0">
                <a:solidFill>
                  <a:srgbClr val="005B9E"/>
                </a:solidFill>
              </a:defRPr>
            </a:lvl1pPr>
          </a:lstStyle>
          <a:p>
            <a:pPr lvl="0"/>
            <a:r>
              <a:rPr lang="en-AU" b="1" dirty="0"/>
              <a:t>SECTION HEADING</a:t>
            </a:r>
            <a:endParaRPr lang="en-AU" dirty="0"/>
          </a:p>
        </p:txBody>
      </p:sp>
    </p:spTree>
    <p:extLst>
      <p:ext uri="{BB962C8B-B14F-4D97-AF65-F5344CB8AC3E}">
        <p14:creationId xmlns:p14="http://schemas.microsoft.com/office/powerpoint/2010/main" val="2344414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5_3 / White / Image + White section">
    <p:spTree>
      <p:nvGrpSpPr>
        <p:cNvPr id="1" name=""/>
        <p:cNvGrpSpPr/>
        <p:nvPr/>
      </p:nvGrpSpPr>
      <p:grpSpPr>
        <a:xfrm>
          <a:off x="0" y="0"/>
          <a:ext cx="0" cy="0"/>
          <a:chOff x="0" y="0"/>
          <a:chExt cx="0" cy="0"/>
        </a:xfrm>
      </p:grpSpPr>
      <p:sp>
        <p:nvSpPr>
          <p:cNvPr id="15" name="Picture Placeholder 2"/>
          <p:cNvSpPr>
            <a:spLocks noGrp="1"/>
          </p:cNvSpPr>
          <p:nvPr>
            <p:ph type="pic" sz="quarter" idx="16"/>
          </p:nvPr>
        </p:nvSpPr>
        <p:spPr>
          <a:xfrm>
            <a:off x="540909" y="2032001"/>
            <a:ext cx="2520000" cy="3124800"/>
          </a:xfrm>
          <a:prstGeom prst="rect">
            <a:avLst/>
          </a:prstGeom>
          <a:blipFill rotWithShape="1">
            <a:blip r:embed="rId2" cstate="screen">
              <a:extLst>
                <a:ext uri="{28A0092B-C50C-407E-A947-70E740481C1C}">
                  <a14:useLocalDpi xmlns:a14="http://schemas.microsoft.com/office/drawing/2010/main"/>
                </a:ext>
              </a:extLst>
            </a:blip>
            <a:srcRect/>
            <a:stretch>
              <a:fillRect/>
            </a:stretch>
          </a:blipFill>
        </p:spPr>
        <p:txBody>
          <a:bodyPr vert="horz"/>
          <a:lstStyle>
            <a:lvl1pPr>
              <a:defRPr>
                <a:noFill/>
              </a:defRPr>
            </a:lvl1pPr>
          </a:lstStyle>
          <a:p>
            <a:endParaRPr lang="en-US" dirty="0"/>
          </a:p>
        </p:txBody>
      </p:sp>
      <p:sp>
        <p:nvSpPr>
          <p:cNvPr id="16" name="Picture Placeholder 7"/>
          <p:cNvSpPr>
            <a:spLocks noGrp="1"/>
          </p:cNvSpPr>
          <p:nvPr>
            <p:ph type="pic" sz="quarter" idx="17"/>
          </p:nvPr>
        </p:nvSpPr>
        <p:spPr>
          <a:xfrm>
            <a:off x="546359" y="7409"/>
            <a:ext cx="2573018" cy="2519363"/>
          </a:xfrm>
          <a:prstGeom prst="rect">
            <a:avLst/>
          </a:prstGeom>
          <a:blipFill rotWithShape="1">
            <a:blip r:embed="rId3"/>
            <a:stretch>
              <a:fillRect/>
            </a:stretch>
          </a:blipFill>
        </p:spPr>
        <p:txBody>
          <a:bodyPr vert="horz"/>
          <a:lstStyle>
            <a:lvl1pPr>
              <a:defRPr>
                <a:noFill/>
              </a:defRPr>
            </a:lvl1pPr>
          </a:lstStyle>
          <a:p>
            <a:endParaRPr lang="en-US" dirty="0"/>
          </a:p>
        </p:txBody>
      </p:sp>
      <p:sp>
        <p:nvSpPr>
          <p:cNvPr id="9" name="Title Placeholder 1"/>
          <p:cNvSpPr>
            <a:spLocks noGrp="1"/>
          </p:cNvSpPr>
          <p:nvPr>
            <p:ph type="title"/>
          </p:nvPr>
        </p:nvSpPr>
        <p:spPr>
          <a:xfrm>
            <a:off x="3185155" y="207978"/>
            <a:ext cx="5251289" cy="367757"/>
          </a:xfrm>
          <a:prstGeom prst="rect">
            <a:avLst/>
          </a:prstGeom>
        </p:spPr>
        <p:txBody>
          <a:bodyPr vert="horz" lIns="91440" tIns="45720" rIns="91440" bIns="45720" rtlCol="0" anchor="ctr">
            <a:normAutofit/>
          </a:bodyPr>
          <a:lstStyle/>
          <a:p>
            <a:r>
              <a:rPr lang="en-US" dirty="0"/>
              <a:t>HEADING</a:t>
            </a:r>
            <a:endParaRPr lang="en-AU" dirty="0"/>
          </a:p>
        </p:txBody>
      </p:sp>
      <p:sp>
        <p:nvSpPr>
          <p:cNvPr id="10" name="Text Placeholder 10"/>
          <p:cNvSpPr>
            <a:spLocks noGrp="1"/>
          </p:cNvSpPr>
          <p:nvPr>
            <p:ph type="body" sz="quarter" idx="10" hasCustomPrompt="1"/>
          </p:nvPr>
        </p:nvSpPr>
        <p:spPr>
          <a:xfrm>
            <a:off x="3185155" y="581523"/>
            <a:ext cx="5251289" cy="347783"/>
          </a:xfrm>
          <a:prstGeom prst="rect">
            <a:avLst/>
          </a:prstGeom>
        </p:spPr>
        <p:txBody>
          <a:bodyPr/>
          <a:lstStyle>
            <a:lvl1pPr>
              <a:defRPr b="1">
                <a:solidFill>
                  <a:schemeClr val="bg2">
                    <a:lumMod val="50000"/>
                  </a:schemeClr>
                </a:solidFill>
              </a:defRPr>
            </a:lvl1pPr>
          </a:lstStyle>
          <a:p>
            <a:pPr lvl="0"/>
            <a:r>
              <a:rPr lang="en-US" dirty="0"/>
              <a:t>Sub-heading</a:t>
            </a:r>
          </a:p>
        </p:txBody>
      </p:sp>
      <p:sp>
        <p:nvSpPr>
          <p:cNvPr id="11" name="Text Placeholder 12"/>
          <p:cNvSpPr>
            <a:spLocks noGrp="1"/>
          </p:cNvSpPr>
          <p:nvPr>
            <p:ph type="body" sz="quarter" idx="11" hasCustomPrompt="1"/>
          </p:nvPr>
        </p:nvSpPr>
        <p:spPr>
          <a:xfrm>
            <a:off x="3185155" y="1073164"/>
            <a:ext cx="5251289" cy="1116195"/>
          </a:xfrm>
          <a:prstGeom prst="rect">
            <a:avLst/>
          </a:prstGeom>
        </p:spPr>
        <p:txBody>
          <a:bodyPr/>
          <a:lstStyle>
            <a:lvl1pPr>
              <a:defRPr sz="1600"/>
            </a:lvl1pPr>
          </a:lstStyle>
          <a:p>
            <a:pPr lvl="0"/>
            <a:r>
              <a:rPr lang="en-US" dirty="0"/>
              <a:t>Text</a:t>
            </a:r>
          </a:p>
          <a:p>
            <a:pPr lvl="0"/>
            <a:endParaRPr lang="en-AU" dirty="0"/>
          </a:p>
        </p:txBody>
      </p:sp>
      <p:sp>
        <p:nvSpPr>
          <p:cNvPr id="12" name="Text Placeholder 14"/>
          <p:cNvSpPr>
            <a:spLocks noGrp="1"/>
          </p:cNvSpPr>
          <p:nvPr>
            <p:ph type="body" sz="quarter" idx="12" hasCustomPrompt="1"/>
          </p:nvPr>
        </p:nvSpPr>
        <p:spPr>
          <a:xfrm>
            <a:off x="3185155" y="2294266"/>
            <a:ext cx="5251289" cy="1199237"/>
          </a:xfrm>
          <a:prstGeom prst="rect">
            <a:avLst/>
          </a:prstGeom>
        </p:spPr>
        <p:txBody>
          <a:bodyPr/>
          <a:lstStyle>
            <a:lvl1pPr marL="285750" indent="-285750">
              <a:buFont typeface="Arial" panose="020B0604020202020204" pitchFamily="34" charset="0"/>
              <a:buChar char="•"/>
              <a:defRPr sz="1500" baseline="0"/>
            </a:lvl1pPr>
          </a:lstStyle>
          <a:p>
            <a:pPr lvl="0"/>
            <a:r>
              <a:rPr lang="en-AU" dirty="0"/>
              <a:t>Bullet point</a:t>
            </a:r>
          </a:p>
        </p:txBody>
      </p:sp>
      <p:sp>
        <p:nvSpPr>
          <p:cNvPr id="13" name="Text Placeholder 16"/>
          <p:cNvSpPr>
            <a:spLocks noGrp="1"/>
          </p:cNvSpPr>
          <p:nvPr>
            <p:ph type="body" sz="quarter" idx="13" hasCustomPrompt="1"/>
          </p:nvPr>
        </p:nvSpPr>
        <p:spPr>
          <a:xfrm>
            <a:off x="3185155" y="4821758"/>
            <a:ext cx="5251289" cy="321742"/>
          </a:xfrm>
          <a:prstGeom prst="rect">
            <a:avLst/>
          </a:prstGeom>
        </p:spPr>
        <p:txBody>
          <a:bodyPr/>
          <a:lstStyle>
            <a:lvl1pPr>
              <a:defRPr sz="1400" i="1">
                <a:solidFill>
                  <a:schemeClr val="bg2">
                    <a:lumMod val="75000"/>
                  </a:schemeClr>
                </a:solidFill>
              </a:defRPr>
            </a:lvl1pPr>
          </a:lstStyle>
          <a:p>
            <a:pPr lvl="0"/>
            <a:r>
              <a:rPr lang="en-AU" dirty="0"/>
              <a:t>Captions</a:t>
            </a:r>
          </a:p>
        </p:txBody>
      </p:sp>
      <p:sp>
        <p:nvSpPr>
          <p:cNvPr id="14" name="Text Placeholder 2"/>
          <p:cNvSpPr>
            <a:spLocks noGrp="1"/>
          </p:cNvSpPr>
          <p:nvPr>
            <p:ph type="body" sz="quarter" idx="19" hasCustomPrompt="1"/>
          </p:nvPr>
        </p:nvSpPr>
        <p:spPr>
          <a:xfrm>
            <a:off x="769938" y="206929"/>
            <a:ext cx="1955800" cy="1365250"/>
          </a:xfrm>
          <a:prstGeom prst="rect">
            <a:avLst/>
          </a:prstGeom>
        </p:spPr>
        <p:txBody>
          <a:bodyPr/>
          <a:lstStyle>
            <a:lvl1pPr>
              <a:defRPr b="1" baseline="0">
                <a:solidFill>
                  <a:srgbClr val="005B9E"/>
                </a:solidFill>
              </a:defRPr>
            </a:lvl1pPr>
          </a:lstStyle>
          <a:p>
            <a:pPr lvl="0"/>
            <a:r>
              <a:rPr lang="en-AU" b="1" dirty="0"/>
              <a:t>SECTION HEADING</a:t>
            </a:r>
            <a:endParaRPr lang="en-AU" dirty="0"/>
          </a:p>
        </p:txBody>
      </p:sp>
    </p:spTree>
    <p:extLst>
      <p:ext uri="{BB962C8B-B14F-4D97-AF65-F5344CB8AC3E}">
        <p14:creationId xmlns:p14="http://schemas.microsoft.com/office/powerpoint/2010/main" val="3724748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6 / Transition Slide">
    <p:spTree>
      <p:nvGrpSpPr>
        <p:cNvPr id="1" name=""/>
        <p:cNvGrpSpPr/>
        <p:nvPr/>
      </p:nvGrpSpPr>
      <p:grpSpPr>
        <a:xfrm>
          <a:off x="0" y="0"/>
          <a:ext cx="0" cy="0"/>
          <a:chOff x="0" y="0"/>
          <a:chExt cx="0" cy="0"/>
        </a:xfrm>
      </p:grpSpPr>
      <p:sp>
        <p:nvSpPr>
          <p:cNvPr id="9" name="Picture Placeholder 6"/>
          <p:cNvSpPr>
            <a:spLocks noGrp="1"/>
          </p:cNvSpPr>
          <p:nvPr>
            <p:ph type="pic" sz="quarter" idx="11"/>
          </p:nvPr>
        </p:nvSpPr>
        <p:spPr>
          <a:xfrm>
            <a:off x="501650" y="0"/>
            <a:ext cx="8680450" cy="5165725"/>
          </a:xfrm>
          <a:prstGeom prst="rect">
            <a:avLst/>
          </a:prstGeom>
          <a:blipFill rotWithShape="1">
            <a:blip r:embed="rId2" cstate="screen">
              <a:extLst>
                <a:ext uri="{28A0092B-C50C-407E-A947-70E740481C1C}">
                  <a14:useLocalDpi xmlns:a14="http://schemas.microsoft.com/office/drawing/2010/main"/>
                </a:ext>
              </a:extLst>
            </a:blip>
            <a:stretch>
              <a:fillRect/>
            </a:stretch>
          </a:blipFill>
        </p:spPr>
        <p:txBody>
          <a:bodyPr vert="horz"/>
          <a:lstStyle>
            <a:lvl1pPr>
              <a:defRPr>
                <a:noFill/>
              </a:defRPr>
            </a:lvl1pPr>
          </a:lstStyle>
          <a:p>
            <a:endParaRPr lang="en-US" dirty="0"/>
          </a:p>
        </p:txBody>
      </p:sp>
      <p:sp>
        <p:nvSpPr>
          <p:cNvPr id="8" name="Title Placeholder 1"/>
          <p:cNvSpPr>
            <a:spLocks noGrp="1"/>
          </p:cNvSpPr>
          <p:nvPr>
            <p:ph type="title"/>
          </p:nvPr>
        </p:nvSpPr>
        <p:spPr>
          <a:xfrm>
            <a:off x="628650" y="274638"/>
            <a:ext cx="7886700" cy="367757"/>
          </a:xfrm>
          <a:prstGeom prst="rect">
            <a:avLst/>
          </a:prstGeom>
        </p:spPr>
        <p:txBody>
          <a:bodyPr vert="horz" lIns="91440" tIns="45720" rIns="91440" bIns="45720" rtlCol="0" anchor="ctr">
            <a:normAutofit/>
          </a:bodyPr>
          <a:lstStyle>
            <a:lvl1pPr>
              <a:defRPr>
                <a:solidFill>
                  <a:schemeClr val="bg1"/>
                </a:solidFill>
              </a:defRPr>
            </a:lvl1pPr>
          </a:lstStyle>
          <a:p>
            <a:r>
              <a:rPr lang="en-US" dirty="0"/>
              <a:t>HEADING</a:t>
            </a:r>
            <a:endParaRPr lang="en-AU" dirty="0"/>
          </a:p>
        </p:txBody>
      </p:sp>
    </p:spTree>
    <p:extLst>
      <p:ext uri="{BB962C8B-B14F-4D97-AF65-F5344CB8AC3E}">
        <p14:creationId xmlns:p14="http://schemas.microsoft.com/office/powerpoint/2010/main" val="2585873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with Image / Partners">
    <p:spTree>
      <p:nvGrpSpPr>
        <p:cNvPr id="1" name=""/>
        <p:cNvGrpSpPr/>
        <p:nvPr/>
      </p:nvGrpSpPr>
      <p:grpSpPr>
        <a:xfrm>
          <a:off x="0" y="0"/>
          <a:ext cx="0" cy="0"/>
          <a:chOff x="0" y="0"/>
          <a:chExt cx="0" cy="0"/>
        </a:xfrm>
      </p:grpSpPr>
      <p:grpSp>
        <p:nvGrpSpPr>
          <p:cNvPr id="9" name="Group 8"/>
          <p:cNvGrpSpPr/>
          <p:nvPr userDrawn="1"/>
        </p:nvGrpSpPr>
        <p:grpSpPr>
          <a:xfrm>
            <a:off x="396875" y="2908300"/>
            <a:ext cx="45719" cy="963294"/>
            <a:chOff x="396875" y="2641600"/>
            <a:chExt cx="45719" cy="963294"/>
          </a:xfrm>
        </p:grpSpPr>
        <p:cxnSp>
          <p:nvCxnSpPr>
            <p:cNvPr id="10" name="Straight Connector 9"/>
            <p:cNvCxnSpPr>
              <a:endCxn id="11" idx="4"/>
            </p:cNvCxnSpPr>
            <p:nvPr/>
          </p:nvCxnSpPr>
          <p:spPr>
            <a:xfrm>
              <a:off x="419100" y="2641600"/>
              <a:ext cx="635" cy="96329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396875" y="3559175"/>
              <a:ext cx="45719"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 Placeholder 4"/>
          <p:cNvSpPr>
            <a:spLocks noGrp="1"/>
          </p:cNvSpPr>
          <p:nvPr>
            <p:ph type="body" sz="quarter" idx="11" hasCustomPrompt="1"/>
          </p:nvPr>
        </p:nvSpPr>
        <p:spPr>
          <a:xfrm>
            <a:off x="488950" y="2815163"/>
            <a:ext cx="2686050" cy="690038"/>
          </a:xfrm>
          <a:prstGeom prst="rect">
            <a:avLst/>
          </a:prstGeom>
        </p:spPr>
        <p:txBody>
          <a:bodyPr vert="horz"/>
          <a:lstStyle>
            <a:lvl1pPr marL="0" indent="0">
              <a:buNone/>
              <a:defRPr sz="1600">
                <a:solidFill>
                  <a:srgbClr val="FFFFFF"/>
                </a:solidFill>
                <a:latin typeface="Helvetica"/>
                <a:cs typeface="Helvetica"/>
              </a:defRPr>
            </a:lvl1pPr>
          </a:lstStyle>
          <a:p>
            <a:pPr lvl="0"/>
            <a:r>
              <a:rPr lang="en-US" dirty="0"/>
              <a:t>Presenter’s Name</a:t>
            </a:r>
          </a:p>
        </p:txBody>
      </p:sp>
      <p:sp>
        <p:nvSpPr>
          <p:cNvPr id="14" name="Text Placeholder 4"/>
          <p:cNvSpPr>
            <a:spLocks noGrp="1"/>
          </p:cNvSpPr>
          <p:nvPr>
            <p:ph type="body" sz="quarter" idx="12" hasCustomPrompt="1"/>
          </p:nvPr>
        </p:nvSpPr>
        <p:spPr>
          <a:xfrm>
            <a:off x="488950" y="3653364"/>
            <a:ext cx="2686050" cy="452967"/>
          </a:xfrm>
          <a:prstGeom prst="rect">
            <a:avLst/>
          </a:prstGeom>
        </p:spPr>
        <p:txBody>
          <a:bodyPr vert="horz"/>
          <a:lstStyle>
            <a:lvl1pPr marL="0" indent="0">
              <a:buNone/>
              <a:defRPr sz="1400">
                <a:solidFill>
                  <a:srgbClr val="FFFFFF"/>
                </a:solidFill>
                <a:latin typeface="Helvetica"/>
                <a:cs typeface="Helvetica"/>
              </a:defRPr>
            </a:lvl1pPr>
          </a:lstStyle>
          <a:p>
            <a:pPr lvl="0"/>
            <a:r>
              <a:rPr lang="en-US" dirty="0"/>
              <a:t>Date</a:t>
            </a:r>
          </a:p>
        </p:txBody>
      </p:sp>
      <p:sp>
        <p:nvSpPr>
          <p:cNvPr id="16" name="Rectangle 15"/>
          <p:cNvSpPr/>
          <p:nvPr userDrawn="1"/>
        </p:nvSpPr>
        <p:spPr>
          <a:xfrm>
            <a:off x="-94079" y="4374544"/>
            <a:ext cx="3340516" cy="7864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icture Placeholder 3"/>
          <p:cNvSpPr>
            <a:spLocks noGrp="1"/>
          </p:cNvSpPr>
          <p:nvPr>
            <p:ph type="pic" sz="quarter" idx="14"/>
          </p:nvPr>
        </p:nvSpPr>
        <p:spPr>
          <a:xfrm>
            <a:off x="187325" y="4489450"/>
            <a:ext cx="615950" cy="588963"/>
          </a:xfrm>
          <a:prstGeom prst="rect">
            <a:avLst/>
          </a:prstGeom>
        </p:spPr>
        <p:txBody>
          <a:bodyPr/>
          <a:lstStyle>
            <a:lvl1pPr marL="0" indent="0">
              <a:buNone/>
              <a:defRPr sz="800"/>
            </a:lvl1pPr>
          </a:lstStyle>
          <a:p>
            <a:endParaRPr lang="en-AU" dirty="0"/>
          </a:p>
        </p:txBody>
      </p:sp>
      <p:sp>
        <p:nvSpPr>
          <p:cNvPr id="18" name="Picture Placeholder 3"/>
          <p:cNvSpPr>
            <a:spLocks noGrp="1"/>
          </p:cNvSpPr>
          <p:nvPr>
            <p:ph type="pic" sz="quarter" idx="15"/>
          </p:nvPr>
        </p:nvSpPr>
        <p:spPr>
          <a:xfrm>
            <a:off x="1084670" y="4489450"/>
            <a:ext cx="615950" cy="588963"/>
          </a:xfrm>
          <a:prstGeom prst="rect">
            <a:avLst/>
          </a:prstGeom>
        </p:spPr>
        <p:txBody>
          <a:bodyPr/>
          <a:lstStyle>
            <a:lvl1pPr marL="0" indent="0">
              <a:buNone/>
              <a:defRPr sz="800"/>
            </a:lvl1pPr>
          </a:lstStyle>
          <a:p>
            <a:endParaRPr lang="en-AU" dirty="0"/>
          </a:p>
        </p:txBody>
      </p:sp>
      <p:sp>
        <p:nvSpPr>
          <p:cNvPr id="19" name="Picture Placeholder 3"/>
          <p:cNvSpPr>
            <a:spLocks noGrp="1"/>
          </p:cNvSpPr>
          <p:nvPr>
            <p:ph type="pic" sz="quarter" idx="16"/>
          </p:nvPr>
        </p:nvSpPr>
        <p:spPr>
          <a:xfrm>
            <a:off x="2041880" y="4489449"/>
            <a:ext cx="615950" cy="588963"/>
          </a:xfrm>
          <a:prstGeom prst="rect">
            <a:avLst/>
          </a:prstGeom>
        </p:spPr>
        <p:txBody>
          <a:bodyPr/>
          <a:lstStyle>
            <a:lvl1pPr marL="0" indent="0">
              <a:buNone/>
              <a:defRPr sz="800"/>
            </a:lvl1pPr>
          </a:lstStyle>
          <a:p>
            <a:endParaRPr lang="en-AU" dirty="0"/>
          </a:p>
        </p:txBody>
      </p:sp>
      <p:sp>
        <p:nvSpPr>
          <p:cNvPr id="20" name="Text Placeholder 2"/>
          <p:cNvSpPr>
            <a:spLocks noGrp="1"/>
          </p:cNvSpPr>
          <p:nvPr>
            <p:ph type="body" sz="quarter" idx="10" hasCustomPrompt="1"/>
          </p:nvPr>
        </p:nvSpPr>
        <p:spPr>
          <a:xfrm>
            <a:off x="254527" y="1641475"/>
            <a:ext cx="2920473" cy="957792"/>
          </a:xfrm>
          <a:prstGeom prst="rect">
            <a:avLst/>
          </a:prstGeom>
        </p:spPr>
        <p:txBody>
          <a:bodyPr vert="horz"/>
          <a:lstStyle>
            <a:lvl1pPr marL="0" indent="0">
              <a:buNone/>
              <a:defRPr sz="2000" b="1" baseline="0">
                <a:solidFill>
                  <a:schemeClr val="bg1"/>
                </a:solidFill>
                <a:latin typeface="Helvetica"/>
                <a:cs typeface="Helvetica"/>
              </a:defRPr>
            </a:lvl1pPr>
          </a:lstStyle>
          <a:p>
            <a:pPr lvl="0"/>
            <a:r>
              <a:rPr lang="en-US" dirty="0"/>
              <a:t>PRESENTATION NAME</a:t>
            </a:r>
          </a:p>
        </p:txBody>
      </p:sp>
      <p:pic>
        <p:nvPicPr>
          <p:cNvPr id="24" name="Picture Placeholder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43704" y="0"/>
            <a:ext cx="5966283" cy="5143500"/>
          </a:xfrm>
          <a:prstGeom prst="rect">
            <a:avLst/>
          </a:prstGeom>
        </p:spPr>
      </p:pic>
      <p:pic>
        <p:nvPicPr>
          <p:cNvPr id="25" name="Picture 2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flipV="1">
            <a:off x="3243704" y="0"/>
            <a:ext cx="5958787" cy="5143501"/>
          </a:xfrm>
          <a:prstGeom prst="rect">
            <a:avLst/>
          </a:prstGeom>
          <a:ln>
            <a:noFill/>
          </a:ln>
          <a:effectLst>
            <a:softEdge rad="0"/>
          </a:effectLst>
        </p:spPr>
      </p:pic>
    </p:spTree>
    <p:extLst>
      <p:ext uri="{BB962C8B-B14F-4D97-AF65-F5344CB8AC3E}">
        <p14:creationId xmlns:p14="http://schemas.microsoft.com/office/powerpoint/2010/main" val="37722846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52F959-BEA0-3440-932D-4B3CBA545712}"/>
              </a:ext>
            </a:extLst>
          </p:cNvPr>
          <p:cNvSpPr>
            <a:spLocks noGrp="1"/>
          </p:cNvSpPr>
          <p:nvPr>
            <p:ph type="dt" sz="half" idx="10"/>
          </p:nvPr>
        </p:nvSpPr>
        <p:spPr/>
        <p:txBody>
          <a:bodyPr/>
          <a:lstStyle/>
          <a:p>
            <a:fld id="{A3F26EB2-0DBA-E14D-9993-1F774F63E386}" type="datetimeFigureOut">
              <a:rPr lang="en-US" smtClean="0"/>
              <a:t>26-May-22</a:t>
            </a:fld>
            <a:endParaRPr lang="en-US"/>
          </a:p>
        </p:txBody>
      </p:sp>
      <p:sp>
        <p:nvSpPr>
          <p:cNvPr id="3" name="Footer Placeholder 2">
            <a:extLst>
              <a:ext uri="{FF2B5EF4-FFF2-40B4-BE49-F238E27FC236}">
                <a16:creationId xmlns:a16="http://schemas.microsoft.com/office/drawing/2014/main" id="{7E557528-745E-464C-B28D-46DA601EA6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A94A3C-43DE-9144-A1BC-3AF36AC2DA62}"/>
              </a:ext>
            </a:extLst>
          </p:cNvPr>
          <p:cNvSpPr>
            <a:spLocks noGrp="1"/>
          </p:cNvSpPr>
          <p:nvPr>
            <p:ph type="sldNum" sz="quarter" idx="12"/>
          </p:nvPr>
        </p:nvSpPr>
        <p:spPr/>
        <p:txBody>
          <a:bodyPr/>
          <a:lstStyle/>
          <a:p>
            <a:fld id="{5991E709-6F6D-5148-BFF5-DE80FE6125B1}" type="slidenum">
              <a:rPr lang="en-US" smtClean="0"/>
              <a:t>‹#›</a:t>
            </a:fld>
            <a:endParaRPr lang="en-US"/>
          </a:p>
        </p:txBody>
      </p:sp>
    </p:spTree>
    <p:extLst>
      <p:ext uri="{BB962C8B-B14F-4D97-AF65-F5344CB8AC3E}">
        <p14:creationId xmlns:p14="http://schemas.microsoft.com/office/powerpoint/2010/main" val="4092989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9E30F-7514-174A-BD93-D132EA43B49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0DA6AAF-DC23-A54F-B12A-F07B0A2CFCC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94F2472-9732-1049-8F9B-5068409F5E72}"/>
              </a:ext>
            </a:extLst>
          </p:cNvPr>
          <p:cNvSpPr>
            <a:spLocks noGrp="1"/>
          </p:cNvSpPr>
          <p:nvPr>
            <p:ph type="dt" sz="half" idx="10"/>
          </p:nvPr>
        </p:nvSpPr>
        <p:spPr/>
        <p:txBody>
          <a:bodyPr/>
          <a:lstStyle/>
          <a:p>
            <a:fld id="{A3F26EB2-0DBA-E14D-9993-1F774F63E386}" type="datetimeFigureOut">
              <a:rPr lang="en-US" smtClean="0"/>
              <a:t>26-May-22</a:t>
            </a:fld>
            <a:endParaRPr lang="en-US"/>
          </a:p>
        </p:txBody>
      </p:sp>
      <p:sp>
        <p:nvSpPr>
          <p:cNvPr id="5" name="Footer Placeholder 4">
            <a:extLst>
              <a:ext uri="{FF2B5EF4-FFF2-40B4-BE49-F238E27FC236}">
                <a16:creationId xmlns:a16="http://schemas.microsoft.com/office/drawing/2014/main" id="{C031B7FB-D494-5142-9E59-7EDBA181F5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ACF4F-8BD7-CB47-A56B-694155187AEA}"/>
              </a:ext>
            </a:extLst>
          </p:cNvPr>
          <p:cNvSpPr>
            <a:spLocks noGrp="1"/>
          </p:cNvSpPr>
          <p:nvPr>
            <p:ph type="sldNum" sz="quarter" idx="12"/>
          </p:nvPr>
        </p:nvSpPr>
        <p:spPr/>
        <p:txBody>
          <a:bodyPr/>
          <a:lstStyle/>
          <a:p>
            <a:fld id="{5991E709-6F6D-5148-BFF5-DE80FE6125B1}" type="slidenum">
              <a:rPr lang="en-US" smtClean="0"/>
              <a:t>‹#›</a:t>
            </a:fld>
            <a:endParaRPr lang="en-US"/>
          </a:p>
        </p:txBody>
      </p:sp>
    </p:spTree>
    <p:extLst>
      <p:ext uri="{BB962C8B-B14F-4D97-AF65-F5344CB8AC3E}">
        <p14:creationId xmlns:p14="http://schemas.microsoft.com/office/powerpoint/2010/main" val="2627607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nal slide ">
    <p:spTree>
      <p:nvGrpSpPr>
        <p:cNvPr id="1" name=""/>
        <p:cNvGrpSpPr/>
        <p:nvPr/>
      </p:nvGrpSpPr>
      <p:grpSpPr>
        <a:xfrm>
          <a:off x="0" y="0"/>
          <a:ext cx="0" cy="0"/>
          <a:chOff x="0" y="0"/>
          <a:chExt cx="0" cy="0"/>
        </a:xfrm>
      </p:grpSpPr>
      <p:pic>
        <p:nvPicPr>
          <p:cNvPr id="10" name="Picture 9" descr="AIMS_Twit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602" y="2938363"/>
            <a:ext cx="162718" cy="153560"/>
          </a:xfrm>
          <a:prstGeom prst="rect">
            <a:avLst/>
          </a:prstGeom>
        </p:spPr>
      </p:pic>
      <p:sp>
        <p:nvSpPr>
          <p:cNvPr id="14" name="Text Placeholder 13"/>
          <p:cNvSpPr>
            <a:spLocks noGrp="1"/>
          </p:cNvSpPr>
          <p:nvPr userDrawn="1">
            <p:ph type="body" sz="quarter" idx="11" hasCustomPrompt="1"/>
          </p:nvPr>
        </p:nvSpPr>
        <p:spPr>
          <a:xfrm>
            <a:off x="484189" y="1571625"/>
            <a:ext cx="2540366" cy="358775"/>
          </a:xfrm>
          <a:prstGeom prst="rect">
            <a:avLst/>
          </a:prstGeom>
        </p:spPr>
        <p:txBody>
          <a:bodyPr/>
          <a:lstStyle>
            <a:lvl1pPr marL="0" indent="0">
              <a:buNone/>
              <a:defRPr sz="1800" b="1" baseline="0">
                <a:solidFill>
                  <a:schemeClr val="bg1"/>
                </a:solidFill>
                <a:latin typeface="Helvetica" panose="020B0604020202020204" pitchFamily="34" charset="0"/>
                <a:cs typeface="Helvetica" panose="020B0604020202020204" pitchFamily="34" charset="0"/>
              </a:defRPr>
            </a:lvl1pPr>
          </a:lstStyle>
          <a:p>
            <a:pPr lvl="0"/>
            <a:r>
              <a:rPr lang="en-AU" sz="1800" b="1" dirty="0">
                <a:latin typeface="Helvetica" panose="020B0604020202020204" pitchFamily="34" charset="0"/>
                <a:cs typeface="Helvetica" panose="020B0604020202020204" pitchFamily="34" charset="0"/>
              </a:rPr>
              <a:t>YOUR NAME</a:t>
            </a:r>
            <a:endParaRPr lang="en-AU" dirty="0"/>
          </a:p>
        </p:txBody>
      </p:sp>
      <p:sp>
        <p:nvSpPr>
          <p:cNvPr id="18" name="Text Placeholder 17"/>
          <p:cNvSpPr>
            <a:spLocks noGrp="1"/>
          </p:cNvSpPr>
          <p:nvPr userDrawn="1">
            <p:ph type="body" sz="quarter" idx="12" hasCustomPrompt="1"/>
          </p:nvPr>
        </p:nvSpPr>
        <p:spPr>
          <a:xfrm>
            <a:off x="484188" y="2031999"/>
            <a:ext cx="2540367" cy="290787"/>
          </a:xfrm>
          <a:prstGeom prst="rect">
            <a:avLst/>
          </a:prstGeom>
        </p:spPr>
        <p:txBody>
          <a:bodyPr/>
          <a:lstStyle>
            <a:lvl1pPr marL="0" indent="0">
              <a:buNone/>
              <a:defRPr sz="1400" baseline="0">
                <a:solidFill>
                  <a:schemeClr val="bg1"/>
                </a:solidFill>
                <a:latin typeface="Helvetica" panose="020B0604020202020204" pitchFamily="34" charset="0"/>
                <a:cs typeface="Helvetica" panose="020B0604020202020204" pitchFamily="34" charset="0"/>
              </a:defRPr>
            </a:lvl1pPr>
          </a:lstStyle>
          <a:p>
            <a:pPr lvl="0"/>
            <a:r>
              <a:rPr lang="en-AU" sz="1400" dirty="0">
                <a:latin typeface="Helvetica" panose="020B0604020202020204" pitchFamily="34" charset="0"/>
                <a:cs typeface="Helvetica" panose="020B0604020202020204" pitchFamily="34" charset="0"/>
              </a:rPr>
              <a:t>x.y@aims.gov.au                      </a:t>
            </a:r>
          </a:p>
        </p:txBody>
      </p:sp>
      <p:sp>
        <p:nvSpPr>
          <p:cNvPr id="22" name="Text Placeholder 21"/>
          <p:cNvSpPr>
            <a:spLocks noGrp="1"/>
          </p:cNvSpPr>
          <p:nvPr>
            <p:ph type="body" sz="quarter" idx="13" hasCustomPrompt="1"/>
          </p:nvPr>
        </p:nvSpPr>
        <p:spPr>
          <a:xfrm>
            <a:off x="473679" y="2858591"/>
            <a:ext cx="1977292" cy="313104"/>
          </a:xfrm>
          <a:prstGeom prst="rect">
            <a:avLst/>
          </a:prstGeom>
        </p:spPr>
        <p:txBody>
          <a:bodyPr/>
          <a:lstStyle>
            <a:lvl1pPr marL="0" indent="0">
              <a:buNone/>
              <a:defRPr sz="1400" baseline="0">
                <a:solidFill>
                  <a:schemeClr val="bg1"/>
                </a:solidFill>
              </a:defRPr>
            </a:lvl1pPr>
          </a:lstStyle>
          <a:p>
            <a:pPr lvl="0"/>
            <a:r>
              <a:rPr lang="en-AU" sz="1400" dirty="0"/>
              <a:t>@ your Twitter handle </a:t>
            </a:r>
            <a:endParaRPr lang="en-AU" dirty="0"/>
          </a:p>
        </p:txBody>
      </p:sp>
      <p:sp>
        <p:nvSpPr>
          <p:cNvPr id="3" name="Text Placeholder 2"/>
          <p:cNvSpPr>
            <a:spLocks noGrp="1"/>
          </p:cNvSpPr>
          <p:nvPr>
            <p:ph type="body" sz="quarter" idx="14" hasCustomPrompt="1"/>
          </p:nvPr>
        </p:nvSpPr>
        <p:spPr>
          <a:xfrm>
            <a:off x="4792006" y="2711451"/>
            <a:ext cx="2796463" cy="567777"/>
          </a:xfrm>
          <a:prstGeom prst="rect">
            <a:avLst/>
          </a:prstGeom>
        </p:spPr>
        <p:txBody>
          <a:bodyPr/>
          <a:lstStyle>
            <a:lvl1pPr marL="0" indent="0">
              <a:buNone/>
              <a:defRPr b="1" baseline="0">
                <a:solidFill>
                  <a:srgbClr val="005B9E"/>
                </a:solidFill>
                <a:latin typeface="Helvetica" panose="020B0604020202020204" pitchFamily="34" charset="0"/>
                <a:cs typeface="Helvetica" panose="020B0604020202020204" pitchFamily="34" charset="0"/>
              </a:defRPr>
            </a:lvl1pPr>
          </a:lstStyle>
          <a:p>
            <a:pPr lvl="0"/>
            <a:r>
              <a:rPr lang="en-AU" b="1" dirty="0">
                <a:latin typeface="Helvetica" panose="020B0604020202020204" pitchFamily="34" charset="0"/>
                <a:cs typeface="Helvetica" panose="020B0604020202020204" pitchFamily="34" charset="0"/>
              </a:rPr>
              <a:t>THANK YOU! </a:t>
            </a:r>
            <a:endParaRPr lang="en-AU" dirty="0"/>
          </a:p>
        </p:txBody>
      </p:sp>
      <p:sp>
        <p:nvSpPr>
          <p:cNvPr id="7" name="Text Placeholder 6"/>
          <p:cNvSpPr>
            <a:spLocks noGrp="1"/>
          </p:cNvSpPr>
          <p:nvPr>
            <p:ph type="body" sz="quarter" idx="15" hasCustomPrompt="1"/>
          </p:nvPr>
        </p:nvSpPr>
        <p:spPr>
          <a:xfrm>
            <a:off x="484188" y="2406650"/>
            <a:ext cx="2540000" cy="304800"/>
          </a:xfrm>
          <a:prstGeom prst="rect">
            <a:avLst/>
          </a:prstGeom>
        </p:spPr>
        <p:txBody>
          <a:bodyPr/>
          <a:lstStyle>
            <a:lvl1pPr marL="0" indent="0">
              <a:buNone/>
              <a:defRPr sz="1400" baseline="0">
                <a:solidFill>
                  <a:schemeClr val="bg1"/>
                </a:solidFill>
                <a:latin typeface="Helvetica" panose="020B0604020202020204" pitchFamily="34" charset="0"/>
                <a:cs typeface="Helvetica" panose="020B0604020202020204" pitchFamily="34" charset="0"/>
              </a:defRPr>
            </a:lvl1pPr>
          </a:lstStyle>
          <a:p>
            <a:pPr lvl="0"/>
            <a:r>
              <a:rPr lang="en-AU" sz="1400" dirty="0">
                <a:latin typeface="Helvetica" panose="020B0604020202020204" pitchFamily="34" charset="0"/>
                <a:cs typeface="Helvetica" panose="020B0604020202020204" pitchFamily="34" charset="0"/>
              </a:rPr>
              <a:t>+61 (x) </a:t>
            </a:r>
            <a:r>
              <a:rPr lang="en-AU" sz="1400" dirty="0" err="1">
                <a:latin typeface="Helvetica" panose="020B0604020202020204" pitchFamily="34" charset="0"/>
                <a:cs typeface="Helvetica" panose="020B0604020202020204" pitchFamily="34" charset="0"/>
              </a:rPr>
              <a:t>xxxx</a:t>
            </a:r>
            <a:r>
              <a:rPr lang="en-AU" sz="1400" dirty="0">
                <a:latin typeface="Helvetica" panose="020B0604020202020204" pitchFamily="34" charset="0"/>
                <a:cs typeface="Helvetica" panose="020B0604020202020204" pitchFamily="34" charset="0"/>
              </a:rPr>
              <a:t> xxx</a:t>
            </a:r>
            <a:endParaRPr lang="en-AU" dirty="0"/>
          </a:p>
        </p:txBody>
      </p:sp>
    </p:spTree>
    <p:extLst>
      <p:ext uri="{BB962C8B-B14F-4D97-AF65-F5344CB8AC3E}">
        <p14:creationId xmlns:p14="http://schemas.microsoft.com/office/powerpoint/2010/main" val="2380957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nal slide_partners">
    <p:spTree>
      <p:nvGrpSpPr>
        <p:cNvPr id="1" name=""/>
        <p:cNvGrpSpPr/>
        <p:nvPr/>
      </p:nvGrpSpPr>
      <p:grpSpPr>
        <a:xfrm>
          <a:off x="0" y="0"/>
          <a:ext cx="0" cy="0"/>
          <a:chOff x="0" y="0"/>
          <a:chExt cx="0" cy="0"/>
        </a:xfrm>
      </p:grpSpPr>
      <p:pic>
        <p:nvPicPr>
          <p:cNvPr id="10" name="Picture 9" descr="AIMS_Twit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602" y="2938363"/>
            <a:ext cx="162718" cy="153560"/>
          </a:xfrm>
          <a:prstGeom prst="rect">
            <a:avLst/>
          </a:prstGeom>
        </p:spPr>
      </p:pic>
      <p:sp>
        <p:nvSpPr>
          <p:cNvPr id="14" name="Text Placeholder 13"/>
          <p:cNvSpPr>
            <a:spLocks noGrp="1"/>
          </p:cNvSpPr>
          <p:nvPr userDrawn="1">
            <p:ph type="body" sz="quarter" idx="11" hasCustomPrompt="1"/>
          </p:nvPr>
        </p:nvSpPr>
        <p:spPr>
          <a:xfrm>
            <a:off x="484189" y="1571625"/>
            <a:ext cx="2540366" cy="358775"/>
          </a:xfrm>
          <a:prstGeom prst="rect">
            <a:avLst/>
          </a:prstGeom>
        </p:spPr>
        <p:txBody>
          <a:bodyPr/>
          <a:lstStyle>
            <a:lvl1pPr marL="0" indent="0">
              <a:buNone/>
              <a:defRPr sz="1800" b="1" baseline="0">
                <a:solidFill>
                  <a:schemeClr val="bg1"/>
                </a:solidFill>
                <a:latin typeface="Helvetica" panose="020B0604020202020204" pitchFamily="34" charset="0"/>
                <a:cs typeface="Helvetica" panose="020B0604020202020204" pitchFamily="34" charset="0"/>
              </a:defRPr>
            </a:lvl1pPr>
          </a:lstStyle>
          <a:p>
            <a:pPr lvl="0"/>
            <a:r>
              <a:rPr lang="en-AU" sz="1800" b="1" dirty="0">
                <a:latin typeface="Helvetica" panose="020B0604020202020204" pitchFamily="34" charset="0"/>
                <a:cs typeface="Helvetica" panose="020B0604020202020204" pitchFamily="34" charset="0"/>
              </a:rPr>
              <a:t>YOUR NAME</a:t>
            </a:r>
            <a:endParaRPr lang="en-AU" dirty="0"/>
          </a:p>
        </p:txBody>
      </p:sp>
      <p:sp>
        <p:nvSpPr>
          <p:cNvPr id="18" name="Text Placeholder 17"/>
          <p:cNvSpPr>
            <a:spLocks noGrp="1"/>
          </p:cNvSpPr>
          <p:nvPr userDrawn="1">
            <p:ph type="body" sz="quarter" idx="12" hasCustomPrompt="1"/>
          </p:nvPr>
        </p:nvSpPr>
        <p:spPr>
          <a:xfrm>
            <a:off x="484188" y="2031999"/>
            <a:ext cx="2540367" cy="290787"/>
          </a:xfrm>
          <a:prstGeom prst="rect">
            <a:avLst/>
          </a:prstGeom>
        </p:spPr>
        <p:txBody>
          <a:bodyPr/>
          <a:lstStyle>
            <a:lvl1pPr marL="0" indent="0">
              <a:buNone/>
              <a:defRPr sz="1400" baseline="0">
                <a:solidFill>
                  <a:schemeClr val="bg1"/>
                </a:solidFill>
                <a:latin typeface="Helvetica" panose="020B0604020202020204" pitchFamily="34" charset="0"/>
                <a:cs typeface="Helvetica" panose="020B0604020202020204" pitchFamily="34" charset="0"/>
              </a:defRPr>
            </a:lvl1pPr>
          </a:lstStyle>
          <a:p>
            <a:pPr lvl="0"/>
            <a:r>
              <a:rPr lang="en-AU" sz="1400" dirty="0">
                <a:latin typeface="Helvetica" panose="020B0604020202020204" pitchFamily="34" charset="0"/>
                <a:cs typeface="Helvetica" panose="020B0604020202020204" pitchFamily="34" charset="0"/>
              </a:rPr>
              <a:t>x.y@aims.gov.au                      </a:t>
            </a:r>
          </a:p>
        </p:txBody>
      </p:sp>
      <p:sp>
        <p:nvSpPr>
          <p:cNvPr id="22" name="Text Placeholder 21"/>
          <p:cNvSpPr>
            <a:spLocks noGrp="1"/>
          </p:cNvSpPr>
          <p:nvPr>
            <p:ph type="body" sz="quarter" idx="13" hasCustomPrompt="1"/>
          </p:nvPr>
        </p:nvSpPr>
        <p:spPr>
          <a:xfrm>
            <a:off x="473679" y="2858591"/>
            <a:ext cx="1977292" cy="313104"/>
          </a:xfrm>
          <a:prstGeom prst="rect">
            <a:avLst/>
          </a:prstGeom>
        </p:spPr>
        <p:txBody>
          <a:bodyPr/>
          <a:lstStyle>
            <a:lvl1pPr marL="0" indent="0">
              <a:buNone/>
              <a:defRPr sz="1400" baseline="0">
                <a:solidFill>
                  <a:schemeClr val="bg1"/>
                </a:solidFill>
              </a:defRPr>
            </a:lvl1pPr>
          </a:lstStyle>
          <a:p>
            <a:pPr lvl="0"/>
            <a:r>
              <a:rPr lang="en-AU" sz="1400" dirty="0"/>
              <a:t>@ your Twitter handle </a:t>
            </a:r>
            <a:endParaRPr lang="en-AU" dirty="0"/>
          </a:p>
        </p:txBody>
      </p:sp>
      <p:sp>
        <p:nvSpPr>
          <p:cNvPr id="3" name="Text Placeholder 2"/>
          <p:cNvSpPr>
            <a:spLocks noGrp="1"/>
          </p:cNvSpPr>
          <p:nvPr>
            <p:ph type="body" sz="quarter" idx="14" hasCustomPrompt="1"/>
          </p:nvPr>
        </p:nvSpPr>
        <p:spPr>
          <a:xfrm>
            <a:off x="4792006" y="2711451"/>
            <a:ext cx="2796463" cy="567777"/>
          </a:xfrm>
          <a:prstGeom prst="rect">
            <a:avLst/>
          </a:prstGeom>
        </p:spPr>
        <p:txBody>
          <a:bodyPr/>
          <a:lstStyle>
            <a:lvl1pPr marL="0" indent="0">
              <a:buNone/>
              <a:defRPr b="1" baseline="0">
                <a:solidFill>
                  <a:srgbClr val="005B9E"/>
                </a:solidFill>
                <a:latin typeface="Helvetica" panose="020B0604020202020204" pitchFamily="34" charset="0"/>
                <a:cs typeface="Helvetica" panose="020B0604020202020204" pitchFamily="34" charset="0"/>
              </a:defRPr>
            </a:lvl1pPr>
          </a:lstStyle>
          <a:p>
            <a:pPr lvl="0"/>
            <a:r>
              <a:rPr lang="en-AU" b="1" dirty="0">
                <a:latin typeface="Helvetica" panose="020B0604020202020204" pitchFamily="34" charset="0"/>
                <a:cs typeface="Helvetica" panose="020B0604020202020204" pitchFamily="34" charset="0"/>
              </a:rPr>
              <a:t>THANK YOU! </a:t>
            </a:r>
            <a:endParaRPr lang="en-AU" dirty="0"/>
          </a:p>
        </p:txBody>
      </p:sp>
      <p:sp>
        <p:nvSpPr>
          <p:cNvPr id="7" name="Text Placeholder 6"/>
          <p:cNvSpPr>
            <a:spLocks noGrp="1"/>
          </p:cNvSpPr>
          <p:nvPr>
            <p:ph type="body" sz="quarter" idx="15" hasCustomPrompt="1"/>
          </p:nvPr>
        </p:nvSpPr>
        <p:spPr>
          <a:xfrm>
            <a:off x="484188" y="2406650"/>
            <a:ext cx="2540000" cy="304800"/>
          </a:xfrm>
          <a:prstGeom prst="rect">
            <a:avLst/>
          </a:prstGeom>
        </p:spPr>
        <p:txBody>
          <a:bodyPr/>
          <a:lstStyle>
            <a:lvl1pPr marL="0" indent="0">
              <a:buNone/>
              <a:defRPr sz="1400" baseline="0">
                <a:solidFill>
                  <a:schemeClr val="bg1"/>
                </a:solidFill>
                <a:latin typeface="Helvetica" panose="020B0604020202020204" pitchFamily="34" charset="0"/>
                <a:cs typeface="Helvetica" panose="020B0604020202020204" pitchFamily="34" charset="0"/>
              </a:defRPr>
            </a:lvl1pPr>
          </a:lstStyle>
          <a:p>
            <a:pPr lvl="0"/>
            <a:r>
              <a:rPr lang="en-AU" sz="1400" dirty="0">
                <a:latin typeface="Helvetica" panose="020B0604020202020204" pitchFamily="34" charset="0"/>
                <a:cs typeface="Helvetica" panose="020B0604020202020204" pitchFamily="34" charset="0"/>
              </a:rPr>
              <a:t>+61 (7) 4753 </a:t>
            </a:r>
            <a:r>
              <a:rPr lang="en-AU" sz="1400" dirty="0" err="1">
                <a:latin typeface="Helvetica" panose="020B0604020202020204" pitchFamily="34" charset="0"/>
                <a:cs typeface="Helvetica" panose="020B0604020202020204" pitchFamily="34" charset="0"/>
              </a:rPr>
              <a:t>wx</a:t>
            </a:r>
            <a:r>
              <a:rPr lang="en-AU" sz="1400" dirty="0">
                <a:latin typeface="Helvetica" panose="020B0604020202020204" pitchFamily="34" charset="0"/>
                <a:cs typeface="Helvetica" panose="020B0604020202020204" pitchFamily="34" charset="0"/>
              </a:rPr>
              <a:t> </a:t>
            </a:r>
            <a:r>
              <a:rPr lang="en-AU" sz="1400" dirty="0" err="1">
                <a:latin typeface="Helvetica" panose="020B0604020202020204" pitchFamily="34" charset="0"/>
                <a:cs typeface="Helvetica" panose="020B0604020202020204" pitchFamily="34" charset="0"/>
              </a:rPr>
              <a:t>yz</a:t>
            </a:r>
            <a:endParaRPr lang="en-AU" dirty="0"/>
          </a:p>
        </p:txBody>
      </p:sp>
      <p:sp>
        <p:nvSpPr>
          <p:cNvPr id="2" name="Rectangle 1"/>
          <p:cNvSpPr/>
          <p:nvPr userDrawn="1"/>
        </p:nvSpPr>
        <p:spPr>
          <a:xfrm>
            <a:off x="3276512" y="4383464"/>
            <a:ext cx="5976594" cy="8389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9" name="Picture Placeholder 3"/>
          <p:cNvSpPr>
            <a:spLocks noGrp="1"/>
          </p:cNvSpPr>
          <p:nvPr>
            <p:ph type="pic" sz="quarter" idx="16"/>
          </p:nvPr>
        </p:nvSpPr>
        <p:spPr>
          <a:xfrm>
            <a:off x="4908954" y="4498340"/>
            <a:ext cx="615950" cy="588963"/>
          </a:xfrm>
          <a:prstGeom prst="rect">
            <a:avLst/>
          </a:prstGeom>
        </p:spPr>
        <p:txBody>
          <a:bodyPr/>
          <a:lstStyle>
            <a:lvl1pPr marL="0" indent="0">
              <a:buNone/>
              <a:defRPr sz="800"/>
            </a:lvl1pPr>
          </a:lstStyle>
          <a:p>
            <a:endParaRPr lang="en-AU" dirty="0"/>
          </a:p>
        </p:txBody>
      </p:sp>
      <p:sp>
        <p:nvSpPr>
          <p:cNvPr id="11" name="Picture Placeholder 3"/>
          <p:cNvSpPr>
            <a:spLocks noGrp="1"/>
          </p:cNvSpPr>
          <p:nvPr>
            <p:ph type="pic" sz="quarter" idx="17"/>
          </p:nvPr>
        </p:nvSpPr>
        <p:spPr>
          <a:xfrm>
            <a:off x="5806299" y="4498340"/>
            <a:ext cx="615950" cy="588963"/>
          </a:xfrm>
          <a:prstGeom prst="rect">
            <a:avLst/>
          </a:prstGeom>
        </p:spPr>
        <p:txBody>
          <a:bodyPr/>
          <a:lstStyle>
            <a:lvl1pPr marL="0" indent="0">
              <a:buNone/>
              <a:defRPr sz="800"/>
            </a:lvl1pPr>
          </a:lstStyle>
          <a:p>
            <a:endParaRPr lang="en-AU" dirty="0"/>
          </a:p>
        </p:txBody>
      </p:sp>
      <p:sp>
        <p:nvSpPr>
          <p:cNvPr id="12" name="Picture Placeholder 3"/>
          <p:cNvSpPr>
            <a:spLocks noGrp="1"/>
          </p:cNvSpPr>
          <p:nvPr>
            <p:ph type="pic" sz="quarter" idx="18"/>
          </p:nvPr>
        </p:nvSpPr>
        <p:spPr>
          <a:xfrm>
            <a:off x="6763509" y="4498339"/>
            <a:ext cx="615950" cy="588963"/>
          </a:xfrm>
          <a:prstGeom prst="rect">
            <a:avLst/>
          </a:prstGeom>
        </p:spPr>
        <p:txBody>
          <a:bodyPr/>
          <a:lstStyle>
            <a:lvl1pPr marL="0" indent="0">
              <a:buNone/>
              <a:defRPr sz="800"/>
            </a:lvl1pPr>
          </a:lstStyle>
          <a:p>
            <a:endParaRPr lang="en-AU" dirty="0"/>
          </a:p>
        </p:txBody>
      </p:sp>
    </p:spTree>
    <p:extLst>
      <p:ext uri="{BB962C8B-B14F-4D97-AF65-F5344CB8AC3E}">
        <p14:creationId xmlns:p14="http://schemas.microsoft.com/office/powerpoint/2010/main" val="566064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9CCCC73B-E9C1-CA40-ADB0-E5171F75A8FF}" type="datetimeFigureOut">
              <a:rPr lang="en-US" smtClean="0"/>
              <a:t>26-May-22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482E5-7861-4A4C-B90E-C3EBC1A165F6}" type="slidenum">
              <a:rPr lang="en-US" smtClean="0"/>
              <a:t>‹#›</a:t>
            </a:fld>
            <a:endParaRPr lang="en-US"/>
          </a:p>
        </p:txBody>
      </p:sp>
    </p:spTree>
    <p:extLst>
      <p:ext uri="{BB962C8B-B14F-4D97-AF65-F5344CB8AC3E}">
        <p14:creationId xmlns:p14="http://schemas.microsoft.com/office/powerpoint/2010/main" val="3146865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cover">
    <p:spTree>
      <p:nvGrpSpPr>
        <p:cNvPr id="1" name=""/>
        <p:cNvGrpSpPr/>
        <p:nvPr/>
      </p:nvGrpSpPr>
      <p:grpSpPr>
        <a:xfrm>
          <a:off x="0" y="0"/>
          <a:ext cx="0" cy="0"/>
          <a:chOff x="0" y="0"/>
          <a:chExt cx="0" cy="0"/>
        </a:xfrm>
      </p:grpSpPr>
      <p:grpSp>
        <p:nvGrpSpPr>
          <p:cNvPr id="3" name="Group 2"/>
          <p:cNvGrpSpPr/>
          <p:nvPr userDrawn="1"/>
        </p:nvGrpSpPr>
        <p:grpSpPr>
          <a:xfrm>
            <a:off x="396875" y="2908300"/>
            <a:ext cx="45719" cy="963294"/>
            <a:chOff x="396875" y="2641600"/>
            <a:chExt cx="45719" cy="963294"/>
          </a:xfrm>
        </p:grpSpPr>
        <p:cxnSp>
          <p:nvCxnSpPr>
            <p:cNvPr id="4" name="Straight Connector 3"/>
            <p:cNvCxnSpPr>
              <a:endCxn id="5" idx="4"/>
            </p:cNvCxnSpPr>
            <p:nvPr/>
          </p:nvCxnSpPr>
          <p:spPr>
            <a:xfrm>
              <a:off x="419100" y="2641600"/>
              <a:ext cx="635" cy="96329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p:nvSpPr>
          <p:spPr>
            <a:xfrm>
              <a:off x="396875" y="3559175"/>
              <a:ext cx="45719"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 Placeholder 2"/>
          <p:cNvSpPr>
            <a:spLocks noGrp="1"/>
          </p:cNvSpPr>
          <p:nvPr>
            <p:ph type="body" sz="quarter" idx="10" hasCustomPrompt="1"/>
          </p:nvPr>
        </p:nvSpPr>
        <p:spPr>
          <a:xfrm>
            <a:off x="254527" y="1641475"/>
            <a:ext cx="2920473" cy="957792"/>
          </a:xfrm>
          <a:prstGeom prst="rect">
            <a:avLst/>
          </a:prstGeom>
        </p:spPr>
        <p:txBody>
          <a:bodyPr vert="horz"/>
          <a:lstStyle>
            <a:lvl1pPr marL="0" indent="0">
              <a:buNone/>
              <a:defRPr sz="2000" b="1" baseline="0">
                <a:solidFill>
                  <a:schemeClr val="bg1"/>
                </a:solidFill>
                <a:latin typeface="Helvetica"/>
                <a:cs typeface="Helvetica"/>
              </a:defRPr>
            </a:lvl1pPr>
          </a:lstStyle>
          <a:p>
            <a:pPr lvl="0"/>
            <a:r>
              <a:rPr lang="en-US" dirty="0"/>
              <a:t>PRESENTATION NAME</a:t>
            </a:r>
          </a:p>
        </p:txBody>
      </p:sp>
      <p:sp>
        <p:nvSpPr>
          <p:cNvPr id="7" name="Text Placeholder 4"/>
          <p:cNvSpPr>
            <a:spLocks noGrp="1"/>
          </p:cNvSpPr>
          <p:nvPr>
            <p:ph type="body" sz="quarter" idx="11" hasCustomPrompt="1"/>
          </p:nvPr>
        </p:nvSpPr>
        <p:spPr>
          <a:xfrm>
            <a:off x="488950" y="2815163"/>
            <a:ext cx="2686050" cy="690038"/>
          </a:xfrm>
          <a:prstGeom prst="rect">
            <a:avLst/>
          </a:prstGeom>
        </p:spPr>
        <p:txBody>
          <a:bodyPr vert="horz"/>
          <a:lstStyle>
            <a:lvl1pPr marL="0" indent="0">
              <a:buNone/>
              <a:defRPr sz="1600">
                <a:solidFill>
                  <a:srgbClr val="FFFFFF"/>
                </a:solidFill>
                <a:latin typeface="Helvetica"/>
                <a:cs typeface="Helvetica"/>
              </a:defRPr>
            </a:lvl1pPr>
          </a:lstStyle>
          <a:p>
            <a:pPr lvl="0"/>
            <a:r>
              <a:rPr lang="en-US" dirty="0"/>
              <a:t>Presenter’s Name</a:t>
            </a:r>
          </a:p>
        </p:txBody>
      </p:sp>
      <p:sp>
        <p:nvSpPr>
          <p:cNvPr id="8" name="Text Placeholder 4"/>
          <p:cNvSpPr>
            <a:spLocks noGrp="1"/>
          </p:cNvSpPr>
          <p:nvPr>
            <p:ph type="body" sz="quarter" idx="12" hasCustomPrompt="1"/>
          </p:nvPr>
        </p:nvSpPr>
        <p:spPr>
          <a:xfrm>
            <a:off x="488950" y="3653364"/>
            <a:ext cx="2686050" cy="452967"/>
          </a:xfrm>
          <a:prstGeom prst="rect">
            <a:avLst/>
          </a:prstGeom>
        </p:spPr>
        <p:txBody>
          <a:bodyPr vert="horz"/>
          <a:lstStyle>
            <a:lvl1pPr marL="0" indent="0">
              <a:buNone/>
              <a:defRPr sz="1400">
                <a:solidFill>
                  <a:srgbClr val="FFFFFF"/>
                </a:solidFill>
                <a:latin typeface="Helvetica"/>
                <a:cs typeface="Helvetica"/>
              </a:defRPr>
            </a:lvl1pPr>
          </a:lstStyle>
          <a:p>
            <a:pPr lvl="0"/>
            <a:r>
              <a:rPr lang="en-US" dirty="0"/>
              <a:t>Date</a:t>
            </a:r>
          </a:p>
        </p:txBody>
      </p:sp>
      <p:sp>
        <p:nvSpPr>
          <p:cNvPr id="10" name="Picture Placeholder 9"/>
          <p:cNvSpPr>
            <a:spLocks noGrp="1"/>
          </p:cNvSpPr>
          <p:nvPr>
            <p:ph type="pic" sz="quarter" idx="13"/>
          </p:nvPr>
        </p:nvSpPr>
        <p:spPr>
          <a:xfrm>
            <a:off x="3251200" y="0"/>
            <a:ext cx="5892800" cy="5143500"/>
          </a:xfrm>
          <a:prstGeom prst="rect">
            <a:avLst/>
          </a:prstGeom>
        </p:spPr>
        <p:txBody>
          <a:bodyPr/>
          <a:lstStyle>
            <a:lvl1pPr marL="0" indent="0" algn="ctr">
              <a:buNone/>
              <a:defRPr sz="1800" baseline="0">
                <a:solidFill>
                  <a:srgbClr val="005B9E"/>
                </a:solidFill>
                <a:latin typeface="Helvetica" panose="020B0604020202020204" pitchFamily="34" charset="0"/>
                <a:cs typeface="Helvetica" panose="020B0604020202020204" pitchFamily="34" charset="0"/>
              </a:defRPr>
            </a:lvl1pPr>
          </a:lstStyle>
          <a:p>
            <a:endParaRPr lang="en-AU" sz="1800" dirty="0">
              <a:latin typeface="Helvetica" panose="020B0604020202020204" pitchFamily="34" charset="0"/>
              <a:cs typeface="Helvetica" panose="020B0604020202020204" pitchFamily="34" charset="0"/>
            </a:endParaRPr>
          </a:p>
          <a:p>
            <a:endParaRPr lang="en-AU" sz="1800" dirty="0">
              <a:latin typeface="Helvetica" panose="020B0604020202020204" pitchFamily="34" charset="0"/>
              <a:cs typeface="Helvetica" panose="020B0604020202020204" pitchFamily="34" charset="0"/>
            </a:endParaRPr>
          </a:p>
          <a:p>
            <a:r>
              <a:rPr lang="en-AU" sz="1800" dirty="0">
                <a:latin typeface="Helvetica" panose="020B0604020202020204" pitchFamily="34" charset="0"/>
                <a:cs typeface="Helvetica" panose="020B0604020202020204" pitchFamily="34" charset="0"/>
              </a:rPr>
              <a:t>Click on icon below to select </a:t>
            </a:r>
          </a:p>
          <a:p>
            <a:r>
              <a:rPr lang="en-AU" sz="1800" dirty="0">
                <a:latin typeface="Helvetica" panose="020B0604020202020204" pitchFamily="34" charset="0"/>
                <a:cs typeface="Helvetica" panose="020B0604020202020204" pitchFamily="34" charset="0"/>
              </a:rPr>
              <a:t>a picture from your files. </a:t>
            </a:r>
            <a:endParaRPr lang="en-AU" dirty="0"/>
          </a:p>
        </p:txBody>
      </p:sp>
    </p:spTree>
    <p:extLst>
      <p:ext uri="{BB962C8B-B14F-4D97-AF65-F5344CB8AC3E}">
        <p14:creationId xmlns:p14="http://schemas.microsoft.com/office/powerpoint/2010/main" val="2824483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cover / partners">
    <p:spTree>
      <p:nvGrpSpPr>
        <p:cNvPr id="1" name=""/>
        <p:cNvGrpSpPr/>
        <p:nvPr/>
      </p:nvGrpSpPr>
      <p:grpSpPr>
        <a:xfrm>
          <a:off x="0" y="0"/>
          <a:ext cx="0" cy="0"/>
          <a:chOff x="0" y="0"/>
          <a:chExt cx="0" cy="0"/>
        </a:xfrm>
      </p:grpSpPr>
      <p:grpSp>
        <p:nvGrpSpPr>
          <p:cNvPr id="3" name="Group 2"/>
          <p:cNvGrpSpPr/>
          <p:nvPr userDrawn="1"/>
        </p:nvGrpSpPr>
        <p:grpSpPr>
          <a:xfrm>
            <a:off x="396875" y="2908300"/>
            <a:ext cx="45719" cy="963294"/>
            <a:chOff x="396875" y="2641600"/>
            <a:chExt cx="45719" cy="963294"/>
          </a:xfrm>
        </p:grpSpPr>
        <p:cxnSp>
          <p:nvCxnSpPr>
            <p:cNvPr id="4" name="Straight Connector 3"/>
            <p:cNvCxnSpPr>
              <a:endCxn id="5" idx="4"/>
            </p:cNvCxnSpPr>
            <p:nvPr/>
          </p:nvCxnSpPr>
          <p:spPr>
            <a:xfrm>
              <a:off x="419100" y="2641600"/>
              <a:ext cx="635" cy="96329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p:nvSpPr>
          <p:spPr>
            <a:xfrm>
              <a:off x="396875" y="3559175"/>
              <a:ext cx="45719"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 Placeholder 2"/>
          <p:cNvSpPr>
            <a:spLocks noGrp="1"/>
          </p:cNvSpPr>
          <p:nvPr>
            <p:ph type="body" sz="quarter" idx="10" hasCustomPrompt="1"/>
          </p:nvPr>
        </p:nvSpPr>
        <p:spPr>
          <a:xfrm>
            <a:off x="254527" y="1641475"/>
            <a:ext cx="2920473" cy="957792"/>
          </a:xfrm>
          <a:prstGeom prst="rect">
            <a:avLst/>
          </a:prstGeom>
        </p:spPr>
        <p:txBody>
          <a:bodyPr vert="horz"/>
          <a:lstStyle>
            <a:lvl1pPr marL="0" indent="0">
              <a:buNone/>
              <a:defRPr sz="2000" b="1" baseline="0">
                <a:solidFill>
                  <a:schemeClr val="bg1"/>
                </a:solidFill>
                <a:latin typeface="Helvetica"/>
                <a:cs typeface="Helvetica"/>
              </a:defRPr>
            </a:lvl1pPr>
          </a:lstStyle>
          <a:p>
            <a:pPr lvl="0"/>
            <a:r>
              <a:rPr lang="en-US" dirty="0"/>
              <a:t>PRESENTATION NAME</a:t>
            </a:r>
          </a:p>
        </p:txBody>
      </p:sp>
      <p:sp>
        <p:nvSpPr>
          <p:cNvPr id="7" name="Text Placeholder 4"/>
          <p:cNvSpPr>
            <a:spLocks noGrp="1"/>
          </p:cNvSpPr>
          <p:nvPr>
            <p:ph type="body" sz="quarter" idx="11" hasCustomPrompt="1"/>
          </p:nvPr>
        </p:nvSpPr>
        <p:spPr>
          <a:xfrm>
            <a:off x="488950" y="2815163"/>
            <a:ext cx="2686050" cy="690038"/>
          </a:xfrm>
          <a:prstGeom prst="rect">
            <a:avLst/>
          </a:prstGeom>
        </p:spPr>
        <p:txBody>
          <a:bodyPr vert="horz"/>
          <a:lstStyle>
            <a:lvl1pPr marL="0" indent="0">
              <a:buNone/>
              <a:defRPr sz="1600">
                <a:solidFill>
                  <a:srgbClr val="FFFFFF"/>
                </a:solidFill>
                <a:latin typeface="Helvetica"/>
                <a:cs typeface="Helvetica"/>
              </a:defRPr>
            </a:lvl1pPr>
          </a:lstStyle>
          <a:p>
            <a:pPr lvl="0"/>
            <a:r>
              <a:rPr lang="en-US" dirty="0"/>
              <a:t>Presenter’s Name</a:t>
            </a:r>
          </a:p>
        </p:txBody>
      </p:sp>
      <p:sp>
        <p:nvSpPr>
          <p:cNvPr id="8" name="Text Placeholder 4"/>
          <p:cNvSpPr>
            <a:spLocks noGrp="1"/>
          </p:cNvSpPr>
          <p:nvPr>
            <p:ph type="body" sz="quarter" idx="12" hasCustomPrompt="1"/>
          </p:nvPr>
        </p:nvSpPr>
        <p:spPr>
          <a:xfrm>
            <a:off x="488950" y="3653364"/>
            <a:ext cx="2686050" cy="452967"/>
          </a:xfrm>
          <a:prstGeom prst="rect">
            <a:avLst/>
          </a:prstGeom>
        </p:spPr>
        <p:txBody>
          <a:bodyPr vert="horz"/>
          <a:lstStyle>
            <a:lvl1pPr marL="0" indent="0">
              <a:buNone/>
              <a:defRPr sz="1400">
                <a:solidFill>
                  <a:srgbClr val="FFFFFF"/>
                </a:solidFill>
                <a:latin typeface="Helvetica"/>
                <a:cs typeface="Helvetica"/>
              </a:defRPr>
            </a:lvl1pPr>
          </a:lstStyle>
          <a:p>
            <a:pPr lvl="0"/>
            <a:r>
              <a:rPr lang="en-US" dirty="0"/>
              <a:t>Date</a:t>
            </a:r>
          </a:p>
        </p:txBody>
      </p:sp>
      <p:sp>
        <p:nvSpPr>
          <p:cNvPr id="10" name="Picture Placeholder 9"/>
          <p:cNvSpPr>
            <a:spLocks noGrp="1"/>
          </p:cNvSpPr>
          <p:nvPr>
            <p:ph type="pic" sz="quarter" idx="13"/>
          </p:nvPr>
        </p:nvSpPr>
        <p:spPr>
          <a:xfrm>
            <a:off x="3251200" y="0"/>
            <a:ext cx="5892800" cy="5143500"/>
          </a:xfrm>
          <a:prstGeom prst="rect">
            <a:avLst/>
          </a:prstGeom>
        </p:spPr>
        <p:txBody>
          <a:bodyPr/>
          <a:lstStyle>
            <a:lvl1pPr marL="0" indent="0" algn="ctr">
              <a:buNone/>
              <a:defRPr sz="1800" baseline="0">
                <a:solidFill>
                  <a:srgbClr val="005B9E"/>
                </a:solidFill>
                <a:latin typeface="Helvetica" panose="020B0604020202020204" pitchFamily="34" charset="0"/>
                <a:cs typeface="Helvetica" panose="020B0604020202020204" pitchFamily="34" charset="0"/>
              </a:defRPr>
            </a:lvl1pPr>
          </a:lstStyle>
          <a:p>
            <a:endParaRPr lang="en-AU" sz="1800" dirty="0">
              <a:latin typeface="Helvetica" panose="020B0604020202020204" pitchFamily="34" charset="0"/>
              <a:cs typeface="Helvetica" panose="020B0604020202020204" pitchFamily="34" charset="0"/>
            </a:endParaRPr>
          </a:p>
          <a:p>
            <a:endParaRPr lang="en-AU" sz="1800" dirty="0">
              <a:latin typeface="Helvetica" panose="020B0604020202020204" pitchFamily="34" charset="0"/>
              <a:cs typeface="Helvetica" panose="020B0604020202020204" pitchFamily="34" charset="0"/>
            </a:endParaRPr>
          </a:p>
          <a:p>
            <a:r>
              <a:rPr lang="en-AU" sz="1800" dirty="0">
                <a:latin typeface="Helvetica" panose="020B0604020202020204" pitchFamily="34" charset="0"/>
                <a:cs typeface="Helvetica" panose="020B0604020202020204" pitchFamily="34" charset="0"/>
              </a:rPr>
              <a:t>Click on icon below to select </a:t>
            </a:r>
          </a:p>
          <a:p>
            <a:r>
              <a:rPr lang="en-AU" sz="1800" dirty="0">
                <a:latin typeface="Helvetica" panose="020B0604020202020204" pitchFamily="34" charset="0"/>
                <a:cs typeface="Helvetica" panose="020B0604020202020204" pitchFamily="34" charset="0"/>
              </a:rPr>
              <a:t>a picture from your files. </a:t>
            </a:r>
            <a:endParaRPr lang="en-AU" dirty="0"/>
          </a:p>
        </p:txBody>
      </p:sp>
      <p:sp>
        <p:nvSpPr>
          <p:cNvPr id="9" name="Rectangle 8"/>
          <p:cNvSpPr/>
          <p:nvPr userDrawn="1"/>
        </p:nvSpPr>
        <p:spPr>
          <a:xfrm>
            <a:off x="-48490" y="4374544"/>
            <a:ext cx="3340516" cy="7783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icture Placeholder 3"/>
          <p:cNvSpPr>
            <a:spLocks noGrp="1"/>
          </p:cNvSpPr>
          <p:nvPr>
            <p:ph type="pic" sz="quarter" idx="14"/>
          </p:nvPr>
        </p:nvSpPr>
        <p:spPr>
          <a:xfrm>
            <a:off x="187325" y="4489450"/>
            <a:ext cx="615950" cy="588963"/>
          </a:xfrm>
          <a:prstGeom prst="rect">
            <a:avLst/>
          </a:prstGeom>
        </p:spPr>
        <p:txBody>
          <a:bodyPr/>
          <a:lstStyle>
            <a:lvl1pPr marL="0" indent="0">
              <a:buNone/>
              <a:defRPr sz="800"/>
            </a:lvl1pPr>
          </a:lstStyle>
          <a:p>
            <a:endParaRPr lang="en-AU" dirty="0"/>
          </a:p>
        </p:txBody>
      </p:sp>
      <p:sp>
        <p:nvSpPr>
          <p:cNvPr id="12" name="Picture Placeholder 3"/>
          <p:cNvSpPr>
            <a:spLocks noGrp="1"/>
          </p:cNvSpPr>
          <p:nvPr>
            <p:ph type="pic" sz="quarter" idx="15"/>
          </p:nvPr>
        </p:nvSpPr>
        <p:spPr>
          <a:xfrm>
            <a:off x="1084670" y="4489450"/>
            <a:ext cx="615950" cy="588963"/>
          </a:xfrm>
          <a:prstGeom prst="rect">
            <a:avLst/>
          </a:prstGeom>
        </p:spPr>
        <p:txBody>
          <a:bodyPr/>
          <a:lstStyle>
            <a:lvl1pPr marL="0" indent="0">
              <a:buNone/>
              <a:defRPr sz="800"/>
            </a:lvl1pPr>
          </a:lstStyle>
          <a:p>
            <a:endParaRPr lang="en-AU" dirty="0"/>
          </a:p>
        </p:txBody>
      </p:sp>
      <p:sp>
        <p:nvSpPr>
          <p:cNvPr id="13" name="Picture Placeholder 3"/>
          <p:cNvSpPr>
            <a:spLocks noGrp="1"/>
          </p:cNvSpPr>
          <p:nvPr>
            <p:ph type="pic" sz="quarter" idx="16"/>
          </p:nvPr>
        </p:nvSpPr>
        <p:spPr>
          <a:xfrm>
            <a:off x="2041880" y="4489449"/>
            <a:ext cx="615950" cy="588963"/>
          </a:xfrm>
          <a:prstGeom prst="rect">
            <a:avLst/>
          </a:prstGeom>
        </p:spPr>
        <p:txBody>
          <a:bodyPr/>
          <a:lstStyle>
            <a:lvl1pPr marL="0" indent="0">
              <a:buNone/>
              <a:defRPr sz="800"/>
            </a:lvl1pPr>
          </a:lstStyle>
          <a:p>
            <a:endParaRPr lang="en-AU" dirty="0"/>
          </a:p>
        </p:txBody>
      </p:sp>
    </p:spTree>
    <p:extLst>
      <p:ext uri="{BB962C8B-B14F-4D97-AF65-F5344CB8AC3E}">
        <p14:creationId xmlns:p14="http://schemas.microsoft.com/office/powerpoint/2010/main" val="730838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Blue ">
    <p:spTree>
      <p:nvGrpSpPr>
        <p:cNvPr id="1" name=""/>
        <p:cNvGrpSpPr/>
        <p:nvPr/>
      </p:nvGrpSpPr>
      <p:grpSpPr>
        <a:xfrm>
          <a:off x="0" y="0"/>
          <a:ext cx="0" cy="0"/>
          <a:chOff x="0" y="0"/>
          <a:chExt cx="0" cy="0"/>
        </a:xfrm>
      </p:grpSpPr>
      <p:grpSp>
        <p:nvGrpSpPr>
          <p:cNvPr id="7" name="Group 6"/>
          <p:cNvGrpSpPr/>
          <p:nvPr userDrawn="1"/>
        </p:nvGrpSpPr>
        <p:grpSpPr>
          <a:xfrm>
            <a:off x="396875" y="2908300"/>
            <a:ext cx="45719" cy="963294"/>
            <a:chOff x="396875" y="2641600"/>
            <a:chExt cx="45719" cy="963294"/>
          </a:xfrm>
        </p:grpSpPr>
        <p:cxnSp>
          <p:nvCxnSpPr>
            <p:cNvPr id="8" name="Straight Connector 7"/>
            <p:cNvCxnSpPr>
              <a:endCxn id="9" idx="4"/>
            </p:cNvCxnSpPr>
            <p:nvPr/>
          </p:nvCxnSpPr>
          <p:spPr>
            <a:xfrm>
              <a:off x="419100" y="2641600"/>
              <a:ext cx="635" cy="96329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396875" y="3559175"/>
              <a:ext cx="45719"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 name="Picture 11" descr="FrontCover_BlueBackground.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47200" y="0"/>
            <a:ext cx="5914800" cy="5143500"/>
          </a:xfrm>
          <a:prstGeom prst="rect">
            <a:avLst/>
          </a:prstGeom>
        </p:spPr>
      </p:pic>
      <p:sp>
        <p:nvSpPr>
          <p:cNvPr id="3" name="Text Placeholder 2"/>
          <p:cNvSpPr>
            <a:spLocks noGrp="1"/>
          </p:cNvSpPr>
          <p:nvPr>
            <p:ph type="body" sz="quarter" idx="10" hasCustomPrompt="1"/>
          </p:nvPr>
        </p:nvSpPr>
        <p:spPr>
          <a:xfrm>
            <a:off x="254527" y="1641475"/>
            <a:ext cx="2920473" cy="957792"/>
          </a:xfrm>
          <a:prstGeom prst="rect">
            <a:avLst/>
          </a:prstGeom>
        </p:spPr>
        <p:txBody>
          <a:bodyPr vert="horz"/>
          <a:lstStyle>
            <a:lvl1pPr marL="0" indent="0">
              <a:buNone/>
              <a:defRPr sz="2000" b="1" baseline="0">
                <a:solidFill>
                  <a:schemeClr val="bg1"/>
                </a:solidFill>
                <a:latin typeface="Helvetica"/>
                <a:cs typeface="Helvetica"/>
              </a:defRPr>
            </a:lvl1pPr>
          </a:lstStyle>
          <a:p>
            <a:pPr lvl="0"/>
            <a:r>
              <a:rPr lang="en-US" dirty="0"/>
              <a:t>PRESENTATION NAME</a:t>
            </a:r>
          </a:p>
        </p:txBody>
      </p:sp>
      <p:sp>
        <p:nvSpPr>
          <p:cNvPr id="5" name="Text Placeholder 4"/>
          <p:cNvSpPr>
            <a:spLocks noGrp="1"/>
          </p:cNvSpPr>
          <p:nvPr>
            <p:ph type="body" sz="quarter" idx="11" hasCustomPrompt="1"/>
          </p:nvPr>
        </p:nvSpPr>
        <p:spPr>
          <a:xfrm>
            <a:off x="488950" y="2815163"/>
            <a:ext cx="2686050" cy="690038"/>
          </a:xfrm>
          <a:prstGeom prst="rect">
            <a:avLst/>
          </a:prstGeom>
        </p:spPr>
        <p:txBody>
          <a:bodyPr vert="horz"/>
          <a:lstStyle>
            <a:lvl1pPr marL="0" indent="0">
              <a:buNone/>
              <a:defRPr sz="1600">
                <a:solidFill>
                  <a:srgbClr val="FFFFFF"/>
                </a:solidFill>
                <a:latin typeface="Helvetica"/>
                <a:cs typeface="Helvetica"/>
              </a:defRPr>
            </a:lvl1pPr>
          </a:lstStyle>
          <a:p>
            <a:pPr lvl="0"/>
            <a:r>
              <a:rPr lang="en-US" dirty="0"/>
              <a:t>Presenter’s Name</a:t>
            </a:r>
          </a:p>
        </p:txBody>
      </p:sp>
      <p:sp>
        <p:nvSpPr>
          <p:cNvPr id="13" name="Text Placeholder 4"/>
          <p:cNvSpPr>
            <a:spLocks noGrp="1"/>
          </p:cNvSpPr>
          <p:nvPr>
            <p:ph type="body" sz="quarter" idx="12" hasCustomPrompt="1"/>
          </p:nvPr>
        </p:nvSpPr>
        <p:spPr>
          <a:xfrm>
            <a:off x="488950" y="3653364"/>
            <a:ext cx="2686050" cy="452967"/>
          </a:xfrm>
          <a:prstGeom prst="rect">
            <a:avLst/>
          </a:prstGeom>
        </p:spPr>
        <p:txBody>
          <a:bodyPr vert="horz"/>
          <a:lstStyle>
            <a:lvl1pPr marL="0" indent="0">
              <a:buNone/>
              <a:defRPr sz="1400">
                <a:solidFill>
                  <a:srgbClr val="FFFFFF"/>
                </a:solidFill>
                <a:latin typeface="Helvetica"/>
                <a:cs typeface="Helvetica"/>
              </a:defRPr>
            </a:lvl1pPr>
          </a:lstStyle>
          <a:p>
            <a:pPr lvl="0"/>
            <a:r>
              <a:rPr lang="en-US" dirty="0"/>
              <a:t>Date</a:t>
            </a:r>
          </a:p>
        </p:txBody>
      </p:sp>
    </p:spTree>
    <p:extLst>
      <p:ext uri="{BB962C8B-B14F-4D97-AF65-F5344CB8AC3E}">
        <p14:creationId xmlns:p14="http://schemas.microsoft.com/office/powerpoint/2010/main" val="2260005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 Blue / Partners">
    <p:spTree>
      <p:nvGrpSpPr>
        <p:cNvPr id="1" name=""/>
        <p:cNvGrpSpPr/>
        <p:nvPr/>
      </p:nvGrpSpPr>
      <p:grpSpPr>
        <a:xfrm>
          <a:off x="0" y="0"/>
          <a:ext cx="0" cy="0"/>
          <a:chOff x="0" y="0"/>
          <a:chExt cx="0" cy="0"/>
        </a:xfrm>
      </p:grpSpPr>
      <p:sp>
        <p:nvSpPr>
          <p:cNvPr id="2" name="Rectangle 1"/>
          <p:cNvSpPr/>
          <p:nvPr userDrawn="1"/>
        </p:nvSpPr>
        <p:spPr>
          <a:xfrm>
            <a:off x="-48490" y="4374544"/>
            <a:ext cx="3340516" cy="7783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FrontCover_BlueBackground.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47200" y="0"/>
            <a:ext cx="5914800" cy="5143500"/>
          </a:xfrm>
          <a:prstGeom prst="rect">
            <a:avLst/>
          </a:prstGeom>
        </p:spPr>
      </p:pic>
      <p:grpSp>
        <p:nvGrpSpPr>
          <p:cNvPr id="9" name="Group 8"/>
          <p:cNvGrpSpPr/>
          <p:nvPr userDrawn="1"/>
        </p:nvGrpSpPr>
        <p:grpSpPr>
          <a:xfrm>
            <a:off x="396875" y="2908300"/>
            <a:ext cx="45719" cy="963294"/>
            <a:chOff x="396875" y="2641600"/>
            <a:chExt cx="45719" cy="963294"/>
          </a:xfrm>
        </p:grpSpPr>
        <p:cxnSp>
          <p:nvCxnSpPr>
            <p:cNvPr id="10" name="Straight Connector 9"/>
            <p:cNvCxnSpPr>
              <a:endCxn id="11" idx="4"/>
            </p:cNvCxnSpPr>
            <p:nvPr/>
          </p:nvCxnSpPr>
          <p:spPr>
            <a:xfrm>
              <a:off x="419100" y="2641600"/>
              <a:ext cx="635" cy="96329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396875" y="3559175"/>
              <a:ext cx="45719"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 Placeholder 2"/>
          <p:cNvSpPr>
            <a:spLocks noGrp="1"/>
          </p:cNvSpPr>
          <p:nvPr>
            <p:ph type="body" sz="quarter" idx="10" hasCustomPrompt="1"/>
          </p:nvPr>
        </p:nvSpPr>
        <p:spPr>
          <a:xfrm>
            <a:off x="254527" y="1641475"/>
            <a:ext cx="2920473" cy="957792"/>
          </a:xfrm>
          <a:prstGeom prst="rect">
            <a:avLst/>
          </a:prstGeom>
        </p:spPr>
        <p:txBody>
          <a:bodyPr vert="horz"/>
          <a:lstStyle>
            <a:lvl1pPr marL="0" indent="0">
              <a:buNone/>
              <a:defRPr sz="2000" b="1" baseline="0">
                <a:solidFill>
                  <a:schemeClr val="bg1"/>
                </a:solidFill>
                <a:latin typeface="Helvetica"/>
                <a:cs typeface="Helvetica"/>
              </a:defRPr>
            </a:lvl1pPr>
          </a:lstStyle>
          <a:p>
            <a:pPr lvl="0"/>
            <a:r>
              <a:rPr lang="en-US" dirty="0"/>
              <a:t>PRESENTATION NAME</a:t>
            </a:r>
          </a:p>
        </p:txBody>
      </p:sp>
      <p:sp>
        <p:nvSpPr>
          <p:cNvPr id="13" name="Text Placeholder 4"/>
          <p:cNvSpPr>
            <a:spLocks noGrp="1"/>
          </p:cNvSpPr>
          <p:nvPr>
            <p:ph type="body" sz="quarter" idx="11" hasCustomPrompt="1"/>
          </p:nvPr>
        </p:nvSpPr>
        <p:spPr>
          <a:xfrm>
            <a:off x="488950" y="2815163"/>
            <a:ext cx="2686050" cy="690038"/>
          </a:xfrm>
          <a:prstGeom prst="rect">
            <a:avLst/>
          </a:prstGeom>
        </p:spPr>
        <p:txBody>
          <a:bodyPr vert="horz"/>
          <a:lstStyle>
            <a:lvl1pPr marL="0" indent="0">
              <a:buNone/>
              <a:defRPr sz="1600">
                <a:solidFill>
                  <a:srgbClr val="FFFFFF"/>
                </a:solidFill>
                <a:latin typeface="Helvetica"/>
                <a:cs typeface="Helvetica"/>
              </a:defRPr>
            </a:lvl1pPr>
          </a:lstStyle>
          <a:p>
            <a:pPr lvl="0"/>
            <a:r>
              <a:rPr lang="en-US" dirty="0"/>
              <a:t>Presenter’s Name</a:t>
            </a:r>
          </a:p>
        </p:txBody>
      </p:sp>
      <p:sp>
        <p:nvSpPr>
          <p:cNvPr id="14" name="Text Placeholder 4"/>
          <p:cNvSpPr>
            <a:spLocks noGrp="1"/>
          </p:cNvSpPr>
          <p:nvPr>
            <p:ph type="body" sz="quarter" idx="12" hasCustomPrompt="1"/>
          </p:nvPr>
        </p:nvSpPr>
        <p:spPr>
          <a:xfrm>
            <a:off x="488950" y="3653364"/>
            <a:ext cx="2686050" cy="452967"/>
          </a:xfrm>
          <a:prstGeom prst="rect">
            <a:avLst/>
          </a:prstGeom>
        </p:spPr>
        <p:txBody>
          <a:bodyPr vert="horz"/>
          <a:lstStyle>
            <a:lvl1pPr marL="0" indent="0">
              <a:buNone/>
              <a:defRPr sz="1400">
                <a:solidFill>
                  <a:srgbClr val="FFFFFF"/>
                </a:solidFill>
                <a:latin typeface="Helvetica"/>
                <a:cs typeface="Helvetica"/>
              </a:defRPr>
            </a:lvl1pPr>
          </a:lstStyle>
          <a:p>
            <a:pPr lvl="0"/>
            <a:r>
              <a:rPr lang="en-US" dirty="0"/>
              <a:t>Date</a:t>
            </a:r>
          </a:p>
        </p:txBody>
      </p:sp>
      <p:sp>
        <p:nvSpPr>
          <p:cNvPr id="4" name="Picture Placeholder 3"/>
          <p:cNvSpPr>
            <a:spLocks noGrp="1"/>
          </p:cNvSpPr>
          <p:nvPr>
            <p:ph type="pic" sz="quarter" idx="13"/>
          </p:nvPr>
        </p:nvSpPr>
        <p:spPr>
          <a:xfrm>
            <a:off x="187325" y="4489450"/>
            <a:ext cx="615950" cy="588963"/>
          </a:xfrm>
          <a:prstGeom prst="rect">
            <a:avLst/>
          </a:prstGeom>
        </p:spPr>
        <p:txBody>
          <a:bodyPr/>
          <a:lstStyle>
            <a:lvl1pPr marL="0" indent="0">
              <a:buNone/>
              <a:defRPr sz="800"/>
            </a:lvl1pPr>
          </a:lstStyle>
          <a:p>
            <a:endParaRPr lang="en-AU" dirty="0"/>
          </a:p>
        </p:txBody>
      </p:sp>
      <p:sp>
        <p:nvSpPr>
          <p:cNvPr id="15" name="Picture Placeholder 3"/>
          <p:cNvSpPr>
            <a:spLocks noGrp="1"/>
          </p:cNvSpPr>
          <p:nvPr>
            <p:ph type="pic" sz="quarter" idx="14"/>
          </p:nvPr>
        </p:nvSpPr>
        <p:spPr>
          <a:xfrm>
            <a:off x="1084670" y="4489450"/>
            <a:ext cx="615950" cy="588963"/>
          </a:xfrm>
          <a:prstGeom prst="rect">
            <a:avLst/>
          </a:prstGeom>
        </p:spPr>
        <p:txBody>
          <a:bodyPr/>
          <a:lstStyle>
            <a:lvl1pPr marL="0" indent="0">
              <a:buNone/>
              <a:defRPr sz="800"/>
            </a:lvl1pPr>
          </a:lstStyle>
          <a:p>
            <a:endParaRPr lang="en-AU" dirty="0"/>
          </a:p>
        </p:txBody>
      </p:sp>
      <p:sp>
        <p:nvSpPr>
          <p:cNvPr id="16" name="Picture Placeholder 3"/>
          <p:cNvSpPr>
            <a:spLocks noGrp="1"/>
          </p:cNvSpPr>
          <p:nvPr>
            <p:ph type="pic" sz="quarter" idx="15"/>
          </p:nvPr>
        </p:nvSpPr>
        <p:spPr>
          <a:xfrm>
            <a:off x="2041880" y="4489449"/>
            <a:ext cx="615950" cy="588963"/>
          </a:xfrm>
          <a:prstGeom prst="rect">
            <a:avLst/>
          </a:prstGeom>
        </p:spPr>
        <p:txBody>
          <a:bodyPr/>
          <a:lstStyle>
            <a:lvl1pPr marL="0" indent="0">
              <a:buNone/>
              <a:defRPr sz="800"/>
            </a:lvl1pPr>
          </a:lstStyle>
          <a:p>
            <a:endParaRPr lang="en-AU" dirty="0"/>
          </a:p>
        </p:txBody>
      </p:sp>
    </p:spTree>
    <p:extLst>
      <p:ext uri="{BB962C8B-B14F-4D97-AF65-F5344CB8AC3E}">
        <p14:creationId xmlns:p14="http://schemas.microsoft.com/office/powerpoint/2010/main" val="3154235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cknowledgement">
    <p:spTree>
      <p:nvGrpSpPr>
        <p:cNvPr id="1" name=""/>
        <p:cNvGrpSpPr/>
        <p:nvPr/>
      </p:nvGrpSpPr>
      <p:grpSpPr>
        <a:xfrm>
          <a:off x="0" y="0"/>
          <a:ext cx="0" cy="0"/>
          <a:chOff x="0" y="0"/>
          <a:chExt cx="0" cy="0"/>
        </a:xfrm>
      </p:grpSpPr>
      <p:grpSp>
        <p:nvGrpSpPr>
          <p:cNvPr id="2" name="Group 1"/>
          <p:cNvGrpSpPr/>
          <p:nvPr userDrawn="1"/>
        </p:nvGrpSpPr>
        <p:grpSpPr>
          <a:xfrm>
            <a:off x="0" y="0"/>
            <a:ext cx="9144000" cy="5143502"/>
            <a:chOff x="0" y="0"/>
            <a:chExt cx="9144000" cy="5143502"/>
          </a:xfrm>
        </p:grpSpPr>
        <p:sp>
          <p:nvSpPr>
            <p:cNvPr id="7" name="Rectangle 6">
              <a:extLst>
                <a:ext uri="{FF2B5EF4-FFF2-40B4-BE49-F238E27FC236}">
                  <a16:creationId xmlns:a16="http://schemas.microsoft.com/office/drawing/2014/main" id="{1862254B-AF2B-4BF6-AAE1-5F3EE67835E4}"/>
                </a:ext>
              </a:extLst>
            </p:cNvPr>
            <p:cNvSpPr/>
            <p:nvPr userDrawn="1"/>
          </p:nvSpPr>
          <p:spPr>
            <a:xfrm>
              <a:off x="0" y="0"/>
              <a:ext cx="9143999" cy="5137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A close up of a logo&#10;&#10;Description automatically generated">
              <a:extLst>
                <a:ext uri="{FF2B5EF4-FFF2-40B4-BE49-F238E27FC236}">
                  <a16:creationId xmlns:a16="http://schemas.microsoft.com/office/drawing/2014/main" id="{55FD3D06-9B0B-48FD-A53A-E09BBE745F51}"/>
                </a:ext>
              </a:extLst>
            </p:cNvPr>
            <p:cNvPicPr>
              <a:picLocks noChangeAspect="1"/>
            </p:cNvPicPr>
            <p:nvPr userDrawn="1"/>
          </p:nvPicPr>
          <p:blipFill rotWithShape="1">
            <a:blip r:embed="rId2">
              <a:alphaModFix amt="15000"/>
            </a:blip>
            <a:srcRect l="11745" t="13864" b="43503"/>
            <a:stretch/>
          </p:blipFill>
          <p:spPr>
            <a:xfrm rot="16200000">
              <a:off x="5334083" y="1333584"/>
              <a:ext cx="5137894" cy="2481940"/>
            </a:xfrm>
            <a:prstGeom prst="rect">
              <a:avLst/>
            </a:prstGeom>
          </p:spPr>
        </p:pic>
        <p:grpSp>
          <p:nvGrpSpPr>
            <p:cNvPr id="12" name="Group 11"/>
            <p:cNvGrpSpPr/>
            <p:nvPr userDrawn="1"/>
          </p:nvGrpSpPr>
          <p:grpSpPr>
            <a:xfrm>
              <a:off x="0" y="4472468"/>
              <a:ext cx="9144000" cy="671034"/>
              <a:chOff x="0" y="6222317"/>
              <a:chExt cx="9144000" cy="671034"/>
            </a:xfrm>
          </p:grpSpPr>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22317"/>
                <a:ext cx="9144000" cy="67103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369D6B15-6014-442F-BE16-406F892B425D}"/>
                  </a:ext>
                </a:extLst>
              </p:cNvPr>
              <p:cNvPicPr>
                <a:picLocks noChangeAspect="1"/>
              </p:cNvPicPr>
              <p:nvPr userDrawn="1"/>
            </p:nvPicPr>
            <p:blipFill>
              <a:blip r:embed="rId4"/>
              <a:stretch>
                <a:fillRect/>
              </a:stretch>
            </p:blipFill>
            <p:spPr>
              <a:xfrm>
                <a:off x="212045" y="6361926"/>
                <a:ext cx="1667253" cy="391817"/>
              </a:xfrm>
              <a:prstGeom prst="rect">
                <a:avLst/>
              </a:prstGeom>
            </p:spPr>
          </p:pic>
        </p:grpSp>
      </p:grpSp>
    </p:spTree>
    <p:extLst>
      <p:ext uri="{BB962C8B-B14F-4D97-AF65-F5344CB8AC3E}">
        <p14:creationId xmlns:p14="http://schemas.microsoft.com/office/powerpoint/2010/main" val="976459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 White Blank">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8650" y="274638"/>
            <a:ext cx="7886700" cy="367757"/>
          </a:xfrm>
          <a:prstGeom prst="rect">
            <a:avLst/>
          </a:prstGeom>
        </p:spPr>
        <p:txBody>
          <a:bodyPr vert="horz" lIns="91440" tIns="45720" rIns="91440" bIns="45720" rtlCol="0" anchor="ctr">
            <a:normAutofit/>
          </a:bodyPr>
          <a:lstStyle/>
          <a:p>
            <a:r>
              <a:rPr lang="en-US" dirty="0"/>
              <a:t>HEADING</a:t>
            </a:r>
            <a:endParaRPr lang="en-AU" dirty="0"/>
          </a:p>
        </p:txBody>
      </p:sp>
      <p:sp>
        <p:nvSpPr>
          <p:cNvPr id="11" name="Text Placeholder 10"/>
          <p:cNvSpPr>
            <a:spLocks noGrp="1"/>
          </p:cNvSpPr>
          <p:nvPr>
            <p:ph type="body" sz="quarter" idx="10" hasCustomPrompt="1"/>
          </p:nvPr>
        </p:nvSpPr>
        <p:spPr>
          <a:xfrm>
            <a:off x="628650" y="648183"/>
            <a:ext cx="7886700" cy="347783"/>
          </a:xfrm>
          <a:prstGeom prst="rect">
            <a:avLst/>
          </a:prstGeom>
        </p:spPr>
        <p:txBody>
          <a:bodyPr/>
          <a:lstStyle>
            <a:lvl1pPr>
              <a:defRPr b="1">
                <a:solidFill>
                  <a:schemeClr val="bg2">
                    <a:lumMod val="50000"/>
                  </a:schemeClr>
                </a:solidFill>
              </a:defRPr>
            </a:lvl1pPr>
          </a:lstStyle>
          <a:p>
            <a:pPr lvl="0"/>
            <a:r>
              <a:rPr lang="en-US" dirty="0"/>
              <a:t>Sub-heading</a:t>
            </a:r>
          </a:p>
        </p:txBody>
      </p:sp>
      <p:sp>
        <p:nvSpPr>
          <p:cNvPr id="13" name="Text Placeholder 12"/>
          <p:cNvSpPr>
            <a:spLocks noGrp="1"/>
          </p:cNvSpPr>
          <p:nvPr>
            <p:ph type="body" sz="quarter" idx="11" hasCustomPrompt="1"/>
          </p:nvPr>
        </p:nvSpPr>
        <p:spPr>
          <a:xfrm>
            <a:off x="628650" y="1139824"/>
            <a:ext cx="7886700" cy="1116195"/>
          </a:xfrm>
          <a:prstGeom prst="rect">
            <a:avLst/>
          </a:prstGeom>
        </p:spPr>
        <p:txBody>
          <a:bodyPr/>
          <a:lstStyle>
            <a:lvl1pPr>
              <a:defRPr sz="1600"/>
            </a:lvl1pPr>
          </a:lstStyle>
          <a:p>
            <a:pPr lvl="0"/>
            <a:r>
              <a:rPr lang="en-US" dirty="0"/>
              <a:t>Text</a:t>
            </a:r>
          </a:p>
          <a:p>
            <a:pPr lvl="0"/>
            <a:endParaRPr lang="en-AU" dirty="0"/>
          </a:p>
        </p:txBody>
      </p:sp>
      <p:sp>
        <p:nvSpPr>
          <p:cNvPr id="15" name="Text Placeholder 14"/>
          <p:cNvSpPr>
            <a:spLocks noGrp="1"/>
          </p:cNvSpPr>
          <p:nvPr>
            <p:ph type="body" sz="quarter" idx="12" hasCustomPrompt="1"/>
          </p:nvPr>
        </p:nvSpPr>
        <p:spPr>
          <a:xfrm>
            <a:off x="628650" y="2360926"/>
            <a:ext cx="7886700" cy="1199237"/>
          </a:xfrm>
          <a:prstGeom prst="rect">
            <a:avLst/>
          </a:prstGeom>
        </p:spPr>
        <p:txBody>
          <a:bodyPr/>
          <a:lstStyle>
            <a:lvl1pPr marL="285750" indent="-285750">
              <a:buFont typeface="Arial" panose="020B0604020202020204" pitchFamily="34" charset="0"/>
              <a:buChar char="•"/>
              <a:defRPr sz="1500" baseline="0"/>
            </a:lvl1pPr>
          </a:lstStyle>
          <a:p>
            <a:pPr lvl="0"/>
            <a:r>
              <a:rPr lang="en-AU" dirty="0"/>
              <a:t>Bullet point</a:t>
            </a:r>
          </a:p>
        </p:txBody>
      </p:sp>
      <p:sp>
        <p:nvSpPr>
          <p:cNvPr id="17" name="Text Placeholder 16"/>
          <p:cNvSpPr>
            <a:spLocks noGrp="1"/>
          </p:cNvSpPr>
          <p:nvPr>
            <p:ph type="body" sz="quarter" idx="13" hasCustomPrompt="1"/>
          </p:nvPr>
        </p:nvSpPr>
        <p:spPr>
          <a:xfrm>
            <a:off x="628650" y="4602527"/>
            <a:ext cx="7886700" cy="321742"/>
          </a:xfrm>
          <a:prstGeom prst="rect">
            <a:avLst/>
          </a:prstGeom>
        </p:spPr>
        <p:txBody>
          <a:bodyPr/>
          <a:lstStyle>
            <a:lvl1pPr>
              <a:defRPr sz="1400" i="1">
                <a:solidFill>
                  <a:schemeClr val="bg2">
                    <a:lumMod val="75000"/>
                  </a:schemeClr>
                </a:solidFill>
              </a:defRPr>
            </a:lvl1pPr>
          </a:lstStyle>
          <a:p>
            <a:pPr lvl="0"/>
            <a:r>
              <a:rPr lang="en-AU" dirty="0"/>
              <a:t>Captions</a:t>
            </a:r>
          </a:p>
        </p:txBody>
      </p:sp>
    </p:spTree>
    <p:extLst>
      <p:ext uri="{BB962C8B-B14F-4D97-AF65-F5344CB8AC3E}">
        <p14:creationId xmlns:p14="http://schemas.microsoft.com/office/powerpoint/2010/main" val="2499870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1 / White 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200" y="0"/>
            <a:ext cx="8383799" cy="4964092"/>
          </a:xfrm>
          <a:prstGeom prst="rect">
            <a:avLst/>
          </a:prstGeom>
        </p:spPr>
      </p:pic>
    </p:spTree>
    <p:extLst>
      <p:ext uri="{BB962C8B-B14F-4D97-AF65-F5344CB8AC3E}">
        <p14:creationId xmlns:p14="http://schemas.microsoft.com/office/powerpoint/2010/main" val="811266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9.png"/><Relationship Id="rId2" Type="http://schemas.openxmlformats.org/officeDocument/2006/relationships/slideLayout" Target="../slideLayouts/slideLayout9.xml"/><Relationship Id="rId16"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4.xml"/><Relationship Id="rId7" Type="http://schemas.openxmlformats.org/officeDocument/2006/relationships/image" Target="../media/image29.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28.emf"/><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theme" Target="../theme/theme3.xml"/><Relationship Id="rId9" Type="http://schemas.openxmlformats.org/officeDocument/2006/relationships/image" Target="../media/image3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FrontCover_Side_Bar_Photo.png"/>
          <p:cNvPicPr>
            <a:picLocks noChangeAspect="1"/>
          </p:cNvPicPr>
          <p:nvPr userDrawn="1"/>
        </p:nvPicPr>
        <p:blipFill rotWithShape="1">
          <a:blip r:embed="rId9">
            <a:extLst>
              <a:ext uri="{28A0092B-C50C-407E-A947-70E740481C1C}">
                <a14:useLocalDpi xmlns:a14="http://schemas.microsoft.com/office/drawing/2010/main" val="0"/>
              </a:ext>
            </a:extLst>
          </a:blip>
          <a:srcRect t="-9" b="-9"/>
          <a:stretch/>
        </p:blipFill>
        <p:spPr>
          <a:xfrm>
            <a:off x="0" y="-16933"/>
            <a:ext cx="9144000" cy="5170592"/>
          </a:xfrm>
          <a:prstGeom prst="rect">
            <a:avLst/>
          </a:prstGeom>
        </p:spPr>
      </p:pic>
    </p:spTree>
    <p:extLst>
      <p:ext uri="{BB962C8B-B14F-4D97-AF65-F5344CB8AC3E}">
        <p14:creationId xmlns:p14="http://schemas.microsoft.com/office/powerpoint/2010/main" val="155919364"/>
      </p:ext>
    </p:extLst>
  </p:cSld>
  <p:clrMap bg1="lt1" tx1="dk1" bg2="lt2" tx2="dk2" accent1="accent1" accent2="accent2" accent3="accent3" accent4="accent4" accent5="accent5" accent6="accent6" hlink="hlink" folHlink="folHlink"/>
  <p:sldLayoutIdLst>
    <p:sldLayoutId id="2147483798" r:id="rId1"/>
    <p:sldLayoutId id="2147483809" r:id="rId2"/>
    <p:sldLayoutId id="2147483835" r:id="rId3"/>
    <p:sldLayoutId id="2147483848" r:id="rId4"/>
    <p:sldLayoutId id="2147483794" r:id="rId5"/>
    <p:sldLayoutId id="2147483796" r:id="rId6"/>
    <p:sldLayoutId id="2147483854"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IMS_16x9_BGs3.png"/>
          <p:cNvPicPr>
            <a:picLocks noChangeAspect="1"/>
          </p:cNvPicPr>
          <p:nvPr userDrawn="1"/>
        </p:nvPicPr>
        <p:blipFill rotWithShape="1">
          <a:blip r:embed="rId16">
            <a:extLst>
              <a:ext uri="{28A0092B-C50C-407E-A947-70E740481C1C}">
                <a14:useLocalDpi xmlns:a14="http://schemas.microsoft.com/office/drawing/2010/main" val="0"/>
              </a:ext>
            </a:extLst>
          </a:blip>
          <a:srcRect/>
          <a:stretch/>
        </p:blipFill>
        <p:spPr>
          <a:xfrm>
            <a:off x="0" y="0"/>
            <a:ext cx="9187398" cy="5172505"/>
          </a:xfrm>
          <a:prstGeom prst="rect">
            <a:avLst/>
          </a:prstGeom>
        </p:spPr>
      </p:pic>
      <p:pic>
        <p:nvPicPr>
          <p:cNvPr id="9" name="Picture 8"/>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7873" y="4346296"/>
            <a:ext cx="416888" cy="538723"/>
          </a:xfrm>
          <a:prstGeom prst="rect">
            <a:avLst/>
          </a:prstGeom>
        </p:spPr>
      </p:pic>
    </p:spTree>
    <p:extLst>
      <p:ext uri="{BB962C8B-B14F-4D97-AF65-F5344CB8AC3E}">
        <p14:creationId xmlns:p14="http://schemas.microsoft.com/office/powerpoint/2010/main" val="3538554349"/>
      </p:ext>
    </p:extLst>
  </p:cSld>
  <p:clrMap bg1="lt1" tx1="dk1" bg2="lt2" tx2="dk2" accent1="accent1" accent2="accent2" accent3="accent3" accent4="accent4" accent5="accent5" accent6="accent6" hlink="hlink" folHlink="folHlink"/>
  <p:sldLayoutIdLst>
    <p:sldLayoutId id="2147483813" r:id="rId1"/>
    <p:sldLayoutId id="2147483852" r:id="rId2"/>
    <p:sldLayoutId id="2147483814" r:id="rId3"/>
    <p:sldLayoutId id="2147483824" r:id="rId4"/>
    <p:sldLayoutId id="2147483836" r:id="rId5"/>
    <p:sldLayoutId id="2147483849" r:id="rId6"/>
    <p:sldLayoutId id="2147483819" r:id="rId7"/>
    <p:sldLayoutId id="2147483829" r:id="rId8"/>
    <p:sldLayoutId id="2147483830" r:id="rId9"/>
    <p:sldLayoutId id="2147483831" r:id="rId10"/>
    <p:sldLayoutId id="2147483853" r:id="rId11"/>
    <p:sldLayoutId id="2147483832" r:id="rId12"/>
    <p:sldLayoutId id="2147483855" r:id="rId13"/>
    <p:sldLayoutId id="2147483856" r:id="rId14"/>
  </p:sldLayoutIdLst>
  <p:txStyles>
    <p:titleStyle>
      <a:lvl1pPr algn="l" defTabSz="914400" rtl="0" eaLnBrk="1" latinLnBrk="0" hangingPunct="1">
        <a:lnSpc>
          <a:spcPct val="90000"/>
        </a:lnSpc>
        <a:spcBef>
          <a:spcPct val="0"/>
        </a:spcBef>
        <a:buNone/>
        <a:defRPr sz="1800" b="1" kern="1200">
          <a:solidFill>
            <a:srgbClr val="005B9E"/>
          </a:solidFill>
          <a:latin typeface="Helvetica" panose="020B0604020202020204" pitchFamily="34" charset="0"/>
          <a:ea typeface="+mj-ea"/>
          <a:cs typeface="Helvetica"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7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Final_Page2.png"/>
          <p:cNvPicPr>
            <a:picLocks noChangeAspect="1"/>
          </p:cNvPicPr>
          <p:nvPr userDrawn="1"/>
        </p:nvPicPr>
        <p:blipFill rotWithShape="1">
          <a:blip r:embed="rId5" cstate="screen">
            <a:extLst>
              <a:ext uri="{28A0092B-C50C-407E-A947-70E740481C1C}">
                <a14:useLocalDpi xmlns:a14="http://schemas.microsoft.com/office/drawing/2010/main"/>
              </a:ext>
            </a:extLst>
          </a:blip>
          <a:srcRect t="-1" b="-1"/>
          <a:stretch/>
        </p:blipFill>
        <p:spPr>
          <a:xfrm>
            <a:off x="0" y="9633"/>
            <a:ext cx="9216000" cy="5184000"/>
          </a:xfrm>
          <a:prstGeom prst="rect">
            <a:avLst/>
          </a:prstGeom>
        </p:spPr>
      </p:pic>
      <p:sp>
        <p:nvSpPr>
          <p:cNvPr id="5" name="TextBox 4"/>
          <p:cNvSpPr txBox="1"/>
          <p:nvPr userDrawn="1"/>
        </p:nvSpPr>
        <p:spPr>
          <a:xfrm>
            <a:off x="270935" y="4434673"/>
            <a:ext cx="2209800" cy="692497"/>
          </a:xfrm>
          <a:prstGeom prst="rect">
            <a:avLst/>
          </a:prstGeom>
          <a:noFill/>
        </p:spPr>
        <p:txBody>
          <a:bodyPr wrap="square" rtlCol="0">
            <a:spAutoFit/>
          </a:bodyPr>
          <a:lstStyle/>
          <a:p>
            <a:pPr>
              <a:lnSpc>
                <a:spcPct val="130000"/>
              </a:lnSpc>
            </a:pPr>
            <a:r>
              <a:rPr lang="en-US" sz="1000" b="1" dirty="0">
                <a:solidFill>
                  <a:schemeClr val="bg1"/>
                </a:solidFill>
                <a:latin typeface="Arial"/>
                <a:cs typeface="Arial"/>
              </a:rPr>
              <a:t>www.aims.gov.au</a:t>
            </a:r>
          </a:p>
          <a:p>
            <a:pPr>
              <a:lnSpc>
                <a:spcPct val="130000"/>
              </a:lnSpc>
            </a:pPr>
            <a:r>
              <a:rPr lang="en-US" sz="1000" dirty="0">
                <a:solidFill>
                  <a:schemeClr val="bg1"/>
                </a:solidFill>
                <a:latin typeface="Arial"/>
                <a:cs typeface="Arial"/>
              </a:rPr>
              <a:t>reception@aims.gov.au</a:t>
            </a:r>
          </a:p>
          <a:p>
            <a:pPr>
              <a:lnSpc>
                <a:spcPct val="130000"/>
              </a:lnSpc>
            </a:pPr>
            <a:r>
              <a:rPr lang="en-US" sz="1000" dirty="0">
                <a:solidFill>
                  <a:schemeClr val="bg1"/>
                </a:solidFill>
                <a:latin typeface="Arial"/>
                <a:cs typeface="Arial"/>
              </a:rPr>
              <a:t>+61 (7) 4753 4444</a:t>
            </a:r>
          </a:p>
        </p:txBody>
      </p:sp>
      <p:pic>
        <p:nvPicPr>
          <p:cNvPr id="8" name="Picture 7"/>
          <p:cNvPicPr>
            <a:picLocks noChangeAspect="1"/>
          </p:cNvPicPr>
          <p:nvPr userDrawn="1"/>
        </p:nvPicPr>
        <p:blipFill>
          <a:blip r:embed="rId6"/>
          <a:stretch>
            <a:fillRect/>
          </a:stretch>
        </p:blipFill>
        <p:spPr>
          <a:xfrm>
            <a:off x="4521200" y="2489200"/>
            <a:ext cx="88900" cy="165100"/>
          </a:xfrm>
          <a:prstGeom prst="rect">
            <a:avLst/>
          </a:prstGeom>
        </p:spPr>
      </p:pic>
      <p:pic>
        <p:nvPicPr>
          <p:cNvPr id="7" name="Picture 6"/>
          <p:cNvPicPr>
            <a:picLocks noChangeAspect="1"/>
          </p:cNvPicPr>
          <p:nvPr userDrawn="1"/>
        </p:nvPicPr>
        <p:blipFill>
          <a:blip r:embed="rId6"/>
          <a:stretch>
            <a:fillRect/>
          </a:stretch>
        </p:blipFill>
        <p:spPr>
          <a:xfrm>
            <a:off x="4521200" y="2489200"/>
            <a:ext cx="88900" cy="165100"/>
          </a:xfrm>
          <a:prstGeom prst="rect">
            <a:avLst/>
          </a:prstGeom>
        </p:spPr>
      </p:pic>
      <p:grpSp>
        <p:nvGrpSpPr>
          <p:cNvPr id="15" name="Group 14"/>
          <p:cNvGrpSpPr/>
          <p:nvPr userDrawn="1"/>
        </p:nvGrpSpPr>
        <p:grpSpPr>
          <a:xfrm>
            <a:off x="308296" y="3481082"/>
            <a:ext cx="2473669" cy="766887"/>
            <a:chOff x="329461" y="3281717"/>
            <a:chExt cx="2473669" cy="766887"/>
          </a:xfrm>
        </p:grpSpPr>
        <p:pic>
          <p:nvPicPr>
            <p:cNvPr id="16" name="Picture 15" descr="AIMS_Facebook.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107" y="3574872"/>
              <a:ext cx="116717" cy="203130"/>
            </a:xfrm>
            <a:prstGeom prst="rect">
              <a:avLst/>
            </a:prstGeom>
          </p:spPr>
        </p:pic>
        <p:pic>
          <p:nvPicPr>
            <p:cNvPr id="17" name="Picture 16" descr="AIMS_YouTub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175" y="3885248"/>
              <a:ext cx="218975" cy="163356"/>
            </a:xfrm>
            <a:prstGeom prst="rect">
              <a:avLst/>
            </a:prstGeom>
          </p:spPr>
        </p:pic>
        <p:pic>
          <p:nvPicPr>
            <p:cNvPr id="18" name="Picture 17" descr="AIMS_LinkedIn.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7471" y="3868433"/>
              <a:ext cx="185283" cy="175938"/>
            </a:xfrm>
            <a:prstGeom prst="rect">
              <a:avLst/>
            </a:prstGeom>
          </p:spPr>
        </p:pic>
        <p:sp>
          <p:nvSpPr>
            <p:cNvPr id="19" name="Text Placeholder 3"/>
            <p:cNvSpPr txBox="1">
              <a:spLocks/>
            </p:cNvSpPr>
            <p:nvPr/>
          </p:nvSpPr>
          <p:spPr>
            <a:xfrm>
              <a:off x="483062" y="3534271"/>
              <a:ext cx="2310951" cy="25284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pPr>
              <a:r>
                <a:rPr lang="en-US" sz="1000" dirty="0">
                  <a:solidFill>
                    <a:schemeClr val="bg1"/>
                  </a:solidFill>
                  <a:latin typeface="Helvetica"/>
                  <a:cs typeface="Helvetica"/>
                </a:rPr>
                <a:t>@</a:t>
              </a:r>
              <a:r>
                <a:rPr lang="en-US" sz="1000" dirty="0" err="1">
                  <a:solidFill>
                    <a:schemeClr val="bg1"/>
                  </a:solidFill>
                  <a:latin typeface="Helvetica"/>
                  <a:cs typeface="Helvetica"/>
                </a:rPr>
                <a:t>australianmarinescience</a:t>
              </a:r>
              <a:endParaRPr lang="en-US" sz="1000" dirty="0">
                <a:solidFill>
                  <a:schemeClr val="bg1"/>
                </a:solidFill>
                <a:latin typeface="Helvetica"/>
                <a:cs typeface="Helvetica"/>
              </a:endParaRPr>
            </a:p>
          </p:txBody>
        </p:sp>
        <p:pic>
          <p:nvPicPr>
            <p:cNvPr id="20" name="Picture 19" descr="AIMS_Twitter.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9461" y="3344883"/>
              <a:ext cx="162718" cy="153560"/>
            </a:xfrm>
            <a:prstGeom prst="rect">
              <a:avLst/>
            </a:prstGeom>
          </p:spPr>
        </p:pic>
        <p:sp>
          <p:nvSpPr>
            <p:cNvPr id="21" name="Text Placeholder 3"/>
            <p:cNvSpPr txBox="1">
              <a:spLocks/>
            </p:cNvSpPr>
            <p:nvPr/>
          </p:nvSpPr>
          <p:spPr>
            <a:xfrm>
              <a:off x="492179" y="3281717"/>
              <a:ext cx="2310951" cy="25284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pPr>
              <a:r>
                <a:rPr lang="en-US" sz="1000" dirty="0">
                  <a:solidFill>
                    <a:schemeClr val="bg1"/>
                  </a:solidFill>
                  <a:latin typeface="Helvetica"/>
                  <a:cs typeface="Helvetica"/>
                </a:rPr>
                <a:t>@</a:t>
              </a:r>
              <a:r>
                <a:rPr lang="en-US" sz="1000" dirty="0" err="1">
                  <a:solidFill>
                    <a:schemeClr val="bg1"/>
                  </a:solidFill>
                  <a:latin typeface="Helvetica"/>
                  <a:cs typeface="Helvetica"/>
                </a:rPr>
                <a:t>aims_gov_au</a:t>
              </a:r>
              <a:endParaRPr lang="en-US" sz="1000" dirty="0">
                <a:solidFill>
                  <a:schemeClr val="bg1"/>
                </a:solidFill>
                <a:latin typeface="Helvetica"/>
                <a:cs typeface="Helvetica"/>
              </a:endParaRPr>
            </a:p>
          </p:txBody>
        </p:sp>
      </p:grpSp>
    </p:spTree>
    <p:extLst>
      <p:ext uri="{BB962C8B-B14F-4D97-AF65-F5344CB8AC3E}">
        <p14:creationId xmlns:p14="http://schemas.microsoft.com/office/powerpoint/2010/main" val="3405527975"/>
      </p:ext>
    </p:extLst>
  </p:cSld>
  <p:clrMap bg1="lt1" tx1="dk1" bg2="lt2" tx2="dk2" accent1="accent1" accent2="accent2" accent3="accent3" accent4="accent4" accent5="accent5" accent6="accent6" hlink="hlink" folHlink="folHlink"/>
  <p:sldLayoutIdLst>
    <p:sldLayoutId id="2147483833" r:id="rId1"/>
    <p:sldLayoutId id="2147483851" r:id="rId2"/>
    <p:sldLayoutId id="2147483857"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55.jpg"/><Relationship Id="rId4" Type="http://schemas.openxmlformats.org/officeDocument/2006/relationships/image" Target="../media/image54.jpg"/></Relationships>
</file>

<file path=ppt/slides/_rels/slide1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58.JPG"/><Relationship Id="rId4" Type="http://schemas.openxmlformats.org/officeDocument/2006/relationships/image" Target="../media/image57.emf"/></Relationships>
</file>

<file path=ppt/slides/_rels/slide1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60.emf"/></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21.xml"/><Relationship Id="rId7" Type="http://schemas.openxmlformats.org/officeDocument/2006/relationships/image" Target="../media/image65.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gif"/><Relationship Id="rId4" Type="http://schemas.openxmlformats.org/officeDocument/2006/relationships/notesSlide" Target="../notesSlides/notesSlide15.xml"/><Relationship Id="rId9"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70.gif"/></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73.png"/><Relationship Id="rId5" Type="http://schemas.openxmlformats.org/officeDocument/2006/relationships/image" Target="../media/image72.jpeg"/><Relationship Id="rId4" Type="http://schemas.microsoft.com/office/2007/relationships/hdphoto" Target="../media/hdphoto1.wdp"/><Relationship Id="rId9" Type="http://schemas.openxmlformats.org/officeDocument/2006/relationships/image" Target="../media/image76.jpeg"/></Relationships>
</file>

<file path=ppt/slides/_rels/slide1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image" Target="../media/image82.png"/><Relationship Id="rId7" Type="http://schemas.openxmlformats.org/officeDocument/2006/relationships/image" Target="../media/image86.emf"/><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85.emf"/><Relationship Id="rId5" Type="http://schemas.openxmlformats.org/officeDocument/2006/relationships/image" Target="../media/image84.emf"/><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89.jpg"/><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image" Target="../media/image90.emf"/><Relationship Id="rId1" Type="http://schemas.openxmlformats.org/officeDocument/2006/relationships/slideLayout" Target="../slideLayouts/slideLayout24.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103.emf"/></Relationships>
</file>

<file path=ppt/slides/_rels/slide26.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107.png"/><Relationship Id="rId4" Type="http://schemas.openxmlformats.org/officeDocument/2006/relationships/image" Target="../media/image106.jpeg"/></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g"/></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34.png"/><Relationship Id="rId4" Type="http://schemas.openxmlformats.org/officeDocument/2006/relationships/image" Target="../media/image109.jp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10.jpg"/><Relationship Id="rId7"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40.jpg"/><Relationship Id="rId9"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40.jpg"/></Relationships>
</file>

<file path=ppt/slides/_rels/slide33.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36.jpeg"/><Relationship Id="rId3" Type="http://schemas.openxmlformats.org/officeDocument/2006/relationships/image" Target="../media/image41.png"/><Relationship Id="rId7" Type="http://schemas.openxmlformats.org/officeDocument/2006/relationships/image" Target="../media/image35.jpeg"/><Relationship Id="rId12" Type="http://schemas.openxmlformats.org/officeDocument/2006/relationships/image" Target="../media/image121.jpe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116.jpeg"/><Relationship Id="rId11" Type="http://schemas.openxmlformats.org/officeDocument/2006/relationships/image" Target="../media/image120.jpeg"/><Relationship Id="rId5" Type="http://schemas.openxmlformats.org/officeDocument/2006/relationships/image" Target="../media/image115.png"/><Relationship Id="rId15" Type="http://schemas.openxmlformats.org/officeDocument/2006/relationships/image" Target="../media/image37.jpeg"/><Relationship Id="rId10" Type="http://schemas.openxmlformats.org/officeDocument/2006/relationships/image" Target="../media/image119.jpeg"/><Relationship Id="rId4" Type="http://schemas.openxmlformats.org/officeDocument/2006/relationships/image" Target="../media/image114.png"/><Relationship Id="rId9" Type="http://schemas.openxmlformats.org/officeDocument/2006/relationships/image" Target="../media/image118.jpeg"/><Relationship Id="rId14" Type="http://schemas.openxmlformats.org/officeDocument/2006/relationships/image" Target="../media/image122.jpe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5.jpg"/><Relationship Id="rId4" Type="http://schemas.openxmlformats.org/officeDocument/2006/relationships/image" Target="../media/image44.jp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5.jpg"/><Relationship Id="rId4" Type="http://schemas.openxmlformats.org/officeDocument/2006/relationships/hyperlink" Target="https://www.aims.gov.au/docs/research/monitoring/reef/sampling-methods.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eg"/></Relationships>
</file>

<file path=ppt/slides/_rels/slide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5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0"/>
          </p:nvPr>
        </p:nvSpPr>
        <p:spPr>
          <a:xfrm>
            <a:off x="4648538" y="121108"/>
            <a:ext cx="2920473" cy="957792"/>
          </a:xfrm>
        </p:spPr>
        <p:txBody>
          <a:bodyPr/>
          <a:lstStyle/>
          <a:p>
            <a:r>
              <a:rPr lang="en-AU" sz="3600" dirty="0">
                <a:solidFill>
                  <a:schemeClr val="tx2">
                    <a:lumMod val="75000"/>
                  </a:schemeClr>
                </a:solidFill>
              </a:rPr>
              <a:t>Fish stories</a:t>
            </a:r>
          </a:p>
        </p:txBody>
      </p:sp>
      <p:sp>
        <p:nvSpPr>
          <p:cNvPr id="6" name="Text Placeholder 1"/>
          <p:cNvSpPr>
            <a:spLocks noGrp="1"/>
          </p:cNvSpPr>
          <p:nvPr>
            <p:ph type="body" sz="quarter" idx="10"/>
          </p:nvPr>
        </p:nvSpPr>
        <p:spPr>
          <a:xfrm>
            <a:off x="3865487" y="1078900"/>
            <a:ext cx="4486577" cy="957792"/>
          </a:xfrm>
        </p:spPr>
        <p:txBody>
          <a:bodyPr/>
          <a:lstStyle/>
          <a:p>
            <a:pPr algn="ctr"/>
            <a:r>
              <a:rPr lang="en-AU" sz="1800" dirty="0">
                <a:solidFill>
                  <a:schemeClr val="tx2">
                    <a:lumMod val="75000"/>
                  </a:schemeClr>
                </a:solidFill>
              </a:rPr>
              <a:t>What do we know about the fish on </a:t>
            </a:r>
            <a:r>
              <a:rPr lang="en-AU" sz="1800" dirty="0" err="1">
                <a:solidFill>
                  <a:schemeClr val="tx2">
                    <a:lumMod val="75000"/>
                  </a:schemeClr>
                </a:solidFill>
              </a:rPr>
              <a:t>Yunbenun’s</a:t>
            </a:r>
            <a:r>
              <a:rPr lang="en-AU" sz="1800" dirty="0">
                <a:solidFill>
                  <a:schemeClr val="tx2">
                    <a:lumMod val="75000"/>
                  </a:schemeClr>
                </a:solidFill>
              </a:rPr>
              <a:t> coral reefs?</a:t>
            </a:r>
          </a:p>
          <a:p>
            <a:pPr algn="ctr"/>
            <a:endParaRPr lang="en-AU" sz="1800" dirty="0">
              <a:solidFill>
                <a:schemeClr val="tx2">
                  <a:lumMod val="75000"/>
                </a:schemeClr>
              </a:solidFill>
            </a:endParaRPr>
          </a:p>
          <a:p>
            <a:pPr algn="ctr"/>
            <a:r>
              <a:rPr lang="en-AU" sz="1200" dirty="0">
                <a:solidFill>
                  <a:schemeClr val="tx2">
                    <a:lumMod val="75000"/>
                  </a:schemeClr>
                </a:solidFill>
              </a:rPr>
              <a:t>Dr. Daniela Ceccarelli</a:t>
            </a:r>
          </a:p>
          <a:p>
            <a:pPr algn="ctr"/>
            <a:r>
              <a:rPr lang="en-AU" sz="1200" dirty="0">
                <a:solidFill>
                  <a:schemeClr val="tx2">
                    <a:lumMod val="75000"/>
                  </a:schemeClr>
                </a:solidFill>
              </a:rPr>
              <a:t>Fish Ecologist</a:t>
            </a:r>
          </a:p>
        </p:txBody>
      </p:sp>
      <p:pic>
        <p:nvPicPr>
          <p:cNvPr id="7" name="Picture 6" descr="A picture containing text&#10;&#10;Description automatically generated">
            <a:extLst>
              <a:ext uri="{FF2B5EF4-FFF2-40B4-BE49-F238E27FC236}">
                <a16:creationId xmlns:a16="http://schemas.microsoft.com/office/drawing/2014/main" id="{D357FC56-9C1D-1BDA-1422-474D6034E197}"/>
              </a:ext>
            </a:extLst>
          </p:cNvPr>
          <p:cNvPicPr>
            <a:picLocks noChangeAspect="1"/>
          </p:cNvPicPr>
          <p:nvPr/>
        </p:nvPicPr>
        <p:blipFill>
          <a:blip r:embed="rId3"/>
          <a:stretch>
            <a:fillRect/>
          </a:stretch>
        </p:blipFill>
        <p:spPr>
          <a:xfrm>
            <a:off x="0" y="1485532"/>
            <a:ext cx="3430307" cy="813264"/>
          </a:xfrm>
          <a:prstGeom prst="rect">
            <a:avLst/>
          </a:prstGeom>
        </p:spPr>
      </p:pic>
    </p:spTree>
    <p:extLst>
      <p:ext uri="{BB962C8B-B14F-4D97-AF65-F5344CB8AC3E}">
        <p14:creationId xmlns:p14="http://schemas.microsoft.com/office/powerpoint/2010/main" val="3200727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254A75-7546-4555-ABA2-4BECD47F536F}"/>
              </a:ext>
            </a:extLst>
          </p:cNvPr>
          <p:cNvPicPr>
            <a:picLocks noChangeAspect="1"/>
          </p:cNvPicPr>
          <p:nvPr/>
        </p:nvPicPr>
        <p:blipFill>
          <a:blip r:embed="rId3"/>
          <a:stretch>
            <a:fillRect/>
          </a:stretch>
        </p:blipFill>
        <p:spPr>
          <a:xfrm>
            <a:off x="561646" y="805992"/>
            <a:ext cx="4005141" cy="4337508"/>
          </a:xfrm>
          <a:prstGeom prst="rect">
            <a:avLst/>
          </a:prstGeom>
        </p:spPr>
      </p:pic>
      <p:pic>
        <p:nvPicPr>
          <p:cNvPr id="5" name="Picture 4" descr="A close up of a fish&#10;&#10;Description automatically generated with medium confidence">
            <a:extLst>
              <a:ext uri="{FF2B5EF4-FFF2-40B4-BE49-F238E27FC236}">
                <a16:creationId xmlns:a16="http://schemas.microsoft.com/office/drawing/2014/main" id="{A3E99B53-1D13-41D9-9941-23568B08A3F8}"/>
              </a:ext>
            </a:extLst>
          </p:cNvPr>
          <p:cNvPicPr>
            <a:picLocks noChangeAspect="1"/>
          </p:cNvPicPr>
          <p:nvPr/>
        </p:nvPicPr>
        <p:blipFill>
          <a:blip r:embed="rId4"/>
          <a:stretch>
            <a:fillRect/>
          </a:stretch>
        </p:blipFill>
        <p:spPr>
          <a:xfrm>
            <a:off x="3102487" y="805992"/>
            <a:ext cx="4135439" cy="4337508"/>
          </a:xfrm>
          <a:prstGeom prst="rect">
            <a:avLst/>
          </a:prstGeom>
        </p:spPr>
      </p:pic>
      <p:pic>
        <p:nvPicPr>
          <p:cNvPr id="3" name="Picture 2">
            <a:extLst>
              <a:ext uri="{FF2B5EF4-FFF2-40B4-BE49-F238E27FC236}">
                <a16:creationId xmlns:a16="http://schemas.microsoft.com/office/drawing/2014/main" id="{470BA1C4-DCAF-4A79-8C26-C21D02646DD2}"/>
              </a:ext>
            </a:extLst>
          </p:cNvPr>
          <p:cNvPicPr>
            <a:picLocks noChangeAspect="1"/>
          </p:cNvPicPr>
          <p:nvPr/>
        </p:nvPicPr>
        <p:blipFill>
          <a:blip r:embed="rId5"/>
          <a:stretch>
            <a:fillRect/>
          </a:stretch>
        </p:blipFill>
        <p:spPr>
          <a:xfrm>
            <a:off x="5138859" y="802292"/>
            <a:ext cx="4005141" cy="4341207"/>
          </a:xfrm>
          <a:prstGeom prst="rect">
            <a:avLst/>
          </a:prstGeom>
        </p:spPr>
      </p:pic>
      <p:sp>
        <p:nvSpPr>
          <p:cNvPr id="8" name="Title 3">
            <a:extLst>
              <a:ext uri="{FF2B5EF4-FFF2-40B4-BE49-F238E27FC236}">
                <a16:creationId xmlns:a16="http://schemas.microsoft.com/office/drawing/2014/main" id="{2AADBAB8-9362-466A-86A8-8D9E86287FFB}"/>
              </a:ext>
            </a:extLst>
          </p:cNvPr>
          <p:cNvSpPr txBox="1">
            <a:spLocks/>
          </p:cNvSpPr>
          <p:nvPr/>
        </p:nvSpPr>
        <p:spPr>
          <a:xfrm>
            <a:off x="628650" y="90759"/>
            <a:ext cx="7886700" cy="367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rgbClr val="005B9E"/>
                </a:solidFill>
                <a:latin typeface="Helvetica" panose="020B0604020202020204" pitchFamily="34" charset="0"/>
                <a:ea typeface="+mj-ea"/>
                <a:cs typeface="Helvetica" panose="020B0604020202020204" pitchFamily="34" charset="0"/>
              </a:defRPr>
            </a:lvl1pPr>
          </a:lstStyle>
          <a:p>
            <a:r>
              <a:rPr lang="en-AU"/>
              <a:t>What are the most common types of fish?</a:t>
            </a:r>
            <a:endParaRPr lang="en-AU" dirty="0"/>
          </a:p>
        </p:txBody>
      </p:sp>
    </p:spTree>
    <p:extLst>
      <p:ext uri="{BB962C8B-B14F-4D97-AF65-F5344CB8AC3E}">
        <p14:creationId xmlns:p14="http://schemas.microsoft.com/office/powerpoint/2010/main" val="4059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D69DC6-0798-4D35-9452-10BADD412348}"/>
              </a:ext>
            </a:extLst>
          </p:cNvPr>
          <p:cNvSpPr>
            <a:spLocks noGrp="1"/>
          </p:cNvSpPr>
          <p:nvPr>
            <p:ph type="title"/>
          </p:nvPr>
        </p:nvSpPr>
        <p:spPr>
          <a:xfrm>
            <a:off x="533599" y="90759"/>
            <a:ext cx="7886700" cy="367757"/>
          </a:xfrm>
        </p:spPr>
        <p:txBody>
          <a:bodyPr>
            <a:normAutofit/>
          </a:bodyPr>
          <a:lstStyle/>
          <a:p>
            <a:r>
              <a:rPr lang="en-AU" dirty="0"/>
              <a:t>How have the fish changed over time?</a:t>
            </a:r>
          </a:p>
        </p:txBody>
      </p:sp>
      <p:pic>
        <p:nvPicPr>
          <p:cNvPr id="3" name="Picture 2" descr="A group of fish swimming in the ocean&#10;&#10;Description automatically generated with low confidence">
            <a:extLst>
              <a:ext uri="{FF2B5EF4-FFF2-40B4-BE49-F238E27FC236}">
                <a16:creationId xmlns:a16="http://schemas.microsoft.com/office/drawing/2014/main" id="{20EE6D0A-24E9-4CC8-AAB9-0D2C162C3AFB}"/>
              </a:ext>
            </a:extLst>
          </p:cNvPr>
          <p:cNvPicPr>
            <a:picLocks noChangeAspect="1"/>
          </p:cNvPicPr>
          <p:nvPr/>
        </p:nvPicPr>
        <p:blipFill rotWithShape="1">
          <a:blip r:embed="rId3"/>
          <a:srcRect l="15361" t="23001"/>
          <a:stretch/>
        </p:blipFill>
        <p:spPr>
          <a:xfrm>
            <a:off x="6803860" y="589293"/>
            <a:ext cx="2340140" cy="2277704"/>
          </a:xfrm>
          <a:prstGeom prst="rect">
            <a:avLst/>
          </a:prstGeom>
        </p:spPr>
      </p:pic>
      <p:pic>
        <p:nvPicPr>
          <p:cNvPr id="5" name="Picture 4" descr="Two line graphs showing the changes in mean reef fish (all species pooled) density from 2004 to 2019 at Magnetic Island, with vertical ines showing when bleaching and cyclones occurred. Graph A displays a single line representing mean fish density through time across all sites pooled. Graph B splits sites into three lines for fished zones (blue), reefs closed as no-take marine reserves in 1987 (dark green) and reefs closed as reserves in 2004 (light green). Fish density declined from 2007 to 2012 due to habitat damage from cyclone Yasi. Fish density increased from 2012 to 2016 but continued recovery through to 2019 was seemingly limited by the 2016 and 2017 coral bleaching events.">
            <a:extLst>
              <a:ext uri="{FF2B5EF4-FFF2-40B4-BE49-F238E27FC236}">
                <a16:creationId xmlns:a16="http://schemas.microsoft.com/office/drawing/2014/main" id="{959566B5-B020-4899-A5A8-84313623DFA4}"/>
              </a:ext>
            </a:extLst>
          </p:cNvPr>
          <p:cNvPicPr>
            <a:picLocks noChangeAspect="1"/>
          </p:cNvPicPr>
          <p:nvPr/>
        </p:nvPicPr>
        <p:blipFill rotWithShape="1">
          <a:blip r:embed="rId4"/>
          <a:srcRect r="493" b="50000"/>
          <a:stretch/>
        </p:blipFill>
        <p:spPr>
          <a:xfrm>
            <a:off x="574062" y="1242204"/>
            <a:ext cx="6222535" cy="2464450"/>
          </a:xfrm>
          <a:prstGeom prst="rect">
            <a:avLst/>
          </a:prstGeom>
        </p:spPr>
      </p:pic>
      <p:pic>
        <p:nvPicPr>
          <p:cNvPr id="6" name="Picture 5" descr="A group of fish swimming&#10;&#10;Description automatically generated with low confidence">
            <a:extLst>
              <a:ext uri="{FF2B5EF4-FFF2-40B4-BE49-F238E27FC236}">
                <a16:creationId xmlns:a16="http://schemas.microsoft.com/office/drawing/2014/main" id="{3B03617A-72C5-40DF-8B6F-64D5536D8B59}"/>
              </a:ext>
            </a:extLst>
          </p:cNvPr>
          <p:cNvPicPr>
            <a:picLocks noChangeAspect="1"/>
          </p:cNvPicPr>
          <p:nvPr/>
        </p:nvPicPr>
        <p:blipFill>
          <a:blip r:embed="rId5"/>
          <a:stretch>
            <a:fillRect/>
          </a:stretch>
        </p:blipFill>
        <p:spPr>
          <a:xfrm>
            <a:off x="6796597" y="2997774"/>
            <a:ext cx="2347403" cy="1849547"/>
          </a:xfrm>
          <a:prstGeom prst="rect">
            <a:avLst/>
          </a:prstGeom>
        </p:spPr>
      </p:pic>
    </p:spTree>
    <p:extLst>
      <p:ext uri="{BB962C8B-B14F-4D97-AF65-F5344CB8AC3E}">
        <p14:creationId xmlns:p14="http://schemas.microsoft.com/office/powerpoint/2010/main" val="2431497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D69DC6-0798-4D35-9452-10BADD412348}"/>
              </a:ext>
            </a:extLst>
          </p:cNvPr>
          <p:cNvSpPr>
            <a:spLocks noGrp="1"/>
          </p:cNvSpPr>
          <p:nvPr>
            <p:ph type="title"/>
          </p:nvPr>
        </p:nvSpPr>
        <p:spPr>
          <a:xfrm>
            <a:off x="533599" y="90759"/>
            <a:ext cx="7886700" cy="367757"/>
          </a:xfrm>
        </p:spPr>
        <p:txBody>
          <a:bodyPr>
            <a:normAutofit/>
          </a:bodyPr>
          <a:lstStyle/>
          <a:p>
            <a:r>
              <a:rPr lang="en-AU" dirty="0"/>
              <a:t>Coral trout – an indicator of fishing pressure</a:t>
            </a:r>
          </a:p>
        </p:txBody>
      </p:sp>
      <p:pic>
        <p:nvPicPr>
          <p:cNvPr id="7" name="Picture 6" descr="A fish swimming in the water&#10;&#10;Description automatically generated with medium confidence">
            <a:extLst>
              <a:ext uri="{FF2B5EF4-FFF2-40B4-BE49-F238E27FC236}">
                <a16:creationId xmlns:a16="http://schemas.microsoft.com/office/drawing/2014/main" id="{D40C14AE-CDE4-4968-93CD-3C3DC2D2DF7C}"/>
              </a:ext>
            </a:extLst>
          </p:cNvPr>
          <p:cNvPicPr>
            <a:picLocks noChangeAspect="1"/>
          </p:cNvPicPr>
          <p:nvPr/>
        </p:nvPicPr>
        <p:blipFill rotWithShape="1">
          <a:blip r:embed="rId3"/>
          <a:srcRect l="25696" r="18549"/>
          <a:stretch/>
        </p:blipFill>
        <p:spPr>
          <a:xfrm>
            <a:off x="5902367" y="628414"/>
            <a:ext cx="2896304" cy="4073652"/>
          </a:xfrm>
          <a:prstGeom prst="rect">
            <a:avLst/>
          </a:prstGeom>
        </p:spPr>
      </p:pic>
      <p:pic>
        <p:nvPicPr>
          <p:cNvPr id="8" name="Picture 7" descr="Two line graphs showing the changes in coral trout density from 2004 to 2019 at Magnetic Island, with lines showing when bleaching and cyclones occurred. Graph A displays a single line representing mean coral trout density through time across all sites pooled. Graph B splits sites into three lines for fished zones (blue), reefs closed as no-take marine reserves in 1987 (dark green) and reefs closed as reserves in 2004 (light green). Coral trout density remained higher in old (1987) NTR reefs than on fished reefs, but lowest on new (2004) NTR reefs until 2016, after which mean density increased rapidly. ">
            <a:extLst>
              <a:ext uri="{FF2B5EF4-FFF2-40B4-BE49-F238E27FC236}">
                <a16:creationId xmlns:a16="http://schemas.microsoft.com/office/drawing/2014/main" id="{3E4E3F83-DBEB-4090-B6BD-FC143CFA57C1}"/>
              </a:ext>
            </a:extLst>
          </p:cNvPr>
          <p:cNvPicPr>
            <a:picLocks noChangeAspect="1"/>
          </p:cNvPicPr>
          <p:nvPr/>
        </p:nvPicPr>
        <p:blipFill>
          <a:blip r:embed="rId4"/>
          <a:stretch>
            <a:fillRect/>
          </a:stretch>
        </p:blipFill>
        <p:spPr>
          <a:xfrm>
            <a:off x="800391" y="761122"/>
            <a:ext cx="4723604" cy="4073653"/>
          </a:xfrm>
          <a:prstGeom prst="rect">
            <a:avLst/>
          </a:prstGeom>
        </p:spPr>
      </p:pic>
    </p:spTree>
    <p:extLst>
      <p:ext uri="{BB962C8B-B14F-4D97-AF65-F5344CB8AC3E}">
        <p14:creationId xmlns:p14="http://schemas.microsoft.com/office/powerpoint/2010/main" val="3428515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D69DC6-0798-4D35-9452-10BADD412348}"/>
              </a:ext>
            </a:extLst>
          </p:cNvPr>
          <p:cNvSpPr>
            <a:spLocks noGrp="1"/>
          </p:cNvSpPr>
          <p:nvPr>
            <p:ph type="title"/>
          </p:nvPr>
        </p:nvSpPr>
        <p:spPr>
          <a:xfrm>
            <a:off x="2606013" y="78014"/>
            <a:ext cx="4717524" cy="367757"/>
          </a:xfrm>
        </p:spPr>
        <p:txBody>
          <a:bodyPr>
            <a:normAutofit/>
          </a:bodyPr>
          <a:lstStyle/>
          <a:p>
            <a:r>
              <a:rPr lang="en-AU" dirty="0"/>
              <a:t>What’s the science behind Green Zones?</a:t>
            </a:r>
          </a:p>
        </p:txBody>
      </p:sp>
      <p:pic>
        <p:nvPicPr>
          <p:cNvPr id="3" name="Picture 2">
            <a:extLst>
              <a:ext uri="{FF2B5EF4-FFF2-40B4-BE49-F238E27FC236}">
                <a16:creationId xmlns:a16="http://schemas.microsoft.com/office/drawing/2014/main" id="{8D859EF6-164A-4C48-8FED-5FC52695E716}"/>
              </a:ext>
            </a:extLst>
          </p:cNvPr>
          <p:cNvPicPr>
            <a:picLocks noChangeAspect="1"/>
          </p:cNvPicPr>
          <p:nvPr/>
        </p:nvPicPr>
        <p:blipFill rotWithShape="1">
          <a:blip r:embed="rId3"/>
          <a:srcRect l="56286" t="57540" r="31143" b="16301"/>
          <a:stretch/>
        </p:blipFill>
        <p:spPr>
          <a:xfrm>
            <a:off x="2057002" y="605609"/>
            <a:ext cx="5815547" cy="4537891"/>
          </a:xfrm>
          <a:prstGeom prst="rect">
            <a:avLst/>
          </a:prstGeom>
        </p:spPr>
      </p:pic>
    </p:spTree>
    <p:extLst>
      <p:ext uri="{BB962C8B-B14F-4D97-AF65-F5344CB8AC3E}">
        <p14:creationId xmlns:p14="http://schemas.microsoft.com/office/powerpoint/2010/main" val="2854572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652896"/>
            <a:ext cx="6858000" cy="4103641"/>
          </a:xfrm>
          <a:prstGeom prst="rect">
            <a:avLst/>
          </a:prstGeom>
        </p:spPr>
      </p:pic>
      <p:sp>
        <p:nvSpPr>
          <p:cNvPr id="4" name="Title 3">
            <a:extLst>
              <a:ext uri="{FF2B5EF4-FFF2-40B4-BE49-F238E27FC236}">
                <a16:creationId xmlns:a16="http://schemas.microsoft.com/office/drawing/2014/main" id="{1E037F48-61EE-4047-9C62-830D6C701B10}"/>
              </a:ext>
            </a:extLst>
          </p:cNvPr>
          <p:cNvSpPr txBox="1">
            <a:spLocks/>
          </p:cNvSpPr>
          <p:nvPr/>
        </p:nvSpPr>
        <p:spPr>
          <a:xfrm>
            <a:off x="2606013" y="78014"/>
            <a:ext cx="4717524" cy="367757"/>
          </a:xfrm>
          <a:prstGeom prst="rect">
            <a:avLst/>
          </a:prstGeom>
        </p:spPr>
        <p:txBody>
          <a:bodyPr>
            <a:normAutofit/>
          </a:bodyPr>
          <a:lstStyle>
            <a:lvl1pPr algn="l" defTabSz="914400" rtl="0" eaLnBrk="1" latinLnBrk="0" hangingPunct="1">
              <a:lnSpc>
                <a:spcPct val="90000"/>
              </a:lnSpc>
              <a:spcBef>
                <a:spcPct val="0"/>
              </a:spcBef>
              <a:buNone/>
              <a:defRPr sz="1800" b="1" kern="1200">
                <a:solidFill>
                  <a:srgbClr val="005B9E"/>
                </a:solidFill>
                <a:latin typeface="Helvetica" panose="020B0604020202020204" pitchFamily="34" charset="0"/>
                <a:ea typeface="+mj-ea"/>
                <a:cs typeface="Helvetica" panose="020B0604020202020204" pitchFamily="34" charset="0"/>
              </a:defRPr>
            </a:lvl1pPr>
          </a:lstStyle>
          <a:p>
            <a:r>
              <a:rPr lang="en-AU" dirty="0"/>
              <a:t>1. Bigger fish produce more babies</a:t>
            </a:r>
          </a:p>
        </p:txBody>
      </p:sp>
    </p:spTree>
    <p:extLst>
      <p:ext uri="{BB962C8B-B14F-4D97-AF65-F5344CB8AC3E}">
        <p14:creationId xmlns:p14="http://schemas.microsoft.com/office/powerpoint/2010/main" val="1973863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nar larvae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90926" y="1835944"/>
            <a:ext cx="4410074" cy="3307556"/>
          </a:xfrm>
          <a:prstGeom prst="rect">
            <a:avLst/>
          </a:prstGeom>
        </p:spPr>
      </p:pic>
      <p:pic>
        <p:nvPicPr>
          <p:cNvPr id="3" name="Picture 9" descr="Larva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579" y="3744226"/>
            <a:ext cx="1279895" cy="104045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0" descr="Larva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9020" y="1720881"/>
            <a:ext cx="1239898" cy="130883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1" descr="Larva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9655" y="2833536"/>
            <a:ext cx="1439881" cy="1360598"/>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4" descr="Larva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9596" y="2573801"/>
            <a:ext cx="1479878" cy="519468"/>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nasobrevirostris300larv cutout.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9246" y="4333379"/>
            <a:ext cx="1081976" cy="699206"/>
          </a:xfrm>
          <a:prstGeom prst="rect">
            <a:avLst/>
          </a:prstGeom>
          <a:scene3d>
            <a:camera prst="orthographicFront">
              <a:rot lat="0" lon="10799999" rev="0"/>
            </a:camera>
            <a:lightRig rig="threePt" dir="t"/>
          </a:scene3d>
        </p:spPr>
      </p:pic>
      <p:sp>
        <p:nvSpPr>
          <p:cNvPr id="12" name="TextBox 11"/>
          <p:cNvSpPr txBox="1"/>
          <p:nvPr/>
        </p:nvSpPr>
        <p:spPr>
          <a:xfrm>
            <a:off x="2427195" y="4824836"/>
            <a:ext cx="1106393" cy="230832"/>
          </a:xfrm>
          <a:prstGeom prst="rect">
            <a:avLst/>
          </a:prstGeom>
          <a:noFill/>
        </p:spPr>
        <p:txBody>
          <a:bodyPr wrap="none" rtlCol="0">
            <a:spAutoFit/>
          </a:bodyPr>
          <a:lstStyle/>
          <a:p>
            <a:r>
              <a:rPr lang="en-US" sz="900" dirty="0">
                <a:solidFill>
                  <a:schemeClr val="tx2">
                    <a:lumMod val="75000"/>
                  </a:schemeClr>
                </a:solidFill>
              </a:rPr>
              <a:t>Images: Bob Cowen</a:t>
            </a:r>
          </a:p>
        </p:txBody>
      </p:sp>
      <p:sp>
        <p:nvSpPr>
          <p:cNvPr id="14" name="Text Box 7"/>
          <p:cNvSpPr txBox="1">
            <a:spLocks noChangeArrowheads="1"/>
          </p:cNvSpPr>
          <p:nvPr/>
        </p:nvSpPr>
        <p:spPr bwMode="auto">
          <a:xfrm>
            <a:off x="1199246" y="615760"/>
            <a:ext cx="680175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sz="1800" b="0" dirty="0">
                <a:latin typeface="+mn-lt"/>
                <a:cs typeface="Century Gothic"/>
              </a:rPr>
              <a:t>Pelagic larval phase – Ranges from several days to several months</a:t>
            </a:r>
          </a:p>
          <a:p>
            <a:pPr eaLnBrk="1" hangingPunct="1"/>
            <a:endParaRPr lang="en-US" sz="1800" b="0" dirty="0">
              <a:latin typeface="+mn-lt"/>
              <a:cs typeface="Century Gothic"/>
            </a:endParaRPr>
          </a:p>
          <a:p>
            <a:pPr eaLnBrk="1" hangingPunct="1"/>
            <a:r>
              <a:rPr lang="en-US" sz="1800" b="0" dirty="0">
                <a:latin typeface="+mn-lt"/>
                <a:cs typeface="Century Gothic"/>
              </a:rPr>
              <a:t>Larval dispersal distances – From 10s of meters to 100s of km</a:t>
            </a:r>
            <a:endParaRPr lang="en-GB" sz="1800" b="0" dirty="0">
              <a:latin typeface="+mn-lt"/>
              <a:cs typeface="Century Gothic"/>
            </a:endParaRPr>
          </a:p>
        </p:txBody>
      </p:sp>
      <p:sp>
        <p:nvSpPr>
          <p:cNvPr id="15" name="TextBox 14"/>
          <p:cNvSpPr txBox="1"/>
          <p:nvPr/>
        </p:nvSpPr>
        <p:spPr>
          <a:xfrm>
            <a:off x="6679484" y="1959802"/>
            <a:ext cx="1364476" cy="230832"/>
          </a:xfrm>
          <a:prstGeom prst="rect">
            <a:avLst/>
          </a:prstGeom>
          <a:noFill/>
        </p:spPr>
        <p:txBody>
          <a:bodyPr wrap="none" rtlCol="0">
            <a:spAutoFit/>
          </a:bodyPr>
          <a:lstStyle/>
          <a:p>
            <a:r>
              <a:rPr lang="en-US" sz="900" dirty="0">
                <a:solidFill>
                  <a:srgbClr val="CCFFCC"/>
                </a:solidFill>
              </a:rPr>
              <a:t>Animation: Russell Kelley</a:t>
            </a:r>
          </a:p>
        </p:txBody>
      </p:sp>
      <p:sp>
        <p:nvSpPr>
          <p:cNvPr id="16" name="Title 3">
            <a:extLst>
              <a:ext uri="{FF2B5EF4-FFF2-40B4-BE49-F238E27FC236}">
                <a16:creationId xmlns:a16="http://schemas.microsoft.com/office/drawing/2014/main" id="{A499849D-DD94-4873-BEC6-3D5D6984F8B9}"/>
              </a:ext>
            </a:extLst>
          </p:cNvPr>
          <p:cNvSpPr txBox="1">
            <a:spLocks/>
          </p:cNvSpPr>
          <p:nvPr/>
        </p:nvSpPr>
        <p:spPr>
          <a:xfrm>
            <a:off x="1442545" y="78014"/>
            <a:ext cx="7126014" cy="367757"/>
          </a:xfrm>
          <a:prstGeom prst="rect">
            <a:avLst/>
          </a:prstGeom>
        </p:spPr>
        <p:txBody>
          <a:bodyPr>
            <a:normAutofit/>
          </a:bodyPr>
          <a:lstStyle>
            <a:lvl1pPr algn="l" defTabSz="914400" rtl="0" eaLnBrk="1" latinLnBrk="0" hangingPunct="1">
              <a:lnSpc>
                <a:spcPct val="90000"/>
              </a:lnSpc>
              <a:spcBef>
                <a:spcPct val="0"/>
              </a:spcBef>
              <a:buNone/>
              <a:defRPr sz="1800" b="1" kern="1200">
                <a:solidFill>
                  <a:srgbClr val="005B9E"/>
                </a:solidFill>
                <a:latin typeface="Helvetica" panose="020B0604020202020204" pitchFamily="34" charset="0"/>
                <a:ea typeface="+mj-ea"/>
                <a:cs typeface="Helvetica" panose="020B0604020202020204" pitchFamily="34" charset="0"/>
              </a:defRPr>
            </a:lvl1pPr>
          </a:lstStyle>
          <a:p>
            <a:r>
              <a:rPr lang="en-AU" dirty="0"/>
              <a:t>2. Most baby fish don’t stay at home with mum and dad</a:t>
            </a:r>
          </a:p>
        </p:txBody>
      </p:sp>
    </p:spTree>
    <p:extLst>
      <p:ext uri="{BB962C8B-B14F-4D97-AF65-F5344CB8AC3E}">
        <p14:creationId xmlns:p14="http://schemas.microsoft.com/office/powerpoint/2010/main" val="349206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extBox 8"/>
          <p:cNvSpPr txBox="1">
            <a:spLocks noChangeArrowheads="1"/>
          </p:cNvSpPr>
          <p:nvPr/>
        </p:nvSpPr>
        <p:spPr bwMode="auto">
          <a:xfrm>
            <a:off x="1257580" y="51161"/>
            <a:ext cx="6163261" cy="415498"/>
          </a:xfrm>
          <a:prstGeom prst="rect">
            <a:avLst/>
          </a:prstGeom>
          <a:noFill/>
          <a:ln w="9525">
            <a:noFill/>
            <a:miter lim="800000"/>
            <a:headEnd/>
            <a:tailEnd/>
          </a:ln>
        </p:spPr>
        <p:txBody>
          <a:bodyPr wrap="square">
            <a:prstTxWarp prst="textNoShape">
              <a:avLst/>
            </a:prstTxWarp>
            <a:spAutoFit/>
          </a:bodyPr>
          <a:lstStyle/>
          <a:p>
            <a:pPr algn="ctr"/>
            <a:r>
              <a:rPr lang="en-US" sz="2100" dirty="0">
                <a:solidFill>
                  <a:schemeClr val="accent5"/>
                </a:solidFill>
                <a:latin typeface="Century Gothic"/>
                <a:cs typeface="Century Gothic"/>
              </a:rPr>
              <a:t>Where did the larvae come from?</a:t>
            </a:r>
          </a:p>
        </p:txBody>
      </p:sp>
      <p:sp>
        <p:nvSpPr>
          <p:cNvPr id="14" name="Bent Arrow 13"/>
          <p:cNvSpPr/>
          <p:nvPr/>
        </p:nvSpPr>
        <p:spPr bwMode="auto">
          <a:xfrm rot="1141865">
            <a:off x="3013244" y="1112953"/>
            <a:ext cx="1314450" cy="1279922"/>
          </a:xfrm>
          <a:prstGeom prst="bentArrow">
            <a:avLst>
              <a:gd name="adj1" fmla="val 7876"/>
              <a:gd name="adj2" fmla="val 11418"/>
              <a:gd name="adj3" fmla="val 23819"/>
              <a:gd name="adj4" fmla="val 78860"/>
            </a:avLst>
          </a:prstGeom>
          <a:solidFill>
            <a:schemeClr val="bg1"/>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a:defRPr/>
            </a:pPr>
            <a:endParaRPr lang="en-US" sz="1013"/>
          </a:p>
        </p:txBody>
      </p:sp>
      <p:sp>
        <p:nvSpPr>
          <p:cNvPr id="11" name="Donut 10"/>
          <p:cNvSpPr/>
          <p:nvPr/>
        </p:nvSpPr>
        <p:spPr bwMode="auto">
          <a:xfrm>
            <a:off x="1583303" y="2019018"/>
            <a:ext cx="1600200" cy="1543050"/>
          </a:xfrm>
          <a:prstGeom prst="donut">
            <a:avLst>
              <a:gd name="adj" fmla="val 5931"/>
            </a:avLst>
          </a:prstGeom>
          <a:solidFill>
            <a:srgbClr val="00FF00"/>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a:defRPr/>
            </a:pPr>
            <a:endParaRPr lang="en-US" sz="1013"/>
          </a:p>
        </p:txBody>
      </p:sp>
      <p:sp>
        <p:nvSpPr>
          <p:cNvPr id="21" name="Donut 20"/>
          <p:cNvSpPr/>
          <p:nvPr/>
        </p:nvSpPr>
        <p:spPr bwMode="auto">
          <a:xfrm>
            <a:off x="4440803" y="876018"/>
            <a:ext cx="1600200" cy="1543050"/>
          </a:xfrm>
          <a:prstGeom prst="donut">
            <a:avLst>
              <a:gd name="adj" fmla="val 5931"/>
            </a:avLst>
          </a:prstGeom>
          <a:solidFill>
            <a:srgbClr val="3399FF"/>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a:defRPr/>
            </a:pPr>
            <a:endParaRPr lang="en-US" sz="1013"/>
          </a:p>
        </p:txBody>
      </p:sp>
      <p:sp>
        <p:nvSpPr>
          <p:cNvPr id="25" name="Donut 24"/>
          <p:cNvSpPr/>
          <p:nvPr/>
        </p:nvSpPr>
        <p:spPr bwMode="auto">
          <a:xfrm>
            <a:off x="4440803" y="3104868"/>
            <a:ext cx="1600200" cy="1543050"/>
          </a:xfrm>
          <a:prstGeom prst="donut">
            <a:avLst>
              <a:gd name="adj" fmla="val 5931"/>
            </a:avLst>
          </a:prstGeom>
          <a:solidFill>
            <a:srgbClr val="00FF00"/>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a:defRPr/>
            </a:pPr>
            <a:endParaRPr lang="en-US" sz="1013"/>
          </a:p>
        </p:txBody>
      </p:sp>
      <p:sp>
        <p:nvSpPr>
          <p:cNvPr id="226311" name="Text Box 23"/>
          <p:cNvSpPr txBox="1">
            <a:spLocks noChangeArrowheads="1"/>
          </p:cNvSpPr>
          <p:nvPr/>
        </p:nvSpPr>
        <p:spPr bwMode="auto">
          <a:xfrm>
            <a:off x="6136876" y="809977"/>
            <a:ext cx="1718459" cy="1754326"/>
          </a:xfrm>
          <a:prstGeom prst="rect">
            <a:avLst/>
          </a:prstGeom>
          <a:solidFill>
            <a:srgbClr val="8CF4EA">
              <a:alpha val="50195"/>
            </a:srgbClr>
          </a:solidFill>
          <a:ln w="9525">
            <a:noFill/>
            <a:miter lim="800000"/>
            <a:headEnd/>
            <a:tailEnd/>
          </a:ln>
        </p:spPr>
        <p:txBody>
          <a:bodyPr wrap="square">
            <a:prstTxWarp prst="textNoShape">
              <a:avLst/>
            </a:prstTxWarp>
            <a:spAutoFit/>
          </a:bodyPr>
          <a:lstStyle/>
          <a:p>
            <a:pPr algn="ctr"/>
            <a:r>
              <a:rPr lang="en-AU" sz="1800" dirty="0">
                <a:solidFill>
                  <a:srgbClr val="0000FF"/>
                </a:solidFill>
                <a:latin typeface="Century Gothic"/>
                <a:cs typeface="Century Gothic"/>
              </a:rPr>
              <a:t>Blue </a:t>
            </a:r>
            <a:r>
              <a:rPr lang="en-AU" sz="1800" dirty="0">
                <a:latin typeface="Century Gothic"/>
                <a:cs typeface="Century Gothic"/>
              </a:rPr>
              <a:t>zones:</a:t>
            </a:r>
          </a:p>
          <a:p>
            <a:pPr algn="ctr"/>
            <a:r>
              <a:rPr lang="en-AU" sz="1800" b="1" dirty="0">
                <a:solidFill>
                  <a:srgbClr val="FF0000"/>
                </a:solidFill>
                <a:latin typeface="Century Gothic"/>
                <a:cs typeface="Century Gothic"/>
              </a:rPr>
              <a:t>~ 57%</a:t>
            </a:r>
          </a:p>
          <a:p>
            <a:pPr algn="ctr"/>
            <a:r>
              <a:rPr lang="en-AU" sz="1800" dirty="0">
                <a:latin typeface="Century Gothic"/>
                <a:cs typeface="Century Gothic"/>
              </a:rPr>
              <a:t>of juveniles</a:t>
            </a:r>
          </a:p>
          <a:p>
            <a:pPr algn="ctr"/>
            <a:r>
              <a:rPr lang="en-AU" sz="1800" dirty="0">
                <a:latin typeface="Century Gothic"/>
                <a:cs typeface="Century Gothic"/>
              </a:rPr>
              <a:t>come from</a:t>
            </a:r>
          </a:p>
          <a:p>
            <a:pPr algn="ctr"/>
            <a:r>
              <a:rPr lang="en-AU" sz="1800" dirty="0">
                <a:latin typeface="Century Gothic"/>
                <a:cs typeface="Century Gothic"/>
              </a:rPr>
              <a:t>Keppel Is.</a:t>
            </a:r>
          </a:p>
          <a:p>
            <a:pPr algn="ctr"/>
            <a:r>
              <a:rPr lang="en-AU" sz="1800" dirty="0">
                <a:solidFill>
                  <a:srgbClr val="00FF00"/>
                </a:solidFill>
                <a:latin typeface="Century Gothic"/>
                <a:cs typeface="Century Gothic"/>
              </a:rPr>
              <a:t>green</a:t>
            </a:r>
            <a:r>
              <a:rPr lang="en-AU" sz="1800" dirty="0">
                <a:latin typeface="Century Gothic"/>
                <a:cs typeface="Century Gothic"/>
              </a:rPr>
              <a:t> zones</a:t>
            </a:r>
          </a:p>
        </p:txBody>
      </p:sp>
      <p:sp>
        <p:nvSpPr>
          <p:cNvPr id="27" name="Bent Arrow 26"/>
          <p:cNvSpPr/>
          <p:nvPr/>
        </p:nvSpPr>
        <p:spPr bwMode="auto">
          <a:xfrm rot="20458135" flipV="1">
            <a:off x="3013244" y="3170353"/>
            <a:ext cx="1314450" cy="1279922"/>
          </a:xfrm>
          <a:prstGeom prst="bentArrow">
            <a:avLst>
              <a:gd name="adj1" fmla="val 7876"/>
              <a:gd name="adj2" fmla="val 11418"/>
              <a:gd name="adj3" fmla="val 23819"/>
              <a:gd name="adj4" fmla="val 78860"/>
            </a:avLst>
          </a:prstGeom>
          <a:solidFill>
            <a:schemeClr val="bg1"/>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a:defRPr/>
            </a:pPr>
            <a:endParaRPr lang="en-US" sz="1013"/>
          </a:p>
        </p:txBody>
      </p:sp>
      <p:sp>
        <p:nvSpPr>
          <p:cNvPr id="226313" name="Text Box 23"/>
          <p:cNvSpPr txBox="1">
            <a:spLocks noChangeArrowheads="1"/>
          </p:cNvSpPr>
          <p:nvPr/>
        </p:nvSpPr>
        <p:spPr bwMode="auto">
          <a:xfrm>
            <a:off x="6136877" y="3047719"/>
            <a:ext cx="1718459" cy="1754326"/>
          </a:xfrm>
          <a:prstGeom prst="rect">
            <a:avLst/>
          </a:prstGeom>
          <a:solidFill>
            <a:srgbClr val="8CF4EA">
              <a:alpha val="49019"/>
            </a:srgbClr>
          </a:solidFill>
          <a:ln w="9525">
            <a:noFill/>
            <a:miter lim="800000"/>
            <a:headEnd/>
            <a:tailEnd/>
          </a:ln>
        </p:spPr>
        <p:txBody>
          <a:bodyPr wrap="square">
            <a:prstTxWarp prst="textNoShape">
              <a:avLst/>
            </a:prstTxWarp>
            <a:spAutoFit/>
          </a:bodyPr>
          <a:lstStyle/>
          <a:p>
            <a:pPr algn="ctr"/>
            <a:r>
              <a:rPr lang="en-AU" sz="1800" dirty="0">
                <a:solidFill>
                  <a:srgbClr val="00FF00"/>
                </a:solidFill>
                <a:latin typeface="Century Gothic"/>
                <a:cs typeface="Century Gothic"/>
              </a:rPr>
              <a:t>Green</a:t>
            </a:r>
            <a:r>
              <a:rPr lang="en-AU" sz="1800" dirty="0">
                <a:solidFill>
                  <a:srgbClr val="FFFF00"/>
                </a:solidFill>
                <a:latin typeface="Century Gothic"/>
                <a:cs typeface="Century Gothic"/>
              </a:rPr>
              <a:t> </a:t>
            </a:r>
            <a:r>
              <a:rPr lang="en-AU" sz="1800" dirty="0">
                <a:solidFill>
                  <a:srgbClr val="000000"/>
                </a:solidFill>
                <a:latin typeface="Century Gothic"/>
                <a:cs typeface="Century Gothic"/>
              </a:rPr>
              <a:t>zones:</a:t>
            </a:r>
          </a:p>
          <a:p>
            <a:pPr algn="ctr"/>
            <a:r>
              <a:rPr lang="en-AU" sz="1800" b="1" dirty="0">
                <a:solidFill>
                  <a:srgbClr val="FF0000"/>
                </a:solidFill>
                <a:latin typeface="Century Gothic"/>
                <a:cs typeface="Century Gothic"/>
              </a:rPr>
              <a:t>~ 30%</a:t>
            </a:r>
          </a:p>
          <a:p>
            <a:pPr algn="ctr"/>
            <a:r>
              <a:rPr lang="en-AU" sz="1800" dirty="0">
                <a:solidFill>
                  <a:srgbClr val="000000"/>
                </a:solidFill>
                <a:latin typeface="Century Gothic"/>
                <a:cs typeface="Century Gothic"/>
              </a:rPr>
              <a:t>of juveniles</a:t>
            </a:r>
          </a:p>
          <a:p>
            <a:pPr algn="ctr"/>
            <a:r>
              <a:rPr lang="en-AU" sz="1800" dirty="0">
                <a:solidFill>
                  <a:srgbClr val="000000"/>
                </a:solidFill>
                <a:latin typeface="Century Gothic"/>
                <a:cs typeface="Century Gothic"/>
              </a:rPr>
              <a:t>come from</a:t>
            </a:r>
          </a:p>
          <a:p>
            <a:pPr algn="ctr"/>
            <a:r>
              <a:rPr lang="en-AU" sz="1800" dirty="0">
                <a:solidFill>
                  <a:srgbClr val="000000"/>
                </a:solidFill>
                <a:latin typeface="Century Gothic"/>
                <a:cs typeface="Century Gothic"/>
              </a:rPr>
              <a:t>Keppel Is.</a:t>
            </a:r>
          </a:p>
          <a:p>
            <a:pPr algn="ctr"/>
            <a:r>
              <a:rPr lang="en-AU" sz="1800" dirty="0">
                <a:solidFill>
                  <a:srgbClr val="00FF00"/>
                </a:solidFill>
                <a:latin typeface="Century Gothic"/>
                <a:cs typeface="Century Gothic"/>
              </a:rPr>
              <a:t>green</a:t>
            </a:r>
            <a:r>
              <a:rPr lang="en-AU" sz="1800" dirty="0">
                <a:solidFill>
                  <a:srgbClr val="000000"/>
                </a:solidFill>
                <a:latin typeface="Century Gothic"/>
                <a:cs typeface="Century Gothic"/>
              </a:rPr>
              <a:t> zones</a:t>
            </a:r>
          </a:p>
        </p:txBody>
      </p:sp>
      <p:sp>
        <p:nvSpPr>
          <p:cNvPr id="226315" name="TextBox 31"/>
          <p:cNvSpPr txBox="1">
            <a:spLocks noChangeArrowheads="1"/>
          </p:cNvSpPr>
          <p:nvPr/>
        </p:nvSpPr>
        <p:spPr bwMode="auto">
          <a:xfrm>
            <a:off x="1518985" y="3691092"/>
            <a:ext cx="1572867" cy="830997"/>
          </a:xfrm>
          <a:prstGeom prst="rect">
            <a:avLst/>
          </a:prstGeom>
          <a:noFill/>
          <a:ln w="9525">
            <a:noFill/>
            <a:miter lim="800000"/>
            <a:headEnd/>
            <a:tailEnd/>
          </a:ln>
        </p:spPr>
        <p:txBody>
          <a:bodyPr wrap="none">
            <a:prstTxWarp prst="textNoShape">
              <a:avLst/>
            </a:prstTxWarp>
            <a:spAutoFit/>
          </a:bodyPr>
          <a:lstStyle/>
          <a:p>
            <a:pPr algn="ctr"/>
            <a:r>
              <a:rPr lang="en-US" sz="2400" dirty="0">
                <a:solidFill>
                  <a:schemeClr val="accent5"/>
                </a:solidFill>
                <a:latin typeface="Century Gothic"/>
                <a:cs typeface="Century Gothic"/>
              </a:rPr>
              <a:t>28% of </a:t>
            </a:r>
          </a:p>
          <a:p>
            <a:pPr algn="ctr"/>
            <a:r>
              <a:rPr lang="en-US" sz="2400" dirty="0">
                <a:solidFill>
                  <a:schemeClr val="accent5"/>
                </a:solidFill>
                <a:latin typeface="Century Gothic"/>
                <a:cs typeface="Century Gothic"/>
              </a:rPr>
              <a:t>reef area</a:t>
            </a:r>
          </a:p>
        </p:txBody>
      </p:sp>
      <p:pic>
        <p:nvPicPr>
          <p:cNvPr id="226316" name="Picture 24" descr="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4631303" y="1445023"/>
            <a:ext cx="1285875" cy="351350"/>
          </a:xfrm>
          <a:prstGeom prst="rect">
            <a:avLst/>
          </a:prstGeom>
          <a:noFill/>
          <a:ln w="9525">
            <a:noFill/>
            <a:miter lim="800000"/>
            <a:headEnd/>
            <a:tailEnd/>
          </a:ln>
        </p:spPr>
      </p:pic>
      <p:pic>
        <p:nvPicPr>
          <p:cNvPr id="15" name="Picture 14" descr="Plectropomus leopard#3C95C0.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9284" y="2419068"/>
            <a:ext cx="1766788" cy="738126"/>
          </a:xfrm>
          <a:prstGeom prst="rect">
            <a:avLst/>
          </a:prstGeom>
        </p:spPr>
      </p:pic>
      <p:pic>
        <p:nvPicPr>
          <p:cNvPr id="16" name="Picture 24" descr="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4631303" y="3704944"/>
            <a:ext cx="1285875" cy="351350"/>
          </a:xfrm>
          <a:prstGeom prst="rect">
            <a:avLst/>
          </a:prstGeom>
          <a:noFill/>
          <a:ln w="9525">
            <a:noFill/>
            <a:miter lim="800000"/>
            <a:headEnd/>
            <a:tailEnd/>
          </a:ln>
        </p:spPr>
      </p:pic>
      <p:sp>
        <p:nvSpPr>
          <p:cNvPr id="17" name="TextBox 16"/>
          <p:cNvSpPr txBox="1"/>
          <p:nvPr/>
        </p:nvSpPr>
        <p:spPr>
          <a:xfrm>
            <a:off x="4968240" y="4878027"/>
            <a:ext cx="3032760" cy="248209"/>
          </a:xfrm>
          <a:prstGeom prst="rect">
            <a:avLst/>
          </a:prstGeom>
          <a:noFill/>
        </p:spPr>
        <p:txBody>
          <a:bodyPr wrap="square" rtlCol="0">
            <a:spAutoFit/>
          </a:bodyPr>
          <a:lstStyle/>
          <a:p>
            <a:r>
              <a:rPr lang="en-US" sz="1013" dirty="0">
                <a:solidFill>
                  <a:schemeClr val="tx2">
                    <a:lumMod val="75000"/>
                  </a:schemeClr>
                </a:solidFill>
              </a:rPr>
              <a:t>Harrison et al 2012 – </a:t>
            </a:r>
            <a:r>
              <a:rPr lang="en-US" sz="1013" i="1" dirty="0">
                <a:solidFill>
                  <a:schemeClr val="tx2">
                    <a:lumMod val="75000"/>
                  </a:schemeClr>
                </a:solidFill>
              </a:rPr>
              <a:t>Current Biology</a:t>
            </a:r>
          </a:p>
        </p:txBody>
      </p:sp>
    </p:spTree>
    <p:extLst>
      <p:ext uri="{BB962C8B-B14F-4D97-AF65-F5344CB8AC3E}">
        <p14:creationId xmlns:p14="http://schemas.microsoft.com/office/powerpoint/2010/main" val="4284945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AC8A97-FFFB-F4AF-4072-5317105F7F82}"/>
              </a:ext>
            </a:extLst>
          </p:cNvPr>
          <p:cNvSpPr>
            <a:spLocks noGrp="1"/>
          </p:cNvSpPr>
          <p:nvPr>
            <p:ph type="title"/>
          </p:nvPr>
        </p:nvSpPr>
        <p:spPr>
          <a:xfrm>
            <a:off x="2883848" y="151888"/>
            <a:ext cx="7380000" cy="509745"/>
          </a:xfrm>
        </p:spPr>
        <p:txBody>
          <a:bodyPr>
            <a:normAutofit/>
          </a:bodyPr>
          <a:lstStyle/>
          <a:p>
            <a:r>
              <a:rPr lang="en-AU" dirty="0"/>
              <a:t>Contributions</a:t>
            </a:r>
          </a:p>
        </p:txBody>
      </p:sp>
      <p:sp>
        <p:nvSpPr>
          <p:cNvPr id="19" name="Content Placeholder 2">
            <a:extLst>
              <a:ext uri="{FF2B5EF4-FFF2-40B4-BE49-F238E27FC236}">
                <a16:creationId xmlns:a16="http://schemas.microsoft.com/office/drawing/2014/main" id="{2FEBD714-3712-B74A-51D3-8D47E85C646E}"/>
              </a:ext>
            </a:extLst>
          </p:cNvPr>
          <p:cNvSpPr>
            <a:spLocks noGrp="1"/>
          </p:cNvSpPr>
          <p:nvPr>
            <p:ph idx="1"/>
          </p:nvPr>
        </p:nvSpPr>
        <p:spPr>
          <a:xfrm>
            <a:off x="2948532" y="791455"/>
            <a:ext cx="3941788" cy="4279769"/>
          </a:xfrm>
        </p:spPr>
        <p:txBody>
          <a:bodyPr>
            <a:normAutofit fontScale="85000" lnSpcReduction="10000"/>
          </a:bodyPr>
          <a:lstStyle/>
          <a:p>
            <a:pPr marL="285750"/>
            <a:r>
              <a:rPr lang="en-AU" dirty="0">
                <a:latin typeface="Arial" panose="020B0604020202020204" pitchFamily="34" charset="0"/>
                <a:ea typeface="Calibri" panose="020F0502020204030204" pitchFamily="34" charset="0"/>
                <a:cs typeface="Times New Roman" panose="02020603050405020304" pitchFamily="18" charset="0"/>
              </a:rPr>
              <a:t>Health of the reef and how it’s changing</a:t>
            </a:r>
          </a:p>
          <a:p>
            <a:pPr marL="285750"/>
            <a:endParaRPr lang="en-AU" dirty="0">
              <a:latin typeface="Arial" panose="020B0604020202020204" pitchFamily="34" charset="0"/>
              <a:ea typeface="Calibri" panose="020F0502020204030204" pitchFamily="34" charset="0"/>
              <a:cs typeface="Times New Roman" panose="02020603050405020304" pitchFamily="18" charset="0"/>
            </a:endParaRPr>
          </a:p>
          <a:p>
            <a:pPr marL="285750"/>
            <a:r>
              <a:rPr lang="en-AU" dirty="0">
                <a:latin typeface="Arial" panose="020B0604020202020204" pitchFamily="34" charset="0"/>
                <a:ea typeface="Calibri" panose="020F0502020204030204" pitchFamily="34" charset="0"/>
                <a:cs typeface="Times New Roman" panose="02020603050405020304" pitchFamily="18" charset="0"/>
              </a:rPr>
              <a:t>Shows that the green zones are working to protect target fish</a:t>
            </a:r>
          </a:p>
          <a:p>
            <a:pPr marL="285750"/>
            <a:r>
              <a:rPr lang="en-AU" dirty="0">
                <a:latin typeface="Arial" panose="020B0604020202020204" pitchFamily="34" charset="0"/>
                <a:ea typeface="Calibri" panose="020F0502020204030204" pitchFamily="34" charset="0"/>
                <a:cs typeface="Times New Roman" panose="02020603050405020304" pitchFamily="18" charset="0"/>
              </a:rPr>
              <a:t>Stock assessments</a:t>
            </a:r>
          </a:p>
          <a:p>
            <a:pPr marL="285750"/>
            <a:endParaRPr lang="en-AU" dirty="0">
              <a:latin typeface="Arial" panose="020B0604020202020204" pitchFamily="34" charset="0"/>
              <a:ea typeface="Calibri" panose="020F0502020204030204" pitchFamily="34" charset="0"/>
              <a:cs typeface="Times New Roman" panose="02020603050405020304" pitchFamily="18" charset="0"/>
            </a:endParaRPr>
          </a:p>
          <a:p>
            <a:pPr marL="285750"/>
            <a:r>
              <a:rPr lang="en-AU" dirty="0">
                <a:latin typeface="Arial" panose="020B0604020202020204" pitchFamily="34" charset="0"/>
                <a:ea typeface="Calibri" panose="020F0502020204030204" pitchFamily="34" charset="0"/>
                <a:cs typeface="Times New Roman" panose="02020603050405020304" pitchFamily="18" charset="0"/>
              </a:rPr>
              <a:t>Genetic work: green zones are exporting fish into the blue zones  </a:t>
            </a:r>
          </a:p>
          <a:p>
            <a:pPr marL="285750"/>
            <a:endParaRPr lang="en-AU" dirty="0">
              <a:latin typeface="Arial" panose="020B0604020202020204" pitchFamily="34" charset="0"/>
              <a:ea typeface="Calibri" panose="020F0502020204030204" pitchFamily="34" charset="0"/>
              <a:cs typeface="Times New Roman" panose="02020603050405020304" pitchFamily="18" charset="0"/>
            </a:endParaRPr>
          </a:p>
          <a:p>
            <a:pPr marL="285750"/>
            <a:r>
              <a:rPr lang="en-AU" dirty="0">
                <a:latin typeface="Arial" panose="020B0604020202020204" pitchFamily="34" charset="0"/>
                <a:ea typeface="Calibri" panose="020F0502020204030204" pitchFamily="34" charset="0"/>
                <a:cs typeface="Times New Roman" panose="02020603050405020304" pitchFamily="18" charset="0"/>
              </a:rPr>
              <a:t>Fishing line surveys: poaching hotspots</a:t>
            </a:r>
          </a:p>
          <a:p>
            <a:pPr marL="285750"/>
            <a:endParaRPr lang="en-AU" dirty="0">
              <a:latin typeface="Arial" panose="020B0604020202020204" pitchFamily="34" charset="0"/>
              <a:ea typeface="Calibri" panose="020F0502020204030204" pitchFamily="34" charset="0"/>
              <a:cs typeface="Times New Roman" panose="02020603050405020304" pitchFamily="18" charset="0"/>
            </a:endParaRPr>
          </a:p>
          <a:p>
            <a:pPr marL="285750"/>
            <a:r>
              <a:rPr lang="en-AU" dirty="0">
                <a:latin typeface="Arial" panose="020B0604020202020204" pitchFamily="34" charset="0"/>
                <a:ea typeface="Calibri" panose="020F0502020204030204" pitchFamily="34" charset="0"/>
                <a:cs typeface="Times New Roman" panose="02020603050405020304" pitchFamily="18" charset="0"/>
              </a:rPr>
              <a:t>How cyclones and bleaching affect the reef</a:t>
            </a:r>
          </a:p>
          <a:p>
            <a:pPr marL="285750"/>
            <a:endParaRPr lang="en-AU" dirty="0">
              <a:latin typeface="Arial" panose="020B0604020202020204" pitchFamily="34" charset="0"/>
              <a:ea typeface="Calibri" panose="020F0502020204030204" pitchFamily="34" charset="0"/>
              <a:cs typeface="Times New Roman" panose="02020603050405020304" pitchFamily="18" charset="0"/>
            </a:endParaRPr>
          </a:p>
          <a:p>
            <a:pPr marL="285750"/>
            <a:r>
              <a:rPr lang="en-AU" dirty="0">
                <a:latin typeface="Arial" panose="020B0604020202020204" pitchFamily="34" charset="0"/>
                <a:ea typeface="Calibri" panose="020F0502020204030204" pitchFamily="34" charset="0"/>
                <a:cs typeface="Times New Roman" panose="02020603050405020304" pitchFamily="18" charset="0"/>
              </a:rPr>
              <a:t>Where the reefs are more capable of resisting change and recovering after disturbance </a:t>
            </a:r>
          </a:p>
          <a:p>
            <a:pPr marL="0" indent="0">
              <a:buNone/>
            </a:pPr>
            <a:endParaRPr lang="en-AU" dirty="0"/>
          </a:p>
        </p:txBody>
      </p:sp>
      <p:pic>
        <p:nvPicPr>
          <p:cNvPr id="20" name="Picture 19" descr="A diver swims along a tape measure laid out along a slope of rich coral, holding a slate and recording fish numbers.">
            <a:extLst>
              <a:ext uri="{FF2B5EF4-FFF2-40B4-BE49-F238E27FC236}">
                <a16:creationId xmlns:a16="http://schemas.microsoft.com/office/drawing/2014/main" id="{A982F111-3E62-A21F-E86E-416A49CA0559}"/>
              </a:ext>
            </a:extLst>
          </p:cNvPr>
          <p:cNvPicPr/>
          <p:nvPr/>
        </p:nvPicPr>
        <p:blipFill>
          <a:blip r:embed="rId3" cstate="screen">
            <a:extLst>
              <a:ext uri="{BEBA8EAE-BF5A-486C-A8C5-ECC9F3942E4B}">
                <a14:imgProps xmlns:a14="http://schemas.microsoft.com/office/drawing/2010/main">
                  <a14:imgLayer r:embed="rId4">
                    <a14:imgEffect>
                      <a14:saturation sat="79000"/>
                    </a14:imgEffect>
                    <a14:imgEffect>
                      <a14:brightnessContrast bright="14000"/>
                    </a14:imgEffect>
                  </a14:imgLayer>
                </a14:imgProps>
              </a:ext>
              <a:ext uri="{28A0092B-C50C-407E-A947-70E740481C1C}">
                <a14:useLocalDpi xmlns:a14="http://schemas.microsoft.com/office/drawing/2010/main"/>
              </a:ext>
            </a:extLst>
          </a:blip>
          <a:stretch>
            <a:fillRect/>
          </a:stretch>
        </p:blipFill>
        <p:spPr>
          <a:xfrm>
            <a:off x="6757416" y="72276"/>
            <a:ext cx="2459590" cy="1414446"/>
          </a:xfrm>
          <a:prstGeom prst="rect">
            <a:avLst/>
          </a:prstGeom>
          <a:ln>
            <a:noFill/>
          </a:ln>
          <a:effectLst>
            <a:softEdge rad="112500"/>
          </a:effectLst>
        </p:spPr>
      </p:pic>
      <p:pic>
        <p:nvPicPr>
          <p:cNvPr id="22" name="Picture 21" descr="A fish swimming in the water&#10;&#10;Description automatically generated with medium confidence">
            <a:extLst>
              <a:ext uri="{FF2B5EF4-FFF2-40B4-BE49-F238E27FC236}">
                <a16:creationId xmlns:a16="http://schemas.microsoft.com/office/drawing/2014/main" id="{289929B7-9148-829E-A1A4-9437F8A984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47008" y="1644676"/>
            <a:ext cx="2483039" cy="1854147"/>
          </a:xfrm>
          <a:prstGeom prst="rect">
            <a:avLst/>
          </a:prstGeom>
          <a:ln>
            <a:noFill/>
          </a:ln>
          <a:effectLst>
            <a:softEdge rad="112500"/>
          </a:effectLst>
        </p:spPr>
      </p:pic>
      <p:pic>
        <p:nvPicPr>
          <p:cNvPr id="23" name="Picture 22" descr="A picture containing text, sky, water, outdoor&#10;&#10;Description automatically generated">
            <a:extLst>
              <a:ext uri="{FF2B5EF4-FFF2-40B4-BE49-F238E27FC236}">
                <a16:creationId xmlns:a16="http://schemas.microsoft.com/office/drawing/2014/main" id="{089E174E-AABB-C2BA-EEB0-2E7675EE6B8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1987" y="3314669"/>
            <a:ext cx="1798170" cy="1693760"/>
          </a:xfrm>
          <a:prstGeom prst="rect">
            <a:avLst/>
          </a:prstGeom>
          <a:ln>
            <a:noFill/>
          </a:ln>
          <a:effectLst>
            <a:softEdge rad="112500"/>
          </a:effectLst>
        </p:spPr>
      </p:pic>
      <p:pic>
        <p:nvPicPr>
          <p:cNvPr id="24" name="Picture 23">
            <a:extLst>
              <a:ext uri="{FF2B5EF4-FFF2-40B4-BE49-F238E27FC236}">
                <a16:creationId xmlns:a16="http://schemas.microsoft.com/office/drawing/2014/main" id="{11FB286C-0E32-0931-71D2-47E5909ED7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1986" y="72276"/>
            <a:ext cx="1798171" cy="1348629"/>
          </a:xfrm>
          <a:prstGeom prst="rect">
            <a:avLst/>
          </a:prstGeom>
          <a:ln>
            <a:noFill/>
          </a:ln>
          <a:effectLst>
            <a:softEdge rad="112500"/>
          </a:effectLst>
        </p:spPr>
      </p:pic>
      <p:pic>
        <p:nvPicPr>
          <p:cNvPr id="26" name="Picture 25">
            <a:extLst>
              <a:ext uri="{FF2B5EF4-FFF2-40B4-BE49-F238E27FC236}">
                <a16:creationId xmlns:a16="http://schemas.microsoft.com/office/drawing/2014/main" id="{EA31FD77-8654-88B7-2335-064790C142D6}"/>
              </a:ext>
            </a:extLst>
          </p:cNvPr>
          <p:cNvPicPr>
            <a:picLocks noChangeAspect="1"/>
          </p:cNvPicPr>
          <p:nvPr/>
        </p:nvPicPr>
        <p:blipFill>
          <a:blip r:embed="rId8" cstate="screen">
            <a:lum contrast="24000"/>
            <a:extLst>
              <a:ext uri="{28A0092B-C50C-407E-A947-70E740481C1C}">
                <a14:useLocalDpi xmlns:a14="http://schemas.microsoft.com/office/drawing/2010/main"/>
              </a:ext>
            </a:extLst>
          </a:blip>
          <a:srcRect/>
          <a:stretch>
            <a:fillRect/>
          </a:stretch>
        </p:blipFill>
        <p:spPr>
          <a:xfrm>
            <a:off x="992131" y="1744575"/>
            <a:ext cx="1891717" cy="1246507"/>
          </a:xfrm>
          <a:prstGeom prst="rect">
            <a:avLst/>
          </a:prstGeom>
          <a:effectLst>
            <a:softEdge rad="63500"/>
          </a:effectLst>
        </p:spPr>
      </p:pic>
      <p:pic>
        <p:nvPicPr>
          <p:cNvPr id="28" name="Picture 27" descr="A picture containing ocean floor&#10;&#10;Description automatically generated">
            <a:extLst>
              <a:ext uri="{FF2B5EF4-FFF2-40B4-BE49-F238E27FC236}">
                <a16:creationId xmlns:a16="http://schemas.microsoft.com/office/drawing/2014/main" id="{B713D307-8FD1-CEC7-7969-4F7F190FBEC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750039" y="3519602"/>
            <a:ext cx="2393961" cy="1421853"/>
          </a:xfrm>
          <a:prstGeom prst="rect">
            <a:avLst/>
          </a:prstGeom>
          <a:ln>
            <a:noFill/>
          </a:ln>
          <a:effectLst>
            <a:softEdge rad="112500"/>
          </a:effectLst>
        </p:spPr>
      </p:pic>
    </p:spTree>
    <p:extLst>
      <p:ext uri="{BB962C8B-B14F-4D97-AF65-F5344CB8AC3E}">
        <p14:creationId xmlns:p14="http://schemas.microsoft.com/office/powerpoint/2010/main" val="6716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par>
                                <p:cTn id="23" presetID="1" presetClass="entr" presetSubtype="0" fill="hold" nodeType="withEffect">
                                  <p:stCondLst>
                                    <p:cond delay="0"/>
                                  </p:stCondLst>
                                  <p:childTnLst>
                                    <p:set>
                                      <p:cBhvr>
                                        <p:cTn id="24"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dissolve">
                                      <p:cBhvr>
                                        <p:cTn id="29" dur="500"/>
                                        <p:tgtEl>
                                          <p:spTgt spid="28"/>
                                        </p:tgtEl>
                                      </p:cBhvr>
                                    </p:animEffect>
                                  </p:childTnLst>
                                </p:cTn>
                              </p:par>
                              <p:par>
                                <p:cTn id="30" presetID="1" presetClass="entr" presetSubtype="0" fill="hold" nodeType="withEffect">
                                  <p:stCondLst>
                                    <p:cond delay="0"/>
                                  </p:stCondLst>
                                  <p:childTnLst>
                                    <p:set>
                                      <p:cBhvr>
                                        <p:cTn id="31"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500"/>
                                        <p:tgtEl>
                                          <p:spTgt spid="24"/>
                                        </p:tgtEl>
                                      </p:cBhvr>
                                    </p:animEffect>
                                  </p:childTnLst>
                                </p:cTn>
                              </p:par>
                              <p:par>
                                <p:cTn id="37" presetID="1" presetClass="entr" presetSubtype="0" fill="hold" nodeType="withEffect">
                                  <p:stCondLst>
                                    <p:cond delay="0"/>
                                  </p:stCondLst>
                                  <p:childTnLst>
                                    <p:set>
                                      <p:cBhvr>
                                        <p:cTn id="38" dur="1" fill="hold">
                                          <p:stCondLst>
                                            <p:cond delay="0"/>
                                          </p:stCondLst>
                                        </p:cTn>
                                        <p:tgtEl>
                                          <p:spTgt spid="19">
                                            <p:txEl>
                                              <p:pRg st="9" end="9"/>
                                            </p:txEl>
                                          </p:spTgt>
                                        </p:tgtEl>
                                        <p:attrNameLst>
                                          <p:attrName>style.visibility</p:attrName>
                                        </p:attrNameLst>
                                      </p:cBhvr>
                                      <p:to>
                                        <p:strVal val="visible"/>
                                      </p:to>
                                    </p:set>
                                  </p:childTnLst>
                                </p:cTn>
                              </p:par>
                              <p:par>
                                <p:cTn id="39" presetID="9"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dissolv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9">
                                            <p:txEl>
                                              <p:pRg st="11" end="11"/>
                                            </p:txEl>
                                          </p:spTgt>
                                        </p:tgtEl>
                                        <p:attrNameLst>
                                          <p:attrName>style.visibility</p:attrName>
                                        </p:attrNameLst>
                                      </p:cBhvr>
                                      <p:to>
                                        <p:strVal val="visible"/>
                                      </p:to>
                                    </p:set>
                                  </p:childTnLst>
                                </p:cTn>
                              </p:par>
                              <p:par>
                                <p:cTn id="46" presetID="9"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dissolve">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hool of fish in the ocean&#10;&#10;Description automatically generated with low confidence">
            <a:extLst>
              <a:ext uri="{FF2B5EF4-FFF2-40B4-BE49-F238E27FC236}">
                <a16:creationId xmlns:a16="http://schemas.microsoft.com/office/drawing/2014/main" id="{6DAA947B-0247-0062-8958-EDD76D126ED9}"/>
              </a:ext>
            </a:extLst>
          </p:cNvPr>
          <p:cNvPicPr>
            <a:picLocks noChangeAspect="1"/>
          </p:cNvPicPr>
          <p:nvPr/>
        </p:nvPicPr>
        <p:blipFill rotWithShape="1">
          <a:blip r:embed="rId3">
            <a:alphaModFix/>
          </a:blip>
          <a:srcRect l="14869" t="1525" r="24083" b="4782"/>
          <a:stretch/>
        </p:blipFill>
        <p:spPr>
          <a:xfrm>
            <a:off x="3241679" y="0"/>
            <a:ext cx="5963281" cy="5143500"/>
          </a:xfrm>
          <a:prstGeom prst="rect">
            <a:avLst/>
          </a:prstGeom>
        </p:spPr>
      </p:pic>
      <p:sp>
        <p:nvSpPr>
          <p:cNvPr id="6" name="Text Placeholder 1"/>
          <p:cNvSpPr>
            <a:spLocks noGrp="1"/>
          </p:cNvSpPr>
          <p:nvPr>
            <p:ph type="body" sz="quarter" idx="10"/>
          </p:nvPr>
        </p:nvSpPr>
        <p:spPr>
          <a:xfrm>
            <a:off x="114917" y="1401275"/>
            <a:ext cx="2920473" cy="957792"/>
          </a:xfrm>
        </p:spPr>
        <p:txBody>
          <a:bodyPr/>
          <a:lstStyle/>
          <a:p>
            <a:pPr algn="ctr"/>
            <a:r>
              <a:rPr lang="en-AU" dirty="0" err="1">
                <a:solidFill>
                  <a:srgbClr val="B8E1F6"/>
                </a:solidFill>
              </a:rPr>
              <a:t>Yunbenun</a:t>
            </a:r>
            <a:endParaRPr lang="en-AU" dirty="0">
              <a:solidFill>
                <a:srgbClr val="B8E1F6"/>
              </a:solidFill>
            </a:endParaRPr>
          </a:p>
          <a:p>
            <a:pPr algn="ctr"/>
            <a:r>
              <a:rPr lang="en-AU" sz="3200" dirty="0">
                <a:solidFill>
                  <a:srgbClr val="B8E1F6"/>
                </a:solidFill>
              </a:rPr>
              <a:t>Fish</a:t>
            </a:r>
            <a:endParaRPr lang="en-AU" sz="3200" dirty="0"/>
          </a:p>
        </p:txBody>
      </p:sp>
      <p:sp>
        <p:nvSpPr>
          <p:cNvPr id="9" name="Rectangle 8"/>
          <p:cNvSpPr/>
          <p:nvPr/>
        </p:nvSpPr>
        <p:spPr>
          <a:xfrm>
            <a:off x="3352230" y="153888"/>
            <a:ext cx="5213219" cy="4462760"/>
          </a:xfrm>
          <a:prstGeom prst="rect">
            <a:avLst/>
          </a:prstGeom>
        </p:spPr>
        <p:txBody>
          <a:bodyPr wrap="square">
            <a:spAutoFit/>
          </a:bodyPr>
          <a:lstStyle/>
          <a:p>
            <a:pPr>
              <a:spcAft>
                <a:spcPts val="0"/>
              </a:spcAft>
            </a:pPr>
            <a:r>
              <a:rPr lang="en-AU" sz="2000" b="1" dirty="0">
                <a:solidFill>
                  <a:schemeClr val="bg1"/>
                </a:solidFill>
                <a:latin typeface="Helvetica" panose="020B0604020202020204" pitchFamily="34" charset="0"/>
                <a:ea typeface="Calibri" panose="020F0502020204030204" pitchFamily="34" charset="0"/>
                <a:cs typeface="Helvetica" panose="020B0604020202020204" pitchFamily="34" charset="0"/>
              </a:rPr>
              <a:t>Where are the gaps?</a:t>
            </a:r>
          </a:p>
          <a:p>
            <a:pPr>
              <a:spcAft>
                <a:spcPts val="0"/>
              </a:spcAft>
            </a:pPr>
            <a:endParaRPr lang="en-AU" sz="2000" b="1" dirty="0">
              <a:solidFill>
                <a:schemeClr val="bg1"/>
              </a:solidFill>
              <a:latin typeface="Helvetica" panose="020B0604020202020204" pitchFamily="34" charset="0"/>
              <a:ea typeface="Calibri" panose="020F0502020204030204" pitchFamily="34" charset="0"/>
              <a:cs typeface="Helvetica" panose="020B0604020202020204" pitchFamily="34" charset="0"/>
            </a:endParaRPr>
          </a:p>
          <a:p>
            <a:pPr>
              <a:spcAft>
                <a:spcPts val="0"/>
              </a:spcAft>
            </a:pPr>
            <a:endParaRPr lang="en-AU" sz="2000" b="1" dirty="0">
              <a:solidFill>
                <a:schemeClr val="bg1"/>
              </a:solidFill>
              <a:latin typeface="Helvetica" panose="020B0604020202020204" pitchFamily="34" charset="0"/>
              <a:ea typeface="Calibri" panose="020F0502020204030204" pitchFamily="34" charset="0"/>
              <a:cs typeface="Helvetica" panose="020B0604020202020204" pitchFamily="34" charset="0"/>
            </a:endParaRPr>
          </a:p>
          <a:p>
            <a:pPr>
              <a:spcAft>
                <a:spcPts val="0"/>
              </a:spcAft>
            </a:pPr>
            <a:r>
              <a:rPr lang="en-AU" sz="1600" b="1" dirty="0">
                <a:solidFill>
                  <a:schemeClr val="bg1"/>
                </a:solidFill>
                <a:latin typeface="Helvetica" panose="020B0604020202020204" pitchFamily="34" charset="0"/>
                <a:ea typeface="Calibri" panose="020F0502020204030204" pitchFamily="34" charset="0"/>
                <a:cs typeface="Helvetica" panose="020B0604020202020204" pitchFamily="34" charset="0"/>
              </a:rPr>
              <a:t>How can we better protect the Green Zones?</a:t>
            </a:r>
          </a:p>
          <a:p>
            <a:pPr>
              <a:spcAft>
                <a:spcPts val="0"/>
              </a:spcAft>
            </a:pPr>
            <a:endParaRPr lang="en-AU" sz="1600" b="1" dirty="0">
              <a:solidFill>
                <a:schemeClr val="bg1"/>
              </a:solidFill>
              <a:latin typeface="Helvetica" panose="020B0604020202020204" pitchFamily="34" charset="0"/>
              <a:ea typeface="Calibri" panose="020F0502020204030204" pitchFamily="34" charset="0"/>
              <a:cs typeface="Helvetica" panose="020B0604020202020204" pitchFamily="34" charset="0"/>
            </a:endParaRPr>
          </a:p>
          <a:p>
            <a:pPr>
              <a:spcAft>
                <a:spcPts val="0"/>
              </a:spcAft>
            </a:pPr>
            <a:r>
              <a:rPr lang="en-AU" sz="1600" b="1" dirty="0">
                <a:solidFill>
                  <a:schemeClr val="bg1"/>
                </a:solidFill>
                <a:latin typeface="Helvetica" panose="020B0604020202020204" pitchFamily="34" charset="0"/>
                <a:ea typeface="Calibri" panose="020F0502020204030204" pitchFamily="34" charset="0"/>
                <a:cs typeface="Helvetica" panose="020B0604020202020204" pitchFamily="34" charset="0"/>
              </a:rPr>
              <a:t>Which species are being caught around the island?</a:t>
            </a:r>
          </a:p>
          <a:p>
            <a:pPr>
              <a:spcAft>
                <a:spcPts val="0"/>
              </a:spcAft>
            </a:pPr>
            <a:endParaRPr lang="en-AU" sz="1600" b="1" dirty="0">
              <a:solidFill>
                <a:schemeClr val="bg1"/>
              </a:solidFill>
              <a:latin typeface="Helvetica" panose="020B0604020202020204" pitchFamily="34" charset="0"/>
              <a:ea typeface="Calibri" panose="020F0502020204030204" pitchFamily="34" charset="0"/>
              <a:cs typeface="Helvetica" panose="020B0604020202020204" pitchFamily="34" charset="0"/>
            </a:endParaRPr>
          </a:p>
          <a:p>
            <a:pPr>
              <a:spcAft>
                <a:spcPts val="0"/>
              </a:spcAft>
            </a:pPr>
            <a:r>
              <a:rPr lang="en-AU" sz="1600" b="1" dirty="0">
                <a:solidFill>
                  <a:schemeClr val="bg1"/>
                </a:solidFill>
                <a:latin typeface="Helvetica" panose="020B0604020202020204" pitchFamily="34" charset="0"/>
                <a:ea typeface="Calibri" panose="020F0502020204030204" pitchFamily="34" charset="0"/>
                <a:cs typeface="Helvetica" panose="020B0604020202020204" pitchFamily="34" charset="0"/>
              </a:rPr>
              <a:t>How can we continue to document reef fish?</a:t>
            </a:r>
          </a:p>
          <a:p>
            <a:pPr>
              <a:spcAft>
                <a:spcPts val="0"/>
              </a:spcAft>
            </a:pPr>
            <a:endParaRPr lang="en-AU" sz="1600" b="1" dirty="0">
              <a:solidFill>
                <a:schemeClr val="bg1"/>
              </a:solidFill>
              <a:latin typeface="Helvetica" panose="020B0604020202020204" pitchFamily="34" charset="0"/>
              <a:ea typeface="Calibri" panose="020F0502020204030204" pitchFamily="34" charset="0"/>
              <a:cs typeface="Helvetica" panose="020B0604020202020204" pitchFamily="34" charset="0"/>
            </a:endParaRPr>
          </a:p>
          <a:p>
            <a:pPr>
              <a:spcAft>
                <a:spcPts val="0"/>
              </a:spcAft>
            </a:pPr>
            <a:r>
              <a:rPr lang="en-AU" sz="1600" b="1" dirty="0">
                <a:solidFill>
                  <a:schemeClr val="bg1"/>
                </a:solidFill>
                <a:latin typeface="Helvetica" panose="020B0604020202020204" pitchFamily="34" charset="0"/>
                <a:ea typeface="Calibri" panose="020F0502020204030204" pitchFamily="34" charset="0"/>
                <a:cs typeface="Helvetica" panose="020B0604020202020204" pitchFamily="34" charset="0"/>
              </a:rPr>
              <a:t>How can we share knowledge about the fish communities?</a:t>
            </a:r>
          </a:p>
          <a:p>
            <a:pPr>
              <a:spcAft>
                <a:spcPts val="0"/>
              </a:spcAft>
            </a:pPr>
            <a:endParaRPr lang="en-AU" sz="1600" b="1" dirty="0">
              <a:solidFill>
                <a:schemeClr val="bg1"/>
              </a:solidFill>
              <a:latin typeface="Helvetica" panose="020B0604020202020204" pitchFamily="34" charset="0"/>
              <a:ea typeface="Calibri" panose="020F0502020204030204" pitchFamily="34" charset="0"/>
              <a:cs typeface="Helvetica" panose="020B0604020202020204" pitchFamily="34" charset="0"/>
            </a:endParaRPr>
          </a:p>
          <a:p>
            <a:pPr>
              <a:spcAft>
                <a:spcPts val="0"/>
              </a:spcAft>
            </a:pPr>
            <a:r>
              <a:rPr lang="en-AU" sz="1600" b="1" dirty="0">
                <a:solidFill>
                  <a:schemeClr val="bg1"/>
                </a:solidFill>
                <a:latin typeface="Helvetica" panose="020B0604020202020204" pitchFamily="34" charset="0"/>
                <a:ea typeface="Calibri" panose="020F0502020204030204" pitchFamily="34" charset="0"/>
                <a:cs typeface="Helvetica" panose="020B0604020202020204" pitchFamily="34" charset="0"/>
              </a:rPr>
              <a:t>What are people curious about?</a:t>
            </a:r>
          </a:p>
          <a:p>
            <a:pPr>
              <a:spcAft>
                <a:spcPts val="0"/>
              </a:spcAft>
            </a:pPr>
            <a:endParaRPr lang="en-AU" sz="1600" b="1" dirty="0">
              <a:solidFill>
                <a:schemeClr val="bg1"/>
              </a:solidFill>
              <a:latin typeface="Helvetica" panose="020B0604020202020204" pitchFamily="34" charset="0"/>
              <a:ea typeface="Calibri" panose="020F0502020204030204" pitchFamily="34" charset="0"/>
              <a:cs typeface="Helvetica" panose="020B0604020202020204" pitchFamily="34" charset="0"/>
            </a:endParaRPr>
          </a:p>
          <a:p>
            <a:pPr>
              <a:spcAft>
                <a:spcPts val="0"/>
              </a:spcAft>
            </a:pPr>
            <a:r>
              <a:rPr lang="en-AU" sz="1600" b="1" dirty="0">
                <a:solidFill>
                  <a:schemeClr val="bg1"/>
                </a:solidFill>
                <a:latin typeface="Helvetica" panose="020B0604020202020204" pitchFamily="34" charset="0"/>
                <a:ea typeface="Calibri" panose="020F0502020204030204" pitchFamily="34" charset="0"/>
                <a:cs typeface="Helvetica" panose="020B0604020202020204" pitchFamily="34" charset="0"/>
              </a:rPr>
              <a:t>Which fish habitats are important or at risk?</a:t>
            </a:r>
          </a:p>
          <a:p>
            <a:pPr>
              <a:spcAft>
                <a:spcPts val="0"/>
              </a:spcAft>
            </a:pPr>
            <a:endParaRPr lang="en-AU" sz="1600" b="1" dirty="0">
              <a:solidFill>
                <a:schemeClr val="bg1"/>
              </a:solidFill>
              <a:latin typeface="Helvetica" panose="020B0604020202020204" pitchFamily="34" charset="0"/>
              <a:ea typeface="Calibri" panose="020F0502020204030204" pitchFamily="34" charset="0"/>
              <a:cs typeface="Helvetica" panose="020B0604020202020204" pitchFamily="34" charset="0"/>
            </a:endParaRPr>
          </a:p>
          <a:p>
            <a:pPr>
              <a:spcAft>
                <a:spcPts val="0"/>
              </a:spcAft>
            </a:pPr>
            <a:r>
              <a:rPr lang="en-AU" sz="1600" b="1" dirty="0">
                <a:solidFill>
                  <a:schemeClr val="bg1"/>
                </a:solidFill>
                <a:latin typeface="Helvetica" panose="020B0604020202020204" pitchFamily="34" charset="0"/>
                <a:ea typeface="Calibri" panose="020F0502020204030204" pitchFamily="34" charset="0"/>
                <a:cs typeface="Helvetica" panose="020B0604020202020204" pitchFamily="34" charset="0"/>
              </a:rPr>
              <a:t>How do our actions on land impact our marine fish?</a:t>
            </a:r>
          </a:p>
        </p:txBody>
      </p:sp>
    </p:spTree>
    <p:extLst>
      <p:ext uri="{BB962C8B-B14F-4D97-AF65-F5344CB8AC3E}">
        <p14:creationId xmlns:p14="http://schemas.microsoft.com/office/powerpoint/2010/main" val="221070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0"/>
          </p:nvPr>
        </p:nvSpPr>
        <p:spPr>
          <a:xfrm>
            <a:off x="114917" y="1401275"/>
            <a:ext cx="2920473" cy="957792"/>
          </a:xfrm>
        </p:spPr>
        <p:txBody>
          <a:bodyPr/>
          <a:lstStyle/>
          <a:p>
            <a:pPr algn="ctr"/>
            <a:r>
              <a:rPr lang="en-AU" dirty="0" err="1">
                <a:solidFill>
                  <a:srgbClr val="B8E1F6"/>
                </a:solidFill>
              </a:rPr>
              <a:t>Yunbenun</a:t>
            </a:r>
            <a:endParaRPr lang="en-AU" dirty="0">
              <a:solidFill>
                <a:srgbClr val="B8E1F6"/>
              </a:solidFill>
            </a:endParaRPr>
          </a:p>
          <a:p>
            <a:pPr algn="ctr"/>
            <a:r>
              <a:rPr lang="en-AU" sz="3200" dirty="0">
                <a:solidFill>
                  <a:srgbClr val="B8E1F6"/>
                </a:solidFill>
              </a:rPr>
              <a:t>Fish</a:t>
            </a:r>
            <a:endParaRPr lang="en-AU" sz="3200" dirty="0"/>
          </a:p>
        </p:txBody>
      </p:sp>
      <p:pic>
        <p:nvPicPr>
          <p:cNvPr id="3" name="Picture 2">
            <a:extLst>
              <a:ext uri="{FF2B5EF4-FFF2-40B4-BE49-F238E27FC236}">
                <a16:creationId xmlns:a16="http://schemas.microsoft.com/office/drawing/2014/main" id="{77D668B3-77E2-451B-40F3-55837F2BF619}"/>
              </a:ext>
            </a:extLst>
          </p:cNvPr>
          <p:cNvPicPr>
            <a:picLocks noChangeAspect="1"/>
          </p:cNvPicPr>
          <p:nvPr/>
        </p:nvPicPr>
        <p:blipFill rotWithShape="1">
          <a:blip r:embed="rId3"/>
          <a:srcRect l="21333" t="32508" r="2572" b="8741"/>
          <a:stretch/>
        </p:blipFill>
        <p:spPr>
          <a:xfrm>
            <a:off x="3257006" y="2485583"/>
            <a:ext cx="5886994" cy="2556679"/>
          </a:xfrm>
          <a:prstGeom prst="rect">
            <a:avLst/>
          </a:prstGeom>
        </p:spPr>
      </p:pic>
      <p:sp>
        <p:nvSpPr>
          <p:cNvPr id="7" name="Rectangle 6">
            <a:extLst>
              <a:ext uri="{FF2B5EF4-FFF2-40B4-BE49-F238E27FC236}">
                <a16:creationId xmlns:a16="http://schemas.microsoft.com/office/drawing/2014/main" id="{C7D3773F-ABFA-817C-E7D4-0779576BFCA8}"/>
              </a:ext>
            </a:extLst>
          </p:cNvPr>
          <p:cNvSpPr/>
          <p:nvPr/>
        </p:nvSpPr>
        <p:spPr>
          <a:xfrm>
            <a:off x="3352230" y="153888"/>
            <a:ext cx="5791770" cy="1323439"/>
          </a:xfrm>
          <a:prstGeom prst="rect">
            <a:avLst/>
          </a:prstGeom>
        </p:spPr>
        <p:txBody>
          <a:bodyPr wrap="square">
            <a:spAutoFit/>
          </a:bodyPr>
          <a:lstStyle/>
          <a:p>
            <a:pPr>
              <a:spcAft>
                <a:spcPts val="0"/>
              </a:spcAft>
            </a:pPr>
            <a:r>
              <a:rPr lang="en-AU" sz="2000" dirty="0">
                <a:solidFill>
                  <a:srgbClr val="005B9E"/>
                </a:solidFill>
                <a:latin typeface="Helvetica" panose="020B0604020202020204" pitchFamily="34" charset="0"/>
                <a:ea typeface="Calibri" panose="020F0502020204030204" pitchFamily="34" charset="0"/>
                <a:cs typeface="Helvetica" panose="020B0604020202020204" pitchFamily="34" charset="0"/>
              </a:rPr>
              <a:t>How can you get involved?</a:t>
            </a:r>
          </a:p>
          <a:p>
            <a:pPr>
              <a:spcAft>
                <a:spcPts val="0"/>
              </a:spcAft>
            </a:pPr>
            <a:endParaRPr lang="en-AU" sz="2000" dirty="0">
              <a:solidFill>
                <a:srgbClr val="005B9E"/>
              </a:solidFill>
              <a:latin typeface="Helvetica" panose="020B0604020202020204" pitchFamily="34" charset="0"/>
              <a:ea typeface="Calibri" panose="020F0502020204030204" pitchFamily="34" charset="0"/>
              <a:cs typeface="Helvetica" panose="020B0604020202020204" pitchFamily="34" charset="0"/>
            </a:endParaRPr>
          </a:p>
          <a:p>
            <a:pPr>
              <a:spcAft>
                <a:spcPts val="0"/>
              </a:spcAft>
            </a:pPr>
            <a:r>
              <a:rPr lang="en-AU" sz="2000" dirty="0">
                <a:solidFill>
                  <a:srgbClr val="005B9E"/>
                </a:solidFill>
                <a:latin typeface="Helvetica" panose="020B0604020202020204" pitchFamily="34" charset="0"/>
                <a:ea typeface="Calibri" panose="020F0502020204030204" pitchFamily="34" charset="0"/>
                <a:cs typeface="Helvetica" panose="020B0604020202020204" pitchFamily="34" charset="0"/>
              </a:rPr>
              <a:t>Eye on the Reef app</a:t>
            </a:r>
          </a:p>
          <a:p>
            <a:pPr>
              <a:spcAft>
                <a:spcPts val="0"/>
              </a:spcAft>
            </a:pPr>
            <a:endParaRPr lang="en-AU" sz="2000" dirty="0">
              <a:solidFill>
                <a:srgbClr val="005B9E"/>
              </a:solidFill>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2806546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957388-DF36-4E7F-A10A-58876E6B7085}"/>
              </a:ext>
            </a:extLst>
          </p:cNvPr>
          <p:cNvSpPr>
            <a:spLocks noGrp="1"/>
          </p:cNvSpPr>
          <p:nvPr>
            <p:ph type="title" idx="4294967295"/>
          </p:nvPr>
        </p:nvSpPr>
        <p:spPr>
          <a:xfrm>
            <a:off x="508121" y="1731199"/>
            <a:ext cx="8127758" cy="1092200"/>
          </a:xfrm>
          <a:prstGeom prst="rect">
            <a:avLst/>
          </a:prstGeom>
          <a:effectLst/>
        </p:spPr>
        <p:txBody>
          <a:bodyPr vert="horz" wrap="none" lIns="91440" tIns="45720" rIns="91440" bIns="45720" spcCol="144000" rtlCol="0" anchor="ctr">
            <a:noAutofit/>
          </a:bodyPr>
          <a:lstStyle>
            <a:lvl1pPr algn="ctr" defTabSz="457200" rtl="0" eaLnBrk="1" latinLnBrk="0" hangingPunct="1">
              <a:spcBef>
                <a:spcPct val="0"/>
              </a:spcBef>
              <a:buNone/>
              <a:defRPr sz="3600" b="1"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ts val="2200"/>
              </a:lnSpc>
              <a:spcAft>
                <a:spcPts val="1200"/>
              </a:spcAft>
            </a:pPr>
            <a:r>
              <a:rPr lang="en-AU" sz="1600" b="1" dirty="0">
                <a:solidFill>
                  <a:srgbClr val="005B9E"/>
                </a:solidFill>
              </a:rPr>
              <a:t>Acknowledgement</a:t>
            </a:r>
            <a:br>
              <a:rPr lang="en-AU" sz="1600" b="1" cap="none" dirty="0">
                <a:solidFill>
                  <a:srgbClr val="005B9E"/>
                </a:solidFill>
                <a:latin typeface="+mn-lt"/>
              </a:rPr>
            </a:br>
            <a:br>
              <a:rPr lang="en-AU" sz="1600" b="1" cap="none" dirty="0">
                <a:solidFill>
                  <a:srgbClr val="005B9E"/>
                </a:solidFill>
                <a:latin typeface="+mn-lt"/>
              </a:rPr>
            </a:br>
            <a:r>
              <a:rPr lang="en-AU" sz="1600" b="1" kern="1400" cap="none" baseline="0" dirty="0">
                <a:solidFill>
                  <a:srgbClr val="005B9E"/>
                </a:solidFill>
                <a:latin typeface="+mn-lt"/>
              </a:rPr>
              <a:t>We acknowledge the </a:t>
            </a:r>
            <a:r>
              <a:rPr lang="en-AU" sz="1600" b="1" kern="1400" cap="none" baseline="0" dirty="0" err="1">
                <a:solidFill>
                  <a:srgbClr val="005B9E"/>
                </a:solidFill>
                <a:latin typeface="+mn-lt"/>
              </a:rPr>
              <a:t>Wulgurukaba</a:t>
            </a:r>
            <a:r>
              <a:rPr lang="en-AU" sz="1600" b="1" kern="1400" cap="none" baseline="0" dirty="0">
                <a:solidFill>
                  <a:srgbClr val="005B9E"/>
                </a:solidFill>
                <a:latin typeface="+mn-lt"/>
              </a:rPr>
              <a:t> people as the Traditional Owners of the land</a:t>
            </a:r>
            <a:br>
              <a:rPr lang="en-AU" sz="1600" b="1" kern="1400" cap="none" baseline="0" dirty="0">
                <a:solidFill>
                  <a:srgbClr val="005B9E"/>
                </a:solidFill>
                <a:latin typeface="+mn-lt"/>
              </a:rPr>
            </a:br>
            <a:r>
              <a:rPr lang="en-AU" sz="1600" b="1" kern="1400" cap="none" baseline="0" dirty="0">
                <a:solidFill>
                  <a:srgbClr val="005B9E"/>
                </a:solidFill>
                <a:latin typeface="+mn-lt"/>
              </a:rPr>
              <a:t>on which we meet today, and pay our respects to elders past, present and future</a:t>
            </a:r>
            <a:r>
              <a:rPr lang="en-AU" sz="1600" kern="1400" cap="none" baseline="0" dirty="0">
                <a:solidFill>
                  <a:srgbClr val="005B9E"/>
                </a:solidFill>
                <a:latin typeface="+mn-lt"/>
              </a:rPr>
              <a:t>.</a:t>
            </a:r>
            <a:br>
              <a:rPr lang="en-AU" sz="1600" kern="1400" cap="none" baseline="0" dirty="0">
                <a:solidFill>
                  <a:srgbClr val="005B9E"/>
                </a:solidFill>
                <a:latin typeface="+mn-lt"/>
              </a:rPr>
            </a:br>
            <a:r>
              <a:rPr lang="en-AU" sz="1600" b="0" kern="1400" cap="none" baseline="0" dirty="0">
                <a:solidFill>
                  <a:srgbClr val="005B9E"/>
                </a:solidFill>
                <a:latin typeface="+mn-lt"/>
              </a:rPr>
              <a:t>We honour their continuing culture, knowledge, beliefs</a:t>
            </a:r>
            <a:br>
              <a:rPr lang="en-AU" sz="1600" b="0" kern="1400" cap="none" baseline="0" dirty="0">
                <a:solidFill>
                  <a:srgbClr val="005B9E"/>
                </a:solidFill>
                <a:latin typeface="+mn-lt"/>
              </a:rPr>
            </a:br>
            <a:r>
              <a:rPr lang="en-AU" sz="1600" b="0" kern="1400" cap="none" baseline="0" dirty="0">
                <a:solidFill>
                  <a:srgbClr val="005B9E"/>
                </a:solidFill>
                <a:latin typeface="+mn-lt"/>
              </a:rPr>
              <a:t>and spiritual relationship and connection to country.</a:t>
            </a:r>
            <a:br>
              <a:rPr lang="en-AU" sz="1600" b="0" kern="1400" cap="none" baseline="0" dirty="0">
                <a:solidFill>
                  <a:srgbClr val="005B9E"/>
                </a:solidFill>
                <a:latin typeface="+mn-lt"/>
              </a:rPr>
            </a:br>
            <a:r>
              <a:rPr lang="en-AU" sz="1600" b="0" kern="1400" cap="none" baseline="0" dirty="0">
                <a:solidFill>
                  <a:srgbClr val="005B9E"/>
                </a:solidFill>
                <a:latin typeface="+mn-lt"/>
              </a:rPr>
              <a:t>We also recognise Aboriginal and Torres Strait Islander peoples as</a:t>
            </a:r>
            <a:br>
              <a:rPr lang="en-AU" sz="1600" b="0" kern="1400" cap="none" baseline="0" dirty="0">
                <a:solidFill>
                  <a:srgbClr val="005B9E"/>
                </a:solidFill>
                <a:latin typeface="+mn-lt"/>
              </a:rPr>
            </a:br>
            <a:r>
              <a:rPr lang="en-AU" sz="1600" b="0" kern="1400" cap="none" baseline="0" dirty="0">
                <a:solidFill>
                  <a:srgbClr val="005B9E"/>
                </a:solidFill>
                <a:latin typeface="+mn-lt"/>
              </a:rPr>
              <a:t>the Traditional Owners of the land and sea country on which the</a:t>
            </a:r>
            <a:br>
              <a:rPr lang="en-AU" sz="1600" b="0" kern="1400" cap="none" baseline="0" dirty="0">
                <a:solidFill>
                  <a:srgbClr val="005B9E"/>
                </a:solidFill>
                <a:latin typeface="+mn-lt"/>
              </a:rPr>
            </a:br>
            <a:r>
              <a:rPr lang="en-AU" sz="1600" b="0" kern="1400" cap="none" baseline="0" dirty="0">
                <a:solidFill>
                  <a:srgbClr val="005B9E"/>
                </a:solidFill>
                <a:latin typeface="+mn-lt"/>
              </a:rPr>
              <a:t>Australian Institute of Marine Science works, and as Australia’s first scientists.</a:t>
            </a:r>
            <a:br>
              <a:rPr lang="en-AU" sz="1600" kern="1400" cap="none" baseline="0" dirty="0">
                <a:solidFill>
                  <a:srgbClr val="005B9E"/>
                </a:solidFill>
                <a:latin typeface="+mn-lt"/>
              </a:rPr>
            </a:br>
            <a:r>
              <a:rPr lang="en-AU" sz="1600" b="1" kern="1400" cap="none" baseline="0" dirty="0">
                <a:solidFill>
                  <a:srgbClr val="005B9E"/>
                </a:solidFill>
                <a:latin typeface="+mn-lt"/>
              </a:rPr>
              <a:t>Through collaboration and two-way knowledge sharing, we can learn from each other.</a:t>
            </a:r>
          </a:p>
        </p:txBody>
      </p:sp>
    </p:spTree>
    <p:extLst>
      <p:ext uri="{BB962C8B-B14F-4D97-AF65-F5344CB8AC3E}">
        <p14:creationId xmlns:p14="http://schemas.microsoft.com/office/powerpoint/2010/main" val="3106657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84189" y="1751012"/>
            <a:ext cx="2540366" cy="358775"/>
          </a:xfrm>
        </p:spPr>
        <p:txBody>
          <a:bodyPr/>
          <a:lstStyle/>
          <a:p>
            <a:r>
              <a:rPr lang="en-AU" dirty="0"/>
              <a:t>Dr. Daniela Ceccarelli</a:t>
            </a:r>
          </a:p>
        </p:txBody>
      </p:sp>
      <p:sp>
        <p:nvSpPr>
          <p:cNvPr id="3" name="Text Placeholder 2"/>
          <p:cNvSpPr>
            <a:spLocks noGrp="1"/>
          </p:cNvSpPr>
          <p:nvPr>
            <p:ph type="body" sz="quarter" idx="12"/>
          </p:nvPr>
        </p:nvSpPr>
        <p:spPr>
          <a:xfrm>
            <a:off x="473679" y="2109787"/>
            <a:ext cx="2540367" cy="290787"/>
          </a:xfrm>
        </p:spPr>
        <p:txBody>
          <a:bodyPr/>
          <a:lstStyle/>
          <a:p>
            <a:r>
              <a:rPr lang="en-AU" dirty="0"/>
              <a:t>d.ceccarelli@aims.gov.au</a:t>
            </a:r>
          </a:p>
        </p:txBody>
      </p:sp>
      <p:sp>
        <p:nvSpPr>
          <p:cNvPr id="4" name="Text Placeholder 3"/>
          <p:cNvSpPr>
            <a:spLocks noGrp="1"/>
          </p:cNvSpPr>
          <p:nvPr>
            <p:ph type="body" sz="quarter" idx="13"/>
          </p:nvPr>
        </p:nvSpPr>
        <p:spPr/>
        <p:txBody>
          <a:bodyPr/>
          <a:lstStyle/>
          <a:p>
            <a:r>
              <a:rPr lang="en-AU" dirty="0"/>
              <a:t>@DanielaCeccar8</a:t>
            </a:r>
          </a:p>
        </p:txBody>
      </p:sp>
      <p:sp>
        <p:nvSpPr>
          <p:cNvPr id="5" name="Text Placeholder 4"/>
          <p:cNvSpPr>
            <a:spLocks noGrp="1"/>
          </p:cNvSpPr>
          <p:nvPr>
            <p:ph type="body" sz="quarter" idx="14"/>
          </p:nvPr>
        </p:nvSpPr>
        <p:spPr>
          <a:xfrm>
            <a:off x="3469341" y="2400574"/>
            <a:ext cx="2796463" cy="567777"/>
          </a:xfrm>
        </p:spPr>
        <p:txBody>
          <a:bodyPr/>
          <a:lstStyle/>
          <a:p>
            <a:r>
              <a:rPr lang="en-AU" dirty="0"/>
              <a:t>THANK YOU</a:t>
            </a:r>
          </a:p>
        </p:txBody>
      </p:sp>
      <p:sp>
        <p:nvSpPr>
          <p:cNvPr id="6" name="Text Placeholder 5"/>
          <p:cNvSpPr>
            <a:spLocks noGrp="1"/>
          </p:cNvSpPr>
          <p:nvPr>
            <p:ph type="body" sz="quarter" idx="15"/>
          </p:nvPr>
        </p:nvSpPr>
        <p:spPr/>
        <p:txBody>
          <a:bodyPr/>
          <a:lstStyle/>
          <a:p>
            <a:r>
              <a:rPr lang="en-AU" dirty="0"/>
              <a:t>0488510702</a:t>
            </a:r>
          </a:p>
        </p:txBody>
      </p:sp>
      <p:pic>
        <p:nvPicPr>
          <p:cNvPr id="7" name="Picture 6" descr="A picture containing text&#10;&#10;Description automatically generated">
            <a:extLst>
              <a:ext uri="{FF2B5EF4-FFF2-40B4-BE49-F238E27FC236}">
                <a16:creationId xmlns:a16="http://schemas.microsoft.com/office/drawing/2014/main" id="{E2F7815D-C59E-415C-DFB6-92EB124533AB}"/>
              </a:ext>
            </a:extLst>
          </p:cNvPr>
          <p:cNvPicPr>
            <a:picLocks noChangeAspect="1"/>
          </p:cNvPicPr>
          <p:nvPr/>
        </p:nvPicPr>
        <p:blipFill>
          <a:blip r:embed="rId3"/>
          <a:stretch>
            <a:fillRect/>
          </a:stretch>
        </p:blipFill>
        <p:spPr>
          <a:xfrm>
            <a:off x="39034" y="1168681"/>
            <a:ext cx="3430307" cy="813264"/>
          </a:xfrm>
          <a:prstGeom prst="rect">
            <a:avLst/>
          </a:prstGeom>
        </p:spPr>
      </p:pic>
      <p:pic>
        <p:nvPicPr>
          <p:cNvPr id="11" name="Picture 10" descr="A group of fish swimming in water&#10;&#10;Description automatically generated with low confidence">
            <a:extLst>
              <a:ext uri="{FF2B5EF4-FFF2-40B4-BE49-F238E27FC236}">
                <a16:creationId xmlns:a16="http://schemas.microsoft.com/office/drawing/2014/main" id="{58100D10-7736-0CD6-C1A8-2D5C6A5B0400}"/>
              </a:ext>
            </a:extLst>
          </p:cNvPr>
          <p:cNvPicPr>
            <a:picLocks noChangeAspect="1"/>
          </p:cNvPicPr>
          <p:nvPr/>
        </p:nvPicPr>
        <p:blipFill>
          <a:blip r:embed="rId4"/>
          <a:stretch>
            <a:fillRect/>
          </a:stretch>
        </p:blipFill>
        <p:spPr>
          <a:xfrm>
            <a:off x="3259499" y="3161556"/>
            <a:ext cx="3646198" cy="2049163"/>
          </a:xfrm>
          <a:prstGeom prst="rect">
            <a:avLst/>
          </a:prstGeom>
        </p:spPr>
      </p:pic>
      <p:pic>
        <p:nvPicPr>
          <p:cNvPr id="13" name="Picture 12">
            <a:extLst>
              <a:ext uri="{FF2B5EF4-FFF2-40B4-BE49-F238E27FC236}">
                <a16:creationId xmlns:a16="http://schemas.microsoft.com/office/drawing/2014/main" id="{5DCB9451-1D61-1BBB-16AE-FD4337FE0581}"/>
              </a:ext>
            </a:extLst>
          </p:cNvPr>
          <p:cNvPicPr>
            <a:picLocks noChangeAspect="1"/>
          </p:cNvPicPr>
          <p:nvPr/>
        </p:nvPicPr>
        <p:blipFill>
          <a:blip r:embed="rId5"/>
          <a:stretch>
            <a:fillRect/>
          </a:stretch>
        </p:blipFill>
        <p:spPr>
          <a:xfrm>
            <a:off x="3273399" y="-11578"/>
            <a:ext cx="3646200" cy="2049164"/>
          </a:xfrm>
          <a:prstGeom prst="rect">
            <a:avLst/>
          </a:prstGeom>
        </p:spPr>
      </p:pic>
      <p:pic>
        <p:nvPicPr>
          <p:cNvPr id="9" name="Picture 8" descr="A picture containing ocean floor&#10;&#10;Description automatically generated">
            <a:extLst>
              <a:ext uri="{FF2B5EF4-FFF2-40B4-BE49-F238E27FC236}">
                <a16:creationId xmlns:a16="http://schemas.microsoft.com/office/drawing/2014/main" id="{CAA3CC16-3632-2468-0D24-9FE1A582785B}"/>
              </a:ext>
            </a:extLst>
          </p:cNvPr>
          <p:cNvPicPr>
            <a:picLocks noChangeAspect="1"/>
          </p:cNvPicPr>
          <p:nvPr/>
        </p:nvPicPr>
        <p:blipFill>
          <a:blip r:embed="rId6"/>
          <a:stretch>
            <a:fillRect/>
          </a:stretch>
        </p:blipFill>
        <p:spPr>
          <a:xfrm rot="5400000">
            <a:off x="5180514" y="1141995"/>
            <a:ext cx="5199283" cy="2921997"/>
          </a:xfrm>
          <a:prstGeom prst="rect">
            <a:avLst/>
          </a:prstGeom>
        </p:spPr>
      </p:pic>
    </p:spTree>
    <p:extLst>
      <p:ext uri="{BB962C8B-B14F-4D97-AF65-F5344CB8AC3E}">
        <p14:creationId xmlns:p14="http://schemas.microsoft.com/office/powerpoint/2010/main" val="2136917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AU" dirty="0"/>
              <a:t>Dr. Daniela Ceccarelli</a:t>
            </a:r>
          </a:p>
        </p:txBody>
      </p:sp>
      <p:sp>
        <p:nvSpPr>
          <p:cNvPr id="3" name="Text Placeholder 2"/>
          <p:cNvSpPr>
            <a:spLocks noGrp="1"/>
          </p:cNvSpPr>
          <p:nvPr>
            <p:ph type="body" sz="quarter" idx="12"/>
          </p:nvPr>
        </p:nvSpPr>
        <p:spPr/>
        <p:txBody>
          <a:bodyPr/>
          <a:lstStyle/>
          <a:p>
            <a:r>
              <a:rPr lang="en-AU" dirty="0"/>
              <a:t>d.ceccarelli@aims.gov.au</a:t>
            </a:r>
          </a:p>
        </p:txBody>
      </p:sp>
      <p:sp>
        <p:nvSpPr>
          <p:cNvPr id="4" name="Text Placeholder 3"/>
          <p:cNvSpPr>
            <a:spLocks noGrp="1"/>
          </p:cNvSpPr>
          <p:nvPr>
            <p:ph type="body" sz="quarter" idx="13"/>
          </p:nvPr>
        </p:nvSpPr>
        <p:spPr/>
        <p:txBody>
          <a:bodyPr/>
          <a:lstStyle/>
          <a:p>
            <a:r>
              <a:rPr lang="en-AU" dirty="0"/>
              <a:t>@DanielaCeccar8</a:t>
            </a:r>
          </a:p>
        </p:txBody>
      </p:sp>
      <p:sp>
        <p:nvSpPr>
          <p:cNvPr id="5" name="Text Placeholder 4"/>
          <p:cNvSpPr>
            <a:spLocks noGrp="1"/>
          </p:cNvSpPr>
          <p:nvPr>
            <p:ph type="body" sz="quarter" idx="14"/>
          </p:nvPr>
        </p:nvSpPr>
        <p:spPr>
          <a:xfrm>
            <a:off x="4602820" y="2447366"/>
            <a:ext cx="3861449" cy="567777"/>
          </a:xfrm>
        </p:spPr>
        <p:txBody>
          <a:bodyPr/>
          <a:lstStyle/>
          <a:p>
            <a:r>
              <a:rPr lang="en-AU" dirty="0"/>
              <a:t>Additional slides</a:t>
            </a:r>
          </a:p>
        </p:txBody>
      </p:sp>
      <p:sp>
        <p:nvSpPr>
          <p:cNvPr id="6" name="Text Placeholder 5"/>
          <p:cNvSpPr>
            <a:spLocks noGrp="1"/>
          </p:cNvSpPr>
          <p:nvPr>
            <p:ph type="body" sz="quarter" idx="15"/>
          </p:nvPr>
        </p:nvSpPr>
        <p:spPr/>
        <p:txBody>
          <a:bodyPr/>
          <a:lstStyle/>
          <a:p>
            <a:r>
              <a:rPr lang="en-AU" dirty="0"/>
              <a:t>0488510702</a:t>
            </a:r>
          </a:p>
        </p:txBody>
      </p:sp>
    </p:spTree>
    <p:extLst>
      <p:ext uri="{BB962C8B-B14F-4D97-AF65-F5344CB8AC3E}">
        <p14:creationId xmlns:p14="http://schemas.microsoft.com/office/powerpoint/2010/main" val="2992368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D69DC6-0798-4D35-9452-10BADD412348}"/>
              </a:ext>
            </a:extLst>
          </p:cNvPr>
          <p:cNvSpPr>
            <a:spLocks noGrp="1"/>
          </p:cNvSpPr>
          <p:nvPr>
            <p:ph type="title"/>
          </p:nvPr>
        </p:nvSpPr>
        <p:spPr>
          <a:xfrm>
            <a:off x="557705" y="90759"/>
            <a:ext cx="7886700" cy="367757"/>
          </a:xfrm>
        </p:spPr>
        <p:txBody>
          <a:bodyPr>
            <a:normAutofit/>
          </a:bodyPr>
          <a:lstStyle/>
          <a:p>
            <a:r>
              <a:rPr lang="en-AU" dirty="0"/>
              <a:t>Poaching in Green Zones</a:t>
            </a:r>
          </a:p>
        </p:txBody>
      </p:sp>
      <p:pic>
        <p:nvPicPr>
          <p:cNvPr id="3" name="Picture 2">
            <a:extLst>
              <a:ext uri="{FF2B5EF4-FFF2-40B4-BE49-F238E27FC236}">
                <a16:creationId xmlns:a16="http://schemas.microsoft.com/office/drawing/2014/main" id="{9A95B8AD-6F7C-47F0-9AA7-E2511DA8E8D2}"/>
              </a:ext>
            </a:extLst>
          </p:cNvPr>
          <p:cNvPicPr>
            <a:picLocks noChangeAspect="1"/>
          </p:cNvPicPr>
          <p:nvPr/>
        </p:nvPicPr>
        <p:blipFill rotWithShape="1">
          <a:blip r:embed="rId3"/>
          <a:srcRect l="22500" t="16092" r="23535" b="7227"/>
          <a:stretch/>
        </p:blipFill>
        <p:spPr>
          <a:xfrm>
            <a:off x="1036678" y="477734"/>
            <a:ext cx="2227250" cy="1780187"/>
          </a:xfrm>
          <a:prstGeom prst="rect">
            <a:avLst/>
          </a:prstGeom>
        </p:spPr>
      </p:pic>
      <p:sp>
        <p:nvSpPr>
          <p:cNvPr id="13" name="TextBox 12">
            <a:extLst>
              <a:ext uri="{FF2B5EF4-FFF2-40B4-BE49-F238E27FC236}">
                <a16:creationId xmlns:a16="http://schemas.microsoft.com/office/drawing/2014/main" id="{ECB1EA46-3F09-4ABF-8EE2-61C64CF585C4}"/>
              </a:ext>
            </a:extLst>
          </p:cNvPr>
          <p:cNvSpPr txBox="1"/>
          <p:nvPr/>
        </p:nvSpPr>
        <p:spPr>
          <a:xfrm>
            <a:off x="1380103" y="4519624"/>
            <a:ext cx="7181193" cy="400110"/>
          </a:xfrm>
          <a:prstGeom prst="rect">
            <a:avLst/>
          </a:prstGeom>
          <a:noFill/>
        </p:spPr>
        <p:txBody>
          <a:bodyPr wrap="square" rtlCol="0">
            <a:spAutoFit/>
          </a:bodyPr>
          <a:lstStyle/>
          <a:p>
            <a:pPr algn="ctr"/>
            <a:r>
              <a:rPr lang="en-AU" sz="2000" dirty="0"/>
              <a:t>Poaching erodes the benefits of Green Zones</a:t>
            </a:r>
          </a:p>
        </p:txBody>
      </p:sp>
      <p:pic>
        <p:nvPicPr>
          <p:cNvPr id="5" name="Picture 4">
            <a:extLst>
              <a:ext uri="{FF2B5EF4-FFF2-40B4-BE49-F238E27FC236}">
                <a16:creationId xmlns:a16="http://schemas.microsoft.com/office/drawing/2014/main" id="{CD3A710A-FB5C-EF67-E6ED-75808D4ADC58}"/>
              </a:ext>
            </a:extLst>
          </p:cNvPr>
          <p:cNvPicPr>
            <a:picLocks noChangeAspect="1"/>
          </p:cNvPicPr>
          <p:nvPr/>
        </p:nvPicPr>
        <p:blipFill rotWithShape="1">
          <a:blip r:embed="rId4"/>
          <a:srcRect l="66207" t="36760" r="18017" b="35843"/>
          <a:stretch/>
        </p:blipFill>
        <p:spPr>
          <a:xfrm>
            <a:off x="1036679" y="2257921"/>
            <a:ext cx="2227249" cy="2175642"/>
          </a:xfrm>
          <a:prstGeom prst="rect">
            <a:avLst/>
          </a:prstGeom>
        </p:spPr>
      </p:pic>
      <p:grpSp>
        <p:nvGrpSpPr>
          <p:cNvPr id="15" name="Group 14">
            <a:extLst>
              <a:ext uri="{FF2B5EF4-FFF2-40B4-BE49-F238E27FC236}">
                <a16:creationId xmlns:a16="http://schemas.microsoft.com/office/drawing/2014/main" id="{D277FBFA-2136-909C-10B3-EB6D9F583ACB}"/>
              </a:ext>
            </a:extLst>
          </p:cNvPr>
          <p:cNvGrpSpPr/>
          <p:nvPr/>
        </p:nvGrpSpPr>
        <p:grpSpPr>
          <a:xfrm>
            <a:off x="3790064" y="445112"/>
            <a:ext cx="1772959" cy="3943832"/>
            <a:chOff x="3652954" y="1112591"/>
            <a:chExt cx="1772959" cy="3943832"/>
          </a:xfrm>
        </p:grpSpPr>
        <p:pic>
          <p:nvPicPr>
            <p:cNvPr id="16" name="Picture 15">
              <a:extLst>
                <a:ext uri="{FF2B5EF4-FFF2-40B4-BE49-F238E27FC236}">
                  <a16:creationId xmlns:a16="http://schemas.microsoft.com/office/drawing/2014/main" id="{15B6D425-2A77-0121-310A-173FC610ACB5}"/>
                </a:ext>
              </a:extLst>
            </p:cNvPr>
            <p:cNvPicPr>
              <a:picLocks noChangeAspect="1"/>
            </p:cNvPicPr>
            <p:nvPr/>
          </p:nvPicPr>
          <p:blipFill>
            <a:blip r:embed="rId5"/>
            <a:stretch>
              <a:fillRect/>
            </a:stretch>
          </p:blipFill>
          <p:spPr>
            <a:xfrm>
              <a:off x="3657015" y="1112591"/>
              <a:ext cx="1768898" cy="1960130"/>
            </a:xfrm>
            <a:prstGeom prst="rect">
              <a:avLst/>
            </a:prstGeom>
          </p:spPr>
        </p:pic>
        <p:pic>
          <p:nvPicPr>
            <p:cNvPr id="17" name="Picture 16">
              <a:extLst>
                <a:ext uri="{FF2B5EF4-FFF2-40B4-BE49-F238E27FC236}">
                  <a16:creationId xmlns:a16="http://schemas.microsoft.com/office/drawing/2014/main" id="{4A2E0712-B422-BA12-6E40-3D5B61CF095D}"/>
                </a:ext>
              </a:extLst>
            </p:cNvPr>
            <p:cNvPicPr>
              <a:picLocks noChangeAspect="1"/>
            </p:cNvPicPr>
            <p:nvPr/>
          </p:nvPicPr>
          <p:blipFill>
            <a:blip r:embed="rId6"/>
            <a:stretch>
              <a:fillRect/>
            </a:stretch>
          </p:blipFill>
          <p:spPr>
            <a:xfrm>
              <a:off x="3652954" y="3100624"/>
              <a:ext cx="1768898" cy="1955799"/>
            </a:xfrm>
            <a:prstGeom prst="rect">
              <a:avLst/>
            </a:prstGeom>
          </p:spPr>
        </p:pic>
      </p:grpSp>
      <p:pic>
        <p:nvPicPr>
          <p:cNvPr id="18" name="Picture 17">
            <a:extLst>
              <a:ext uri="{FF2B5EF4-FFF2-40B4-BE49-F238E27FC236}">
                <a16:creationId xmlns:a16="http://schemas.microsoft.com/office/drawing/2014/main" id="{2A5B778F-E5DE-5067-0ABC-8270089575E0}"/>
              </a:ext>
            </a:extLst>
          </p:cNvPr>
          <p:cNvPicPr>
            <a:picLocks noChangeAspect="1"/>
          </p:cNvPicPr>
          <p:nvPr/>
        </p:nvPicPr>
        <p:blipFill>
          <a:blip r:embed="rId7"/>
          <a:stretch>
            <a:fillRect/>
          </a:stretch>
        </p:blipFill>
        <p:spPr>
          <a:xfrm>
            <a:off x="6089908" y="452580"/>
            <a:ext cx="2565131" cy="1998102"/>
          </a:xfrm>
          <a:prstGeom prst="rect">
            <a:avLst/>
          </a:prstGeom>
        </p:spPr>
      </p:pic>
      <p:pic>
        <p:nvPicPr>
          <p:cNvPr id="19" name="Picture 18">
            <a:extLst>
              <a:ext uri="{FF2B5EF4-FFF2-40B4-BE49-F238E27FC236}">
                <a16:creationId xmlns:a16="http://schemas.microsoft.com/office/drawing/2014/main" id="{BC4D57B3-1E59-AD59-C290-69AC07DC1D33}"/>
              </a:ext>
            </a:extLst>
          </p:cNvPr>
          <p:cNvPicPr>
            <a:picLocks noChangeAspect="1"/>
          </p:cNvPicPr>
          <p:nvPr/>
        </p:nvPicPr>
        <p:blipFill>
          <a:blip r:embed="rId8"/>
          <a:stretch>
            <a:fillRect/>
          </a:stretch>
        </p:blipFill>
        <p:spPr>
          <a:xfrm>
            <a:off x="6090657" y="2416827"/>
            <a:ext cx="2564382" cy="1997518"/>
          </a:xfrm>
          <a:prstGeom prst="rect">
            <a:avLst/>
          </a:prstGeom>
        </p:spPr>
      </p:pic>
      <p:sp>
        <p:nvSpPr>
          <p:cNvPr id="20" name="Rectangle 19">
            <a:extLst>
              <a:ext uri="{FF2B5EF4-FFF2-40B4-BE49-F238E27FC236}">
                <a16:creationId xmlns:a16="http://schemas.microsoft.com/office/drawing/2014/main" id="{7416B39C-8692-992B-52BF-2EF399056856}"/>
              </a:ext>
            </a:extLst>
          </p:cNvPr>
          <p:cNvSpPr/>
          <p:nvPr/>
        </p:nvSpPr>
        <p:spPr>
          <a:xfrm>
            <a:off x="6494295" y="477734"/>
            <a:ext cx="756745" cy="1787539"/>
          </a:xfrm>
          <a:prstGeom prst="rect">
            <a:avLst/>
          </a:prstGeom>
          <a:solidFill>
            <a:srgbClr val="00A3DE">
              <a:alpha val="4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644B5ED8-0E52-EF54-02E2-F78E83A76875}"/>
              </a:ext>
            </a:extLst>
          </p:cNvPr>
          <p:cNvSpPr/>
          <p:nvPr/>
        </p:nvSpPr>
        <p:spPr>
          <a:xfrm>
            <a:off x="7655427" y="477734"/>
            <a:ext cx="756745" cy="1787539"/>
          </a:xfrm>
          <a:prstGeom prst="rect">
            <a:avLst/>
          </a:prstGeom>
          <a:solidFill>
            <a:srgbClr val="92D05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FA3ACDC5-347A-67E6-BCF0-2FAC51C6F3A2}"/>
              </a:ext>
            </a:extLst>
          </p:cNvPr>
          <p:cNvSpPr/>
          <p:nvPr/>
        </p:nvSpPr>
        <p:spPr>
          <a:xfrm>
            <a:off x="6512921" y="2397362"/>
            <a:ext cx="756745" cy="1787539"/>
          </a:xfrm>
          <a:prstGeom prst="rect">
            <a:avLst/>
          </a:prstGeom>
          <a:solidFill>
            <a:srgbClr val="00A3DE">
              <a:alpha val="4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70704E59-73C5-8766-FD38-986DC79EF517}"/>
              </a:ext>
            </a:extLst>
          </p:cNvPr>
          <p:cNvSpPr/>
          <p:nvPr/>
        </p:nvSpPr>
        <p:spPr>
          <a:xfrm>
            <a:off x="7675042" y="2393962"/>
            <a:ext cx="756745" cy="1787539"/>
          </a:xfrm>
          <a:prstGeom prst="rect">
            <a:avLst/>
          </a:prstGeom>
          <a:solidFill>
            <a:srgbClr val="92D05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1949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animBg="1"/>
      <p:bldP spid="21" grpId="0" animBg="1"/>
      <p:bldP spid="2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0"/>
          </p:nvPr>
        </p:nvSpPr>
        <p:spPr>
          <a:xfrm>
            <a:off x="114917" y="1401275"/>
            <a:ext cx="2920473" cy="957792"/>
          </a:xfrm>
        </p:spPr>
        <p:txBody>
          <a:bodyPr/>
          <a:lstStyle/>
          <a:p>
            <a:pPr algn="ctr"/>
            <a:r>
              <a:rPr lang="en-AU" dirty="0">
                <a:solidFill>
                  <a:srgbClr val="B8E1F6"/>
                </a:solidFill>
              </a:rPr>
              <a:t>JCU Inshore Monitoring Program</a:t>
            </a:r>
            <a:endParaRPr lang="en-AU" sz="3200" dirty="0"/>
          </a:p>
        </p:txBody>
      </p:sp>
      <p:sp>
        <p:nvSpPr>
          <p:cNvPr id="7" name="Rectangle 6"/>
          <p:cNvSpPr/>
          <p:nvPr/>
        </p:nvSpPr>
        <p:spPr>
          <a:xfrm>
            <a:off x="3438433" y="0"/>
            <a:ext cx="5441287" cy="615553"/>
          </a:xfrm>
          <a:prstGeom prst="rect">
            <a:avLst/>
          </a:prstGeom>
        </p:spPr>
        <p:txBody>
          <a:bodyPr wrap="square">
            <a:spAutoFit/>
          </a:bodyPr>
          <a:lstStyle/>
          <a:p>
            <a:endParaRPr lang="en-AU" sz="1600" dirty="0">
              <a:solidFill>
                <a:schemeClr val="tx2">
                  <a:lumMod val="50000"/>
                </a:schemeClr>
              </a:solidFill>
              <a:latin typeface="Helvetica" panose="020B0604020202020204" pitchFamily="34" charset="0"/>
              <a:cs typeface="Helvetica" panose="020B0604020202020204" pitchFamily="34" charset="0"/>
            </a:endParaRPr>
          </a:p>
          <a:p>
            <a:pPr algn="ctr"/>
            <a:r>
              <a:rPr lang="en-AU" sz="1800" dirty="0">
                <a:solidFill>
                  <a:schemeClr val="tx2">
                    <a:lumMod val="50000"/>
                  </a:schemeClr>
                </a:solidFill>
                <a:latin typeface="Helvetica" panose="020B0604020202020204" pitchFamily="34" charset="0"/>
                <a:cs typeface="Helvetica" panose="020B0604020202020204" pitchFamily="34" charset="0"/>
              </a:rPr>
              <a:t>Sites and Methods </a:t>
            </a:r>
          </a:p>
        </p:txBody>
      </p:sp>
      <p:sp>
        <p:nvSpPr>
          <p:cNvPr id="8" name="Rectangle 7"/>
          <p:cNvSpPr/>
          <p:nvPr/>
        </p:nvSpPr>
        <p:spPr>
          <a:xfrm>
            <a:off x="584020" y="2579061"/>
            <a:ext cx="2451370" cy="988669"/>
          </a:xfrm>
          <a:prstGeom prst="rect">
            <a:avLst/>
          </a:prstGeom>
        </p:spPr>
        <p:txBody>
          <a:bodyPr wrap="square">
            <a:spAutoFit/>
          </a:bodyPr>
          <a:lstStyle/>
          <a:p>
            <a:pPr>
              <a:lnSpc>
                <a:spcPct val="150000"/>
              </a:lnSpc>
            </a:pPr>
            <a:r>
              <a:rPr lang="en-AU" b="1" dirty="0">
                <a:solidFill>
                  <a:schemeClr val="bg1"/>
                </a:solidFill>
                <a:latin typeface="Helvetica" panose="020B0604020202020204" pitchFamily="34" charset="0"/>
                <a:cs typeface="Helvetica" panose="020B0604020202020204" pitchFamily="34" charset="0"/>
              </a:rPr>
              <a:t>Fish communities on the inshore fringing reefs of the Great Barrier Reef</a:t>
            </a:r>
          </a:p>
        </p:txBody>
      </p:sp>
      <p:sp>
        <p:nvSpPr>
          <p:cNvPr id="9" name="Rectangle 8"/>
          <p:cNvSpPr/>
          <p:nvPr/>
        </p:nvSpPr>
        <p:spPr>
          <a:xfrm>
            <a:off x="3199491" y="615243"/>
            <a:ext cx="5919170" cy="300082"/>
          </a:xfrm>
          <a:prstGeom prst="rect">
            <a:avLst/>
          </a:prstGeom>
        </p:spPr>
        <p:txBody>
          <a:bodyPr wrap="square">
            <a:spAutoFit/>
          </a:bodyPr>
          <a:lstStyle/>
          <a:p>
            <a:pPr>
              <a:spcAft>
                <a:spcPts val="0"/>
              </a:spcAft>
            </a:pPr>
            <a:r>
              <a:rPr lang="en-AU" dirty="0">
                <a:solidFill>
                  <a:srgbClr val="005B9E"/>
                </a:solidFill>
                <a:latin typeface="Helvetica" panose="020B0604020202020204" pitchFamily="34" charset="0"/>
                <a:ea typeface="Calibri" panose="020F0502020204030204" pitchFamily="34" charset="0"/>
                <a:cs typeface="Helvetica" panose="020B0604020202020204" pitchFamily="34" charset="0"/>
              </a:rPr>
              <a:t>How do you study fish on the reef?</a:t>
            </a:r>
          </a:p>
        </p:txBody>
      </p:sp>
      <p:pic>
        <p:nvPicPr>
          <p:cNvPr id="3" name="Picture 2" descr="A picture containing outdoor, swimming, water sport, sport&#10;&#10;Description automatically generated">
            <a:extLst>
              <a:ext uri="{FF2B5EF4-FFF2-40B4-BE49-F238E27FC236}">
                <a16:creationId xmlns:a16="http://schemas.microsoft.com/office/drawing/2014/main" id="{8E0C3E06-1192-4422-B490-DBAA9C067239}"/>
              </a:ext>
            </a:extLst>
          </p:cNvPr>
          <p:cNvPicPr>
            <a:picLocks noChangeAspect="1"/>
          </p:cNvPicPr>
          <p:nvPr/>
        </p:nvPicPr>
        <p:blipFill>
          <a:blip r:embed="rId3"/>
          <a:stretch>
            <a:fillRect/>
          </a:stretch>
        </p:blipFill>
        <p:spPr>
          <a:xfrm>
            <a:off x="3838589" y="1230796"/>
            <a:ext cx="4640973" cy="3093982"/>
          </a:xfrm>
          <a:prstGeom prst="rect">
            <a:avLst/>
          </a:prstGeom>
        </p:spPr>
      </p:pic>
      <p:pic>
        <p:nvPicPr>
          <p:cNvPr id="10" name="Picture 9" descr="A scuba diver in the ocean&#10;&#10;Description automatically generated with low confidence">
            <a:extLst>
              <a:ext uri="{FF2B5EF4-FFF2-40B4-BE49-F238E27FC236}">
                <a16:creationId xmlns:a16="http://schemas.microsoft.com/office/drawing/2014/main" id="{AE883292-3E3F-425F-A1DA-BA0ACB23DAC7}"/>
              </a:ext>
            </a:extLst>
          </p:cNvPr>
          <p:cNvPicPr>
            <a:picLocks noChangeAspect="1"/>
          </p:cNvPicPr>
          <p:nvPr/>
        </p:nvPicPr>
        <p:blipFill>
          <a:blip r:embed="rId4"/>
          <a:stretch>
            <a:fillRect/>
          </a:stretch>
        </p:blipFill>
        <p:spPr>
          <a:xfrm>
            <a:off x="6323569" y="1085229"/>
            <a:ext cx="2705514" cy="4058271"/>
          </a:xfrm>
          <a:prstGeom prst="rect">
            <a:avLst/>
          </a:prstGeom>
        </p:spPr>
      </p:pic>
      <p:pic>
        <p:nvPicPr>
          <p:cNvPr id="12" name="Picture 11" descr="A scuba diver under water&#10;&#10;Description automatically generated with low confidence">
            <a:extLst>
              <a:ext uri="{FF2B5EF4-FFF2-40B4-BE49-F238E27FC236}">
                <a16:creationId xmlns:a16="http://schemas.microsoft.com/office/drawing/2014/main" id="{C2C8F3F9-F0D2-4AF0-BA0F-41C4A562A068}"/>
              </a:ext>
            </a:extLst>
          </p:cNvPr>
          <p:cNvPicPr>
            <a:picLocks noChangeAspect="1"/>
          </p:cNvPicPr>
          <p:nvPr/>
        </p:nvPicPr>
        <p:blipFill>
          <a:blip r:embed="rId5"/>
          <a:stretch>
            <a:fillRect/>
          </a:stretch>
        </p:blipFill>
        <p:spPr>
          <a:xfrm>
            <a:off x="3403098" y="1044258"/>
            <a:ext cx="2705514" cy="4058271"/>
          </a:xfrm>
          <a:prstGeom prst="rect">
            <a:avLst/>
          </a:prstGeom>
        </p:spPr>
      </p:pic>
    </p:spTree>
    <p:extLst>
      <p:ext uri="{BB962C8B-B14F-4D97-AF65-F5344CB8AC3E}">
        <p14:creationId xmlns:p14="http://schemas.microsoft.com/office/powerpoint/2010/main" val="275387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VE HARD CORAL - SITES &amp; ZONING.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0" y="289145"/>
            <a:ext cx="6858000" cy="4854356"/>
          </a:xfrm>
          <a:prstGeom prst="rect">
            <a:avLst/>
          </a:prstGeom>
        </p:spPr>
      </p:pic>
      <p:pic>
        <p:nvPicPr>
          <p:cNvPr id="12" name="Picture 11"/>
          <p:cNvPicPr>
            <a:picLocks noChangeAspect="1"/>
          </p:cNvPicPr>
          <p:nvPr/>
        </p:nvPicPr>
        <p:blipFill>
          <a:blip r:embed="rId3"/>
          <a:stretch>
            <a:fillRect/>
          </a:stretch>
        </p:blipFill>
        <p:spPr>
          <a:xfrm>
            <a:off x="6241557" y="1331106"/>
            <a:ext cx="1764206" cy="1169746"/>
          </a:xfrm>
          <a:prstGeom prst="rect">
            <a:avLst/>
          </a:prstGeom>
        </p:spPr>
      </p:pic>
      <p:pic>
        <p:nvPicPr>
          <p:cNvPr id="13" name="Picture 12"/>
          <p:cNvPicPr>
            <a:picLocks noChangeAspect="1"/>
          </p:cNvPicPr>
          <p:nvPr/>
        </p:nvPicPr>
        <p:blipFill>
          <a:blip r:embed="rId4"/>
          <a:stretch>
            <a:fillRect/>
          </a:stretch>
        </p:blipFill>
        <p:spPr>
          <a:xfrm>
            <a:off x="6241557" y="405239"/>
            <a:ext cx="1764206" cy="852062"/>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16631" y="405238"/>
            <a:ext cx="1488062" cy="862983"/>
          </a:xfrm>
          <a:prstGeom prst="rect">
            <a:avLst/>
          </a:prstGeom>
        </p:spPr>
      </p:pic>
      <p:grpSp>
        <p:nvGrpSpPr>
          <p:cNvPr id="19" name="Group 18"/>
          <p:cNvGrpSpPr/>
          <p:nvPr/>
        </p:nvGrpSpPr>
        <p:grpSpPr>
          <a:xfrm>
            <a:off x="3767106" y="3019972"/>
            <a:ext cx="3192197" cy="1580303"/>
            <a:chOff x="3498806" y="4026630"/>
            <a:chExt cx="4256263" cy="2107070"/>
          </a:xfrm>
        </p:grpSpPr>
        <p:sp>
          <p:nvSpPr>
            <p:cNvPr id="20" name="Oval 19"/>
            <p:cNvSpPr/>
            <p:nvPr/>
          </p:nvSpPr>
          <p:spPr>
            <a:xfrm rot="19171428">
              <a:off x="4249220" y="5940093"/>
              <a:ext cx="514325" cy="193607"/>
            </a:xfrm>
            <a:prstGeom prst="ellipse">
              <a:avLst/>
            </a:prstGeom>
            <a:noFill/>
            <a:ln w="508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1" name="Oval 20"/>
            <p:cNvSpPr/>
            <p:nvPr/>
          </p:nvSpPr>
          <p:spPr>
            <a:xfrm>
              <a:off x="4464006" y="4026630"/>
              <a:ext cx="288133" cy="265969"/>
            </a:xfrm>
            <a:prstGeom prst="ellipse">
              <a:avLst/>
            </a:prstGeom>
            <a:noFill/>
            <a:ln w="508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2" name="Oval 21"/>
            <p:cNvSpPr/>
            <p:nvPr/>
          </p:nvSpPr>
          <p:spPr>
            <a:xfrm rot="19171428">
              <a:off x="7285393" y="4202145"/>
              <a:ext cx="469676" cy="231710"/>
            </a:xfrm>
            <a:prstGeom prst="ellipse">
              <a:avLst/>
            </a:prstGeom>
            <a:noFill/>
            <a:ln w="508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3" name="Oval 22"/>
            <p:cNvSpPr/>
            <p:nvPr/>
          </p:nvSpPr>
          <p:spPr>
            <a:xfrm>
              <a:off x="3498806" y="5454157"/>
              <a:ext cx="288133" cy="265969"/>
            </a:xfrm>
            <a:prstGeom prst="ellipse">
              <a:avLst/>
            </a:prstGeom>
            <a:noFill/>
            <a:ln w="508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grpSp>
        <p:nvGrpSpPr>
          <p:cNvPr id="26" name="Group 25"/>
          <p:cNvGrpSpPr/>
          <p:nvPr/>
        </p:nvGrpSpPr>
        <p:grpSpPr>
          <a:xfrm>
            <a:off x="2609850" y="990600"/>
            <a:ext cx="4476750" cy="3629025"/>
            <a:chOff x="1955800" y="1320800"/>
            <a:chExt cx="5969000" cy="4838700"/>
          </a:xfrm>
        </p:grpSpPr>
        <p:sp>
          <p:nvSpPr>
            <p:cNvPr id="9" name="Oval 8"/>
            <p:cNvSpPr/>
            <p:nvPr/>
          </p:nvSpPr>
          <p:spPr>
            <a:xfrm rot="19171428">
              <a:off x="4258733" y="5943600"/>
              <a:ext cx="495300" cy="215900"/>
            </a:xfrm>
            <a:prstGeom prst="ellipse">
              <a:avLst/>
            </a:prstGeom>
            <a:noFill/>
            <a:ln w="508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5" name="Oval 14"/>
            <p:cNvSpPr/>
            <p:nvPr/>
          </p:nvSpPr>
          <p:spPr>
            <a:xfrm>
              <a:off x="3498806" y="5454157"/>
              <a:ext cx="288133" cy="265969"/>
            </a:xfrm>
            <a:prstGeom prst="ellipse">
              <a:avLst/>
            </a:prstGeom>
            <a:noFill/>
            <a:ln w="508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nvGrpSpPr>
            <p:cNvPr id="25" name="Group 24"/>
            <p:cNvGrpSpPr/>
            <p:nvPr/>
          </p:nvGrpSpPr>
          <p:grpSpPr>
            <a:xfrm>
              <a:off x="1955800" y="1320800"/>
              <a:ext cx="5969000" cy="4140200"/>
              <a:chOff x="1955800" y="1320800"/>
              <a:chExt cx="5969000" cy="4140200"/>
            </a:xfrm>
          </p:grpSpPr>
          <p:grpSp>
            <p:nvGrpSpPr>
              <p:cNvPr id="18" name="Group 17"/>
              <p:cNvGrpSpPr/>
              <p:nvPr/>
            </p:nvGrpSpPr>
            <p:grpSpPr>
              <a:xfrm>
                <a:off x="1955800" y="1320800"/>
                <a:ext cx="5969000" cy="4140200"/>
                <a:chOff x="1955800" y="1320800"/>
                <a:chExt cx="5969000" cy="4140200"/>
              </a:xfrm>
            </p:grpSpPr>
            <p:grpSp>
              <p:nvGrpSpPr>
                <p:cNvPr id="16" name="Group 15"/>
                <p:cNvGrpSpPr/>
                <p:nvPr/>
              </p:nvGrpSpPr>
              <p:grpSpPr>
                <a:xfrm>
                  <a:off x="1955800" y="1320800"/>
                  <a:ext cx="5969000" cy="3962400"/>
                  <a:chOff x="1955800" y="1320800"/>
                  <a:chExt cx="5969000" cy="3962400"/>
                </a:xfrm>
              </p:grpSpPr>
              <p:sp>
                <p:nvSpPr>
                  <p:cNvPr id="2" name="Oval 1"/>
                  <p:cNvSpPr/>
                  <p:nvPr/>
                </p:nvSpPr>
                <p:spPr>
                  <a:xfrm>
                    <a:off x="1955800" y="1955799"/>
                    <a:ext cx="1079500" cy="753533"/>
                  </a:xfrm>
                  <a:prstGeom prst="ellipse">
                    <a:avLst/>
                  </a:prstGeom>
                  <a:noFill/>
                  <a:ln w="508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5" name="Oval 4"/>
                  <p:cNvSpPr/>
                  <p:nvPr/>
                </p:nvSpPr>
                <p:spPr>
                  <a:xfrm>
                    <a:off x="7264400" y="4165600"/>
                    <a:ext cx="660400" cy="457200"/>
                  </a:xfrm>
                  <a:prstGeom prst="ellipse">
                    <a:avLst/>
                  </a:prstGeom>
                  <a:noFill/>
                  <a:ln w="508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6" name="Oval 5"/>
                  <p:cNvSpPr/>
                  <p:nvPr/>
                </p:nvSpPr>
                <p:spPr>
                  <a:xfrm>
                    <a:off x="2959100" y="4495800"/>
                    <a:ext cx="495300" cy="215900"/>
                  </a:xfrm>
                  <a:prstGeom prst="ellipse">
                    <a:avLst/>
                  </a:prstGeom>
                  <a:noFill/>
                  <a:ln w="508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7" name="Oval 6"/>
                  <p:cNvSpPr/>
                  <p:nvPr/>
                </p:nvSpPr>
                <p:spPr>
                  <a:xfrm rot="16200000">
                    <a:off x="4800600" y="4724400"/>
                    <a:ext cx="660400" cy="457200"/>
                  </a:xfrm>
                  <a:prstGeom prst="ellipse">
                    <a:avLst/>
                  </a:prstGeom>
                  <a:noFill/>
                  <a:ln w="508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8" name="Oval 7"/>
                  <p:cNvSpPr/>
                  <p:nvPr/>
                </p:nvSpPr>
                <p:spPr>
                  <a:xfrm>
                    <a:off x="3810000" y="1320800"/>
                    <a:ext cx="385233" cy="355600"/>
                  </a:xfrm>
                  <a:prstGeom prst="ellipse">
                    <a:avLst/>
                  </a:prstGeom>
                  <a:noFill/>
                  <a:ln w="508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sp>
              <p:nvSpPr>
                <p:cNvPr id="17" name="Oval 16"/>
                <p:cNvSpPr/>
                <p:nvPr/>
              </p:nvSpPr>
              <p:spPr>
                <a:xfrm rot="1609881">
                  <a:off x="4580689" y="5245100"/>
                  <a:ext cx="495300" cy="215900"/>
                </a:xfrm>
                <a:prstGeom prst="ellipse">
                  <a:avLst/>
                </a:prstGeom>
                <a:noFill/>
                <a:ln w="508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sp>
            <p:nvSpPr>
              <p:cNvPr id="24" name="Oval 23"/>
              <p:cNvSpPr/>
              <p:nvPr/>
            </p:nvSpPr>
            <p:spPr>
              <a:xfrm>
                <a:off x="4438606" y="4001230"/>
                <a:ext cx="508268" cy="469170"/>
              </a:xfrm>
              <a:prstGeom prst="ellipse">
                <a:avLst/>
              </a:prstGeom>
              <a:noFill/>
              <a:ln w="508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grpSp>
      <p:sp>
        <p:nvSpPr>
          <p:cNvPr id="27" name="TextBox 6"/>
          <p:cNvSpPr txBox="1">
            <a:spLocks noChangeArrowheads="1"/>
          </p:cNvSpPr>
          <p:nvPr/>
        </p:nvSpPr>
        <p:spPr bwMode="auto">
          <a:xfrm>
            <a:off x="1143000" y="24238"/>
            <a:ext cx="6858000" cy="415498"/>
          </a:xfrm>
          <a:prstGeom prst="rect">
            <a:avLst/>
          </a:prstGeom>
          <a:noFill/>
          <a:ln w="9525">
            <a:noFill/>
            <a:miter lim="800000"/>
            <a:headEnd/>
            <a:tailEnd/>
          </a:ln>
        </p:spPr>
        <p:txBody>
          <a:bodyPr wrap="square">
            <a:prstTxWarp prst="textNoShape">
              <a:avLst/>
            </a:prstTxWarp>
            <a:spAutoFit/>
          </a:bodyPr>
          <a:lstStyle/>
          <a:p>
            <a:pPr algn="ctr">
              <a:defRPr/>
            </a:pPr>
            <a:r>
              <a:rPr lang="en-US" sz="2100" dirty="0">
                <a:solidFill>
                  <a:srgbClr val="0099FF"/>
                </a:solidFill>
                <a:effectLst>
                  <a:outerShdw blurRad="38100" dist="38100" dir="2700000" algn="tl">
                    <a:srgbClr val="000000">
                      <a:alpha val="43137"/>
                    </a:srgbClr>
                  </a:outerShdw>
                </a:effectLst>
                <a:cs typeface="Century Gothic"/>
              </a:rPr>
              <a:t>New moorings &amp; reef protection markers – Keppels 2017</a:t>
            </a:r>
          </a:p>
        </p:txBody>
      </p:sp>
      <p:pic>
        <p:nvPicPr>
          <p:cNvPr id="28" name="Picture 2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62550" y="3533167"/>
            <a:ext cx="1235583" cy="813816"/>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81775" y="2183297"/>
            <a:ext cx="1228725" cy="808101"/>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44373" y="2260854"/>
            <a:ext cx="1227582" cy="808101"/>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105400" y="1710626"/>
            <a:ext cx="1228725" cy="805815"/>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485136" y="4210050"/>
            <a:ext cx="1226439" cy="804672"/>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413514" y="759714"/>
            <a:ext cx="1227582" cy="804672"/>
          </a:xfrm>
          <a:prstGeom prst="rect">
            <a:avLst/>
          </a:prstGeom>
        </p:spPr>
      </p:pic>
      <p:pic>
        <p:nvPicPr>
          <p:cNvPr id="35" name="Picture 3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133600" y="3399663"/>
            <a:ext cx="1228725" cy="810387"/>
          </a:xfrm>
          <a:prstGeom prst="rect">
            <a:avLst/>
          </a:prstGeom>
        </p:spPr>
      </p:pic>
      <p:pic>
        <p:nvPicPr>
          <p:cNvPr id="36" name="Picture 3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295399" y="1457325"/>
            <a:ext cx="1228725" cy="803529"/>
          </a:xfrm>
          <a:prstGeom prst="rect">
            <a:avLst/>
          </a:prstGeom>
        </p:spPr>
      </p:pic>
    </p:spTree>
    <p:extLst>
      <p:ext uri="{BB962C8B-B14F-4D97-AF65-F5344CB8AC3E}">
        <p14:creationId xmlns:p14="http://schemas.microsoft.com/office/powerpoint/2010/main" val="254726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14"/>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13"/>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439586-9FDD-5841-A2D1-3CD2A01EB436}"/>
              </a:ext>
            </a:extLst>
          </p:cNvPr>
          <p:cNvSpPr/>
          <p:nvPr/>
        </p:nvSpPr>
        <p:spPr>
          <a:xfrm>
            <a:off x="434051" y="998317"/>
            <a:ext cx="5243332" cy="2334498"/>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8" name="Content Placeholder 2"/>
          <p:cNvSpPr>
            <a:spLocks noGrp="1"/>
          </p:cNvSpPr>
          <p:nvPr>
            <p:ph idx="1"/>
          </p:nvPr>
        </p:nvSpPr>
        <p:spPr>
          <a:xfrm>
            <a:off x="688187" y="225010"/>
            <a:ext cx="6172200" cy="383381"/>
          </a:xfrm>
        </p:spPr>
        <p:txBody>
          <a:bodyPr>
            <a:noAutofit/>
          </a:bodyPr>
          <a:lstStyle/>
          <a:p>
            <a:pPr>
              <a:buFontTx/>
              <a:buNone/>
            </a:pPr>
            <a:r>
              <a:rPr lang="en-AU" dirty="0">
                <a:solidFill>
                  <a:srgbClr val="00B0F0"/>
                </a:solidFill>
                <a:latin typeface="Century Gothic" panose="020B0502020202020204" pitchFamily="34" charset="0"/>
                <a:ea typeface="ＭＳ Ｐゴシック" charset="0"/>
                <a:cs typeface="Arial" charset="0"/>
              </a:rPr>
              <a:t>Discarded fishing gears</a:t>
            </a:r>
            <a:endParaRPr lang="en-AU" i="1" dirty="0">
              <a:solidFill>
                <a:srgbClr val="00B0F0"/>
              </a:solidFill>
              <a:latin typeface="Century Gothic" panose="020B0502020202020204" pitchFamily="34" charset="0"/>
              <a:ea typeface="ＭＳ Ｐゴシック" charset="0"/>
              <a:cs typeface="Arial" charset="0"/>
            </a:endParaRPr>
          </a:p>
          <a:p>
            <a:pPr algn="ctr">
              <a:buFontTx/>
              <a:buNone/>
            </a:pPr>
            <a:endParaRPr lang="en-AU" b="1" dirty="0">
              <a:solidFill>
                <a:srgbClr val="00B0F0"/>
              </a:solidFill>
              <a:latin typeface="Century Gothic" panose="020B0502020202020204" pitchFamily="34" charset="0"/>
              <a:ea typeface="ＭＳ Ｐゴシック" charset="0"/>
              <a:cs typeface="Arial" charset="0"/>
            </a:endParaRPr>
          </a:p>
        </p:txBody>
      </p:sp>
      <p:sp>
        <p:nvSpPr>
          <p:cNvPr id="9" name="TextBox 8"/>
          <p:cNvSpPr txBox="1"/>
          <p:nvPr/>
        </p:nvSpPr>
        <p:spPr>
          <a:xfrm>
            <a:off x="1227703" y="3722742"/>
            <a:ext cx="4041171" cy="323165"/>
          </a:xfrm>
          <a:prstGeom prst="rect">
            <a:avLst/>
          </a:prstGeom>
          <a:noFill/>
        </p:spPr>
        <p:txBody>
          <a:bodyPr wrap="none" rtlCol="0">
            <a:spAutoFit/>
          </a:bodyPr>
          <a:lstStyle/>
          <a:p>
            <a:r>
              <a:rPr lang="en-US" sz="1500" dirty="0">
                <a:solidFill>
                  <a:schemeClr val="bg1">
                    <a:lumMod val="95000"/>
                  </a:schemeClr>
                </a:solidFill>
              </a:rPr>
              <a:t>Widespread poaching is occurring in both regions</a:t>
            </a:r>
          </a:p>
        </p:txBody>
      </p:sp>
      <p:sp>
        <p:nvSpPr>
          <p:cNvPr id="10" name="TextBox 9"/>
          <p:cNvSpPr txBox="1"/>
          <p:nvPr/>
        </p:nvSpPr>
        <p:spPr>
          <a:xfrm>
            <a:off x="1266518" y="4110022"/>
            <a:ext cx="4018280" cy="323165"/>
          </a:xfrm>
          <a:prstGeom prst="rect">
            <a:avLst/>
          </a:prstGeom>
          <a:noFill/>
        </p:spPr>
        <p:txBody>
          <a:bodyPr wrap="none" rtlCol="0">
            <a:spAutoFit/>
          </a:bodyPr>
          <a:lstStyle/>
          <a:p>
            <a:r>
              <a:rPr lang="en-US" sz="1500" dirty="0">
                <a:solidFill>
                  <a:schemeClr val="bg1">
                    <a:lumMod val="95000"/>
                  </a:schemeClr>
                </a:solidFill>
              </a:rPr>
              <a:t>* Potentially inflated accumulation rates in Palms</a:t>
            </a:r>
          </a:p>
        </p:txBody>
      </p:sp>
      <p:pic>
        <p:nvPicPr>
          <p:cNvPr id="4" name="Picture 3" descr="Figure2dHotspots.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125" y="1158241"/>
            <a:ext cx="5178975" cy="2157906"/>
          </a:xfrm>
          <a:prstGeom prst="rect">
            <a:avLst/>
          </a:prstGeom>
        </p:spPr>
      </p:pic>
      <p:grpSp>
        <p:nvGrpSpPr>
          <p:cNvPr id="6" name="Group 5"/>
          <p:cNvGrpSpPr/>
          <p:nvPr/>
        </p:nvGrpSpPr>
        <p:grpSpPr>
          <a:xfrm>
            <a:off x="5829300" y="280673"/>
            <a:ext cx="2062175" cy="4743276"/>
            <a:chOff x="6248400" y="374231"/>
            <a:chExt cx="2749566" cy="6324368"/>
          </a:xfrm>
        </p:grpSpPr>
        <p:pic>
          <p:nvPicPr>
            <p:cNvPr id="2" name="Picture 1" descr="fishing line sites w poaching hotspots.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48400" y="780388"/>
              <a:ext cx="2749566" cy="5918211"/>
            </a:xfrm>
            <a:prstGeom prst="rect">
              <a:avLst/>
            </a:prstGeom>
          </p:spPr>
        </p:pic>
        <p:sp>
          <p:nvSpPr>
            <p:cNvPr id="5" name="TextBox 4"/>
            <p:cNvSpPr txBox="1"/>
            <p:nvPr/>
          </p:nvSpPr>
          <p:spPr>
            <a:xfrm>
              <a:off x="6713068" y="374231"/>
              <a:ext cx="1511525" cy="330945"/>
            </a:xfrm>
            <a:prstGeom prst="rect">
              <a:avLst/>
            </a:prstGeom>
            <a:noFill/>
          </p:spPr>
          <p:txBody>
            <a:bodyPr wrap="none" rtlCol="0">
              <a:spAutoFit/>
            </a:bodyPr>
            <a:lstStyle/>
            <a:p>
              <a:r>
                <a:rPr lang="en-US" sz="1013" dirty="0">
                  <a:solidFill>
                    <a:schemeClr val="bg1">
                      <a:lumMod val="95000"/>
                    </a:schemeClr>
                  </a:solidFill>
                </a:rPr>
                <a:t>Palm Island group</a:t>
              </a:r>
            </a:p>
          </p:txBody>
        </p:sp>
        <p:sp>
          <p:nvSpPr>
            <p:cNvPr id="29" name="TextBox 28"/>
            <p:cNvSpPr txBox="1"/>
            <p:nvPr/>
          </p:nvSpPr>
          <p:spPr>
            <a:xfrm>
              <a:off x="6383613" y="3380794"/>
              <a:ext cx="2009525" cy="330945"/>
            </a:xfrm>
            <a:prstGeom prst="rect">
              <a:avLst/>
            </a:prstGeom>
            <a:noFill/>
          </p:spPr>
          <p:txBody>
            <a:bodyPr wrap="none" rtlCol="0">
              <a:spAutoFit/>
            </a:bodyPr>
            <a:lstStyle/>
            <a:p>
              <a:r>
                <a:rPr lang="en-US" sz="1013" dirty="0">
                  <a:solidFill>
                    <a:schemeClr val="bg1">
                      <a:lumMod val="95000"/>
                    </a:schemeClr>
                  </a:solidFill>
                </a:rPr>
                <a:t>Whitsunday Island group</a:t>
              </a:r>
            </a:p>
          </p:txBody>
        </p:sp>
      </p:grpSp>
      <p:sp>
        <p:nvSpPr>
          <p:cNvPr id="12" name="Rectangle 11">
            <a:extLst>
              <a:ext uri="{FF2B5EF4-FFF2-40B4-BE49-F238E27FC236}">
                <a16:creationId xmlns:a16="http://schemas.microsoft.com/office/drawing/2014/main" id="{3954B56C-51B5-4848-B4E1-38D3EC9600AD}"/>
              </a:ext>
            </a:extLst>
          </p:cNvPr>
          <p:cNvSpPr/>
          <p:nvPr/>
        </p:nvSpPr>
        <p:spPr>
          <a:xfrm>
            <a:off x="434051" y="4661532"/>
            <a:ext cx="3256672" cy="248209"/>
          </a:xfrm>
          <a:prstGeom prst="rect">
            <a:avLst/>
          </a:prstGeom>
        </p:spPr>
        <p:txBody>
          <a:bodyPr wrap="square">
            <a:spAutoFit/>
          </a:bodyPr>
          <a:lstStyle/>
          <a:p>
            <a:r>
              <a:rPr lang="en-US" sz="1013" dirty="0" err="1">
                <a:solidFill>
                  <a:schemeClr val="bg1">
                    <a:lumMod val="95000"/>
                  </a:schemeClr>
                </a:solidFill>
              </a:rPr>
              <a:t>Bergseth</a:t>
            </a:r>
            <a:r>
              <a:rPr lang="en-US" sz="1013" dirty="0">
                <a:solidFill>
                  <a:schemeClr val="bg1">
                    <a:lumMod val="95000"/>
                  </a:schemeClr>
                </a:solidFill>
              </a:rPr>
              <a:t> et al. (2017) - FREE. 15, 67-73</a:t>
            </a:r>
          </a:p>
        </p:txBody>
      </p:sp>
    </p:spTree>
    <p:extLst>
      <p:ext uri="{BB962C8B-B14F-4D97-AF65-F5344CB8AC3E}">
        <p14:creationId xmlns:p14="http://schemas.microsoft.com/office/powerpoint/2010/main" val="200680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55FB87-CA32-A74B-B80E-0148A1BC3244}"/>
              </a:ext>
            </a:extLst>
          </p:cNvPr>
          <p:cNvSpPr/>
          <p:nvPr/>
        </p:nvSpPr>
        <p:spPr>
          <a:xfrm>
            <a:off x="5165203" y="1636148"/>
            <a:ext cx="3585194" cy="2835320"/>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8434" name="Content Placeholder 2"/>
          <p:cNvSpPr>
            <a:spLocks noGrp="1"/>
          </p:cNvSpPr>
          <p:nvPr>
            <p:ph idx="1"/>
          </p:nvPr>
        </p:nvSpPr>
        <p:spPr>
          <a:xfrm>
            <a:off x="659755" y="260265"/>
            <a:ext cx="7726103" cy="460355"/>
          </a:xfrm>
        </p:spPr>
        <p:txBody>
          <a:bodyPr>
            <a:normAutofit fontScale="85000" lnSpcReduction="20000"/>
          </a:bodyPr>
          <a:lstStyle/>
          <a:p>
            <a:pPr algn="ctr">
              <a:buFontTx/>
              <a:buNone/>
            </a:pPr>
            <a:r>
              <a:rPr lang="en-AU" dirty="0">
                <a:solidFill>
                  <a:srgbClr val="00B0F0"/>
                </a:solidFill>
                <a:latin typeface="Arial" charset="0"/>
                <a:ea typeface="ＭＳ Ｐゴシック" charset="0"/>
                <a:cs typeface="Arial" charset="0"/>
              </a:rPr>
              <a:t>Prevalence of poaching by recreational fishers</a:t>
            </a:r>
            <a:endParaRPr lang="en-AU" i="1" dirty="0">
              <a:solidFill>
                <a:srgbClr val="00B0F0"/>
              </a:solidFill>
              <a:latin typeface="Arial" charset="0"/>
              <a:ea typeface="ＭＳ Ｐゴシック" charset="0"/>
              <a:cs typeface="Arial" charset="0"/>
            </a:endParaRPr>
          </a:p>
          <a:p>
            <a:pPr algn="ctr">
              <a:buFontTx/>
              <a:buNone/>
            </a:pPr>
            <a:endParaRPr lang="en-AU" i="1" dirty="0">
              <a:solidFill>
                <a:srgbClr val="00B0F0"/>
              </a:solidFill>
              <a:latin typeface="Arial" charset="0"/>
              <a:ea typeface="ＭＳ Ｐゴシック" charset="0"/>
              <a:cs typeface="Arial" charset="0"/>
            </a:endParaRPr>
          </a:p>
          <a:p>
            <a:pPr algn="ctr">
              <a:buFontTx/>
              <a:buNone/>
            </a:pPr>
            <a:endParaRPr lang="en-AU" b="1" dirty="0">
              <a:solidFill>
                <a:srgbClr val="00B0F0"/>
              </a:solidFill>
              <a:latin typeface="Arial" charset="0"/>
              <a:ea typeface="ＭＳ Ｐゴシック" charset="0"/>
              <a:cs typeface="Arial" charset="0"/>
            </a:endParaRPr>
          </a:p>
        </p:txBody>
      </p:sp>
      <p:sp>
        <p:nvSpPr>
          <p:cNvPr id="15" name="TextBox 14"/>
          <p:cNvSpPr txBox="1"/>
          <p:nvPr/>
        </p:nvSpPr>
        <p:spPr>
          <a:xfrm>
            <a:off x="251751" y="1908893"/>
            <a:ext cx="4850240" cy="2862322"/>
          </a:xfrm>
          <a:prstGeom prst="rect">
            <a:avLst/>
          </a:prstGeom>
          <a:noFill/>
        </p:spPr>
        <p:txBody>
          <a:bodyPr wrap="square" rtlCol="0">
            <a:spAutoFit/>
          </a:bodyPr>
          <a:lstStyle/>
          <a:p>
            <a:pPr marL="257175" indent="-257175">
              <a:buFont typeface="Arial" panose="020B0604020202020204" pitchFamily="34" charset="0"/>
              <a:buChar char="•"/>
            </a:pPr>
            <a:r>
              <a:rPr lang="en-US" sz="1500" dirty="0">
                <a:solidFill>
                  <a:schemeClr val="bg1">
                    <a:lumMod val="95000"/>
                  </a:schemeClr>
                </a:solidFill>
              </a:rPr>
              <a:t>Poaching level estimated at 3 - 13% of GBR recreational fisher population</a:t>
            </a:r>
          </a:p>
          <a:p>
            <a:endParaRPr lang="en-US" sz="1500" dirty="0">
              <a:solidFill>
                <a:schemeClr val="bg1">
                  <a:lumMod val="95000"/>
                </a:schemeClr>
              </a:solidFill>
            </a:endParaRPr>
          </a:p>
          <a:p>
            <a:pPr marL="257175" indent="-257175">
              <a:buFont typeface="Arial" panose="020B0604020202020204" pitchFamily="34" charset="0"/>
              <a:buChar char="•"/>
            </a:pPr>
            <a:r>
              <a:rPr lang="en-US" sz="1500" dirty="0">
                <a:solidFill>
                  <a:srgbClr val="FFFFFF"/>
                </a:solidFill>
              </a:rPr>
              <a:t>Overall, 13% of fishers surveyed knew someone who had poached in the last 12 months</a:t>
            </a:r>
          </a:p>
          <a:p>
            <a:pPr marL="257175" indent="-257175">
              <a:buFont typeface="Arial" panose="020B0604020202020204" pitchFamily="34" charset="0"/>
              <a:buChar char="•"/>
            </a:pPr>
            <a:endParaRPr lang="en-US" sz="1500" dirty="0">
              <a:solidFill>
                <a:srgbClr val="FFFFFF"/>
              </a:solidFill>
            </a:endParaRPr>
          </a:p>
          <a:p>
            <a:pPr marL="257175" indent="-257175">
              <a:buFont typeface="Arial" panose="020B0604020202020204" pitchFamily="34" charset="0"/>
              <a:buChar char="•"/>
            </a:pPr>
            <a:r>
              <a:rPr lang="en-US" sz="1500" dirty="0">
                <a:solidFill>
                  <a:schemeClr val="bg1">
                    <a:lumMod val="95000"/>
                  </a:schemeClr>
                </a:solidFill>
              </a:rPr>
              <a:t>2009 non compliance estimate = 10% (via RRT and perceived poaching; Arias &amp; Sutton 2013)</a:t>
            </a:r>
          </a:p>
          <a:p>
            <a:pPr marL="257175" indent="-257175">
              <a:buFont typeface="Arial" panose="020B0604020202020204" pitchFamily="34" charset="0"/>
              <a:buChar char="•"/>
            </a:pPr>
            <a:endParaRPr lang="en-US" sz="1500" dirty="0">
              <a:solidFill>
                <a:schemeClr val="bg1">
                  <a:lumMod val="95000"/>
                </a:schemeClr>
              </a:solidFill>
            </a:endParaRPr>
          </a:p>
          <a:p>
            <a:pPr marL="257175" indent="-257175">
              <a:buFont typeface="Arial" panose="020B0604020202020204" pitchFamily="34" charset="0"/>
              <a:buChar char="•"/>
            </a:pPr>
            <a:r>
              <a:rPr lang="en-US" sz="1500" dirty="0">
                <a:solidFill>
                  <a:schemeClr val="bg1">
                    <a:lumMod val="95000"/>
                  </a:schemeClr>
                </a:solidFill>
              </a:rPr>
              <a:t>More direct methods (RRT, SAQ, &amp; UCT) used in this study are likely prone to underreporting</a:t>
            </a:r>
          </a:p>
          <a:p>
            <a:pPr marL="257175" indent="-257175">
              <a:buFont typeface="Arial" panose="020B0604020202020204" pitchFamily="34" charset="0"/>
              <a:buChar char="•"/>
            </a:pPr>
            <a:endParaRPr lang="en-US" sz="1500" dirty="0">
              <a:solidFill>
                <a:schemeClr val="bg1">
                  <a:lumMod val="95000"/>
                </a:schemeClr>
              </a:solidFill>
            </a:endParaRPr>
          </a:p>
        </p:txBody>
      </p:sp>
      <p:pic>
        <p:nvPicPr>
          <p:cNvPr id="5" name="Picture 4" descr="Figure3b_5measures_final.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49475" y="1785396"/>
            <a:ext cx="3416648" cy="2536825"/>
          </a:xfrm>
          <a:prstGeom prst="rect">
            <a:avLst/>
          </a:prstGeom>
        </p:spPr>
      </p:pic>
      <p:sp>
        <p:nvSpPr>
          <p:cNvPr id="4" name="Rectangle 3">
            <a:extLst>
              <a:ext uri="{FF2B5EF4-FFF2-40B4-BE49-F238E27FC236}">
                <a16:creationId xmlns:a16="http://schemas.microsoft.com/office/drawing/2014/main" id="{04D57807-2839-4440-B137-F0A8F6E1A847}"/>
              </a:ext>
            </a:extLst>
          </p:cNvPr>
          <p:cNvSpPr/>
          <p:nvPr/>
        </p:nvSpPr>
        <p:spPr>
          <a:xfrm>
            <a:off x="5754801" y="4748133"/>
            <a:ext cx="3256672" cy="248209"/>
          </a:xfrm>
          <a:prstGeom prst="rect">
            <a:avLst/>
          </a:prstGeom>
        </p:spPr>
        <p:txBody>
          <a:bodyPr wrap="square">
            <a:spAutoFit/>
          </a:bodyPr>
          <a:lstStyle/>
          <a:p>
            <a:r>
              <a:rPr lang="en-US" sz="1013" dirty="0" err="1">
                <a:solidFill>
                  <a:schemeClr val="bg1">
                    <a:lumMod val="95000"/>
                  </a:schemeClr>
                </a:solidFill>
              </a:rPr>
              <a:t>Bergseth</a:t>
            </a:r>
            <a:r>
              <a:rPr lang="en-US" sz="1013" dirty="0">
                <a:solidFill>
                  <a:schemeClr val="bg1">
                    <a:lumMod val="95000"/>
                  </a:schemeClr>
                </a:solidFill>
              </a:rPr>
              <a:t> et al. (2017) - FREE. 15, 67-73</a:t>
            </a:r>
          </a:p>
        </p:txBody>
      </p:sp>
      <p:sp>
        <p:nvSpPr>
          <p:cNvPr id="6" name="Oval 5"/>
          <p:cNvSpPr/>
          <p:nvPr/>
        </p:nvSpPr>
        <p:spPr>
          <a:xfrm>
            <a:off x="6076887" y="1908894"/>
            <a:ext cx="1063091" cy="2422003"/>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13">
              <a:solidFill>
                <a:schemeClr val="bg1">
                  <a:lumMod val="95000"/>
                </a:schemeClr>
              </a:solidFill>
            </a:endParaRPr>
          </a:p>
        </p:txBody>
      </p:sp>
      <p:sp>
        <p:nvSpPr>
          <p:cNvPr id="8" name="Rectangle 7">
            <a:extLst>
              <a:ext uri="{FF2B5EF4-FFF2-40B4-BE49-F238E27FC236}">
                <a16:creationId xmlns:a16="http://schemas.microsoft.com/office/drawing/2014/main" id="{BB94C7DA-BAF0-7B4F-9E60-18442753A512}"/>
              </a:ext>
            </a:extLst>
          </p:cNvPr>
          <p:cNvSpPr/>
          <p:nvPr/>
        </p:nvSpPr>
        <p:spPr>
          <a:xfrm>
            <a:off x="251751" y="900322"/>
            <a:ext cx="6076708" cy="784830"/>
          </a:xfrm>
          <a:prstGeom prst="rect">
            <a:avLst/>
          </a:prstGeom>
        </p:spPr>
        <p:txBody>
          <a:bodyPr wrap="square">
            <a:spAutoFit/>
          </a:bodyPr>
          <a:lstStyle/>
          <a:p>
            <a:r>
              <a:rPr lang="en-US" sz="1500" dirty="0">
                <a:solidFill>
                  <a:schemeClr val="bg1">
                    <a:lumMod val="95000"/>
                  </a:schemeClr>
                </a:solidFill>
              </a:rPr>
              <a:t>Boat ramp surveys conducted in Townsville, April 2015 – December 2016 </a:t>
            </a:r>
          </a:p>
          <a:p>
            <a:pPr marL="214313" indent="-214313">
              <a:buFont typeface="Arial" panose="020B0604020202020204" pitchFamily="34" charset="0"/>
              <a:buChar char="•"/>
            </a:pPr>
            <a:r>
              <a:rPr lang="en-US" sz="1500" dirty="0">
                <a:solidFill>
                  <a:schemeClr val="bg1">
                    <a:lumMod val="95000"/>
                  </a:schemeClr>
                </a:solidFill>
              </a:rPr>
              <a:t>Specialized questioning techniques that employed several methods</a:t>
            </a:r>
          </a:p>
          <a:p>
            <a:pPr marL="214313" indent="-214313">
              <a:buFont typeface="Arial" panose="020B0604020202020204" pitchFamily="34" charset="0"/>
              <a:buChar char="•"/>
            </a:pPr>
            <a:r>
              <a:rPr lang="en-US" sz="1500" dirty="0">
                <a:solidFill>
                  <a:schemeClr val="bg1">
                    <a:lumMod val="95000"/>
                  </a:schemeClr>
                </a:solidFill>
              </a:rPr>
              <a:t>682 total surveys collected</a:t>
            </a:r>
          </a:p>
        </p:txBody>
      </p:sp>
    </p:spTree>
    <p:extLst>
      <p:ext uri="{BB962C8B-B14F-4D97-AF65-F5344CB8AC3E}">
        <p14:creationId xmlns:p14="http://schemas.microsoft.com/office/powerpoint/2010/main" val="160884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F31DA53-ED75-F047-9501-AF2476B535B0}"/>
              </a:ext>
            </a:extLst>
          </p:cNvPr>
          <p:cNvSpPr/>
          <p:nvPr/>
        </p:nvSpPr>
        <p:spPr>
          <a:xfrm>
            <a:off x="4346008" y="596551"/>
            <a:ext cx="4378409" cy="3232922"/>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8434" name="Content Placeholder 2"/>
          <p:cNvSpPr>
            <a:spLocks noGrp="1"/>
          </p:cNvSpPr>
          <p:nvPr>
            <p:ph idx="1"/>
          </p:nvPr>
        </p:nvSpPr>
        <p:spPr>
          <a:xfrm>
            <a:off x="980955" y="101472"/>
            <a:ext cx="7132903" cy="460355"/>
          </a:xfrm>
        </p:spPr>
        <p:txBody>
          <a:bodyPr>
            <a:normAutofit fontScale="92500" lnSpcReduction="20000"/>
          </a:bodyPr>
          <a:lstStyle/>
          <a:p>
            <a:pPr algn="ctr">
              <a:buFontTx/>
              <a:buNone/>
            </a:pPr>
            <a:r>
              <a:rPr lang="en-AU" dirty="0">
                <a:solidFill>
                  <a:srgbClr val="00B0F0"/>
                </a:solidFill>
                <a:latin typeface="Arial" charset="0"/>
                <a:ea typeface="ＭＳ Ｐゴシック" charset="0"/>
                <a:cs typeface="Arial" charset="0"/>
              </a:rPr>
              <a:t>Perceived motivations to poach</a:t>
            </a:r>
            <a:endParaRPr lang="en-AU" i="1" dirty="0">
              <a:solidFill>
                <a:srgbClr val="00B0F0"/>
              </a:solidFill>
              <a:latin typeface="Arial" charset="0"/>
              <a:ea typeface="ＭＳ Ｐゴシック" charset="0"/>
              <a:cs typeface="Arial" charset="0"/>
            </a:endParaRPr>
          </a:p>
        </p:txBody>
      </p:sp>
      <p:sp>
        <p:nvSpPr>
          <p:cNvPr id="13" name="TextBox 12"/>
          <p:cNvSpPr txBox="1"/>
          <p:nvPr/>
        </p:nvSpPr>
        <p:spPr>
          <a:xfrm>
            <a:off x="125848" y="561826"/>
            <a:ext cx="4166608" cy="3554819"/>
          </a:xfrm>
          <a:prstGeom prst="rect">
            <a:avLst/>
          </a:prstGeom>
          <a:noFill/>
        </p:spPr>
        <p:txBody>
          <a:bodyPr wrap="square" rtlCol="0">
            <a:spAutoFit/>
          </a:bodyPr>
          <a:lstStyle/>
          <a:p>
            <a:pPr marL="257175" indent="-257175">
              <a:buFont typeface="Arial" panose="020B0604020202020204" pitchFamily="34" charset="0"/>
              <a:buChar char="•"/>
            </a:pPr>
            <a:r>
              <a:rPr lang="en-US" sz="1500" dirty="0">
                <a:solidFill>
                  <a:schemeClr val="bg1">
                    <a:lumMod val="95000"/>
                  </a:schemeClr>
                </a:solidFill>
              </a:rPr>
              <a:t>Fishers perceive poaching as opportunity-based rather than an act of protest or rebellion</a:t>
            </a:r>
          </a:p>
          <a:p>
            <a:pPr lvl="1"/>
            <a:r>
              <a:rPr lang="en-US" sz="1500" dirty="0">
                <a:solidFill>
                  <a:srgbClr val="FFFFFF"/>
                </a:solidFill>
              </a:rPr>
              <a:t> </a:t>
            </a:r>
            <a:r>
              <a:rPr lang="en-US" sz="1500" dirty="0" err="1">
                <a:solidFill>
                  <a:srgbClr val="FFFFFF"/>
                </a:solidFill>
              </a:rPr>
              <a:t>ie</a:t>
            </a:r>
            <a:r>
              <a:rPr lang="en-US" sz="1500" dirty="0">
                <a:solidFill>
                  <a:srgbClr val="FFFFFF"/>
                </a:solidFill>
              </a:rPr>
              <a:t>. better catches and low risk of detection</a:t>
            </a:r>
          </a:p>
          <a:p>
            <a:pPr marL="600075" lvl="1" indent="-257175">
              <a:buFont typeface="Arial" panose="020B0604020202020204" pitchFamily="34" charset="0"/>
              <a:buChar char="•"/>
            </a:pPr>
            <a:endParaRPr lang="en-US" sz="1500" dirty="0">
              <a:solidFill>
                <a:srgbClr val="FFFFFF"/>
              </a:solidFill>
            </a:endParaRPr>
          </a:p>
          <a:p>
            <a:pPr marL="257175" indent="-257175">
              <a:buFont typeface="Arial" panose="020B0604020202020204" pitchFamily="34" charset="0"/>
              <a:buChar char="•"/>
            </a:pPr>
            <a:r>
              <a:rPr lang="en-US" sz="1500" dirty="0">
                <a:solidFill>
                  <a:schemeClr val="bg1">
                    <a:lumMod val="95000"/>
                  </a:schemeClr>
                </a:solidFill>
              </a:rPr>
              <a:t>Overall, little difference between line fishers and </a:t>
            </a:r>
            <a:r>
              <a:rPr lang="en-US" sz="1500" dirty="0" err="1">
                <a:solidFill>
                  <a:schemeClr val="bg1">
                    <a:lumMod val="95000"/>
                  </a:schemeClr>
                </a:solidFill>
              </a:rPr>
              <a:t>spearfishers</a:t>
            </a:r>
            <a:r>
              <a:rPr lang="en-US" sz="1500" dirty="0">
                <a:solidFill>
                  <a:schemeClr val="bg1">
                    <a:lumMod val="95000"/>
                  </a:schemeClr>
                </a:solidFill>
              </a:rPr>
              <a:t> except defiance and acts of rebellion</a:t>
            </a:r>
          </a:p>
          <a:p>
            <a:pPr marL="257175" indent="-257175">
              <a:buFont typeface="Arial" panose="020B0604020202020204" pitchFamily="34" charset="0"/>
              <a:buChar char="•"/>
            </a:pPr>
            <a:endParaRPr lang="en-US" sz="1500" dirty="0">
              <a:solidFill>
                <a:schemeClr val="bg1">
                  <a:lumMod val="95000"/>
                </a:schemeClr>
              </a:solidFill>
            </a:endParaRPr>
          </a:p>
          <a:p>
            <a:pPr marL="257175" indent="-257175">
              <a:buFont typeface="Arial" panose="020B0604020202020204" pitchFamily="34" charset="0"/>
              <a:buChar char="•"/>
            </a:pPr>
            <a:r>
              <a:rPr lang="en-US" sz="1500" dirty="0">
                <a:solidFill>
                  <a:srgbClr val="FFFFFF"/>
                </a:solidFill>
              </a:rPr>
              <a:t>Extolling the benefits of reserves (i.e. bigger and more fish) may encourage poaching when enforcement is limited</a:t>
            </a:r>
          </a:p>
          <a:p>
            <a:pPr marL="257175" indent="-257175">
              <a:buFont typeface="Arial" panose="020B0604020202020204" pitchFamily="34" charset="0"/>
              <a:buChar char="•"/>
            </a:pPr>
            <a:endParaRPr lang="en-US" sz="1500" dirty="0">
              <a:solidFill>
                <a:srgbClr val="FFFFFF"/>
              </a:solidFill>
            </a:endParaRPr>
          </a:p>
          <a:p>
            <a:pPr marL="257175" indent="-257175">
              <a:buFont typeface="Arial" panose="020B0604020202020204" pitchFamily="34" charset="0"/>
              <a:buChar char="•"/>
            </a:pPr>
            <a:r>
              <a:rPr lang="en-US" sz="1500" dirty="0">
                <a:solidFill>
                  <a:srgbClr val="FFFFFF"/>
                </a:solidFill>
              </a:rPr>
              <a:t>Fishers may use short-term planning when deciding to poach, so further information about larval subsidies, etc. may not deter poaching</a:t>
            </a:r>
            <a:endParaRPr lang="en-US" sz="1500" dirty="0">
              <a:solidFill>
                <a:schemeClr val="bg1">
                  <a:lumMod val="95000"/>
                </a:schemeClr>
              </a:solidFill>
            </a:endParaRPr>
          </a:p>
        </p:txBody>
      </p:sp>
      <p:grpSp>
        <p:nvGrpSpPr>
          <p:cNvPr id="6" name="Group 5"/>
          <p:cNvGrpSpPr/>
          <p:nvPr/>
        </p:nvGrpSpPr>
        <p:grpSpPr>
          <a:xfrm>
            <a:off x="5065808" y="1352407"/>
            <a:ext cx="740420" cy="714243"/>
            <a:chOff x="4485637" y="2824480"/>
            <a:chExt cx="987226" cy="952324"/>
          </a:xfrm>
        </p:grpSpPr>
        <p:sp>
          <p:nvSpPr>
            <p:cNvPr id="7" name="Up Arrow 6"/>
            <p:cNvSpPr/>
            <p:nvPr/>
          </p:nvSpPr>
          <p:spPr>
            <a:xfrm flipH="1">
              <a:off x="4485638" y="2824480"/>
              <a:ext cx="198119" cy="406400"/>
            </a:xfrm>
            <a:prstGeom prst="up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8" name="Up Arrow 27"/>
            <p:cNvSpPr/>
            <p:nvPr/>
          </p:nvSpPr>
          <p:spPr>
            <a:xfrm flipH="1" flipV="1">
              <a:off x="4485637" y="3383277"/>
              <a:ext cx="198121" cy="393527"/>
            </a:xfrm>
            <a:prstGeom prst="up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8" name="TextBox 7"/>
            <p:cNvSpPr txBox="1"/>
            <p:nvPr/>
          </p:nvSpPr>
          <p:spPr>
            <a:xfrm>
              <a:off x="4683758" y="2955071"/>
              <a:ext cx="615981" cy="307776"/>
            </a:xfrm>
            <a:prstGeom prst="rect">
              <a:avLst/>
            </a:prstGeom>
            <a:noFill/>
          </p:spPr>
          <p:txBody>
            <a:bodyPr wrap="none" rtlCol="0">
              <a:spAutoFit/>
            </a:bodyPr>
            <a:lstStyle/>
            <a:p>
              <a:r>
                <a:rPr lang="en-US" sz="900" dirty="0"/>
                <a:t>Agree</a:t>
              </a:r>
            </a:p>
          </p:txBody>
        </p:sp>
        <p:sp>
          <p:nvSpPr>
            <p:cNvPr id="30" name="TextBox 29"/>
            <p:cNvSpPr txBox="1"/>
            <p:nvPr/>
          </p:nvSpPr>
          <p:spPr>
            <a:xfrm>
              <a:off x="4683758" y="3370403"/>
              <a:ext cx="789105" cy="307776"/>
            </a:xfrm>
            <a:prstGeom prst="rect">
              <a:avLst/>
            </a:prstGeom>
            <a:noFill/>
          </p:spPr>
          <p:txBody>
            <a:bodyPr wrap="none" rtlCol="0">
              <a:spAutoFit/>
            </a:bodyPr>
            <a:lstStyle/>
            <a:p>
              <a:r>
                <a:rPr lang="en-US" sz="900" dirty="0"/>
                <a:t>Disagree</a:t>
              </a:r>
            </a:p>
          </p:txBody>
        </p:sp>
      </p:grpSp>
      <p:pic>
        <p:nvPicPr>
          <p:cNvPr id="9" name="Picture 8" descr="MTPfulldata.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2604" y="670771"/>
            <a:ext cx="4078027" cy="3158702"/>
          </a:xfrm>
          <a:prstGeom prst="rect">
            <a:avLst/>
          </a:prstGeom>
        </p:spPr>
      </p:pic>
      <p:sp>
        <p:nvSpPr>
          <p:cNvPr id="35" name="Oval 34"/>
          <p:cNvSpPr/>
          <p:nvPr/>
        </p:nvSpPr>
        <p:spPr>
          <a:xfrm>
            <a:off x="5000264" y="737887"/>
            <a:ext cx="759973" cy="74652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13"/>
          </a:p>
        </p:txBody>
      </p:sp>
      <p:sp>
        <p:nvSpPr>
          <p:cNvPr id="36" name="Oval 35"/>
          <p:cNvSpPr/>
          <p:nvPr/>
        </p:nvSpPr>
        <p:spPr>
          <a:xfrm>
            <a:off x="7595886" y="1553901"/>
            <a:ext cx="834745" cy="816016"/>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13"/>
          </a:p>
        </p:txBody>
      </p:sp>
      <p:sp>
        <p:nvSpPr>
          <p:cNvPr id="32" name="TextBox 31">
            <a:extLst>
              <a:ext uri="{FF2B5EF4-FFF2-40B4-BE49-F238E27FC236}">
                <a16:creationId xmlns:a16="http://schemas.microsoft.com/office/drawing/2014/main" id="{E48FEF6F-0F58-564A-AC13-4A5A98215437}"/>
              </a:ext>
            </a:extLst>
          </p:cNvPr>
          <p:cNvSpPr txBox="1"/>
          <p:nvPr/>
        </p:nvSpPr>
        <p:spPr>
          <a:xfrm>
            <a:off x="125848" y="4081619"/>
            <a:ext cx="8646289" cy="784830"/>
          </a:xfrm>
          <a:prstGeom prst="rect">
            <a:avLst/>
          </a:prstGeom>
          <a:noFill/>
        </p:spPr>
        <p:txBody>
          <a:bodyPr wrap="square" rtlCol="0">
            <a:spAutoFit/>
          </a:bodyPr>
          <a:lstStyle/>
          <a:p>
            <a:pPr marL="214313" indent="-214313">
              <a:buFont typeface="Arial" charset="0"/>
              <a:buChar char="•"/>
            </a:pPr>
            <a:endParaRPr lang="en-US" sz="1500" dirty="0">
              <a:solidFill>
                <a:srgbClr val="FFFFFF"/>
              </a:solidFill>
            </a:endParaRPr>
          </a:p>
          <a:p>
            <a:pPr marL="214313" indent="-214313">
              <a:buFont typeface="Arial" charset="0"/>
              <a:buChar char="•"/>
            </a:pPr>
            <a:r>
              <a:rPr lang="en-US" sz="1500" dirty="0">
                <a:solidFill>
                  <a:srgbClr val="FFFFFF"/>
                </a:solidFill>
              </a:rPr>
              <a:t>Social influence approaches should therefore aim to influence people’s perceptions of the occurrence and social </a:t>
            </a:r>
            <a:r>
              <a:rPr lang="en-US" sz="1500" b="1" dirty="0">
                <a:solidFill>
                  <a:srgbClr val="FFFF00"/>
                </a:solidFill>
              </a:rPr>
              <a:t>unacceptability</a:t>
            </a:r>
            <a:r>
              <a:rPr lang="en-US" sz="1500" b="1" dirty="0">
                <a:solidFill>
                  <a:srgbClr val="6FFF17"/>
                </a:solidFill>
              </a:rPr>
              <a:t> </a:t>
            </a:r>
            <a:r>
              <a:rPr lang="en-US" sz="1500" dirty="0">
                <a:solidFill>
                  <a:srgbClr val="FFFFFF"/>
                </a:solidFill>
              </a:rPr>
              <a:t>of poaching</a:t>
            </a:r>
          </a:p>
        </p:txBody>
      </p:sp>
      <p:sp>
        <p:nvSpPr>
          <p:cNvPr id="33" name="Rectangle 32">
            <a:extLst>
              <a:ext uri="{FF2B5EF4-FFF2-40B4-BE49-F238E27FC236}">
                <a16:creationId xmlns:a16="http://schemas.microsoft.com/office/drawing/2014/main" id="{1641AA8D-9129-364C-87DD-F516A635E699}"/>
              </a:ext>
            </a:extLst>
          </p:cNvPr>
          <p:cNvSpPr/>
          <p:nvPr/>
        </p:nvSpPr>
        <p:spPr>
          <a:xfrm>
            <a:off x="5754801" y="4748133"/>
            <a:ext cx="3256672" cy="248209"/>
          </a:xfrm>
          <a:prstGeom prst="rect">
            <a:avLst/>
          </a:prstGeom>
        </p:spPr>
        <p:txBody>
          <a:bodyPr wrap="square">
            <a:spAutoFit/>
          </a:bodyPr>
          <a:lstStyle/>
          <a:p>
            <a:r>
              <a:rPr lang="en-US" sz="1013" dirty="0" err="1">
                <a:solidFill>
                  <a:schemeClr val="bg1">
                    <a:lumMod val="95000"/>
                  </a:schemeClr>
                </a:solidFill>
              </a:rPr>
              <a:t>Bergseth</a:t>
            </a:r>
            <a:r>
              <a:rPr lang="en-US" sz="1013" dirty="0">
                <a:solidFill>
                  <a:schemeClr val="bg1">
                    <a:lumMod val="95000"/>
                  </a:schemeClr>
                </a:solidFill>
              </a:rPr>
              <a:t> et al. (2017) - FREE. 15, 67-73</a:t>
            </a:r>
          </a:p>
        </p:txBody>
      </p:sp>
    </p:spTree>
    <p:extLst>
      <p:ext uri="{BB962C8B-B14F-4D97-AF65-F5344CB8AC3E}">
        <p14:creationId xmlns:p14="http://schemas.microsoft.com/office/powerpoint/2010/main" val="290133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488" y="552251"/>
            <a:ext cx="7886700" cy="367757"/>
          </a:xfrm>
        </p:spPr>
        <p:txBody>
          <a:bodyPr>
            <a:noAutofit/>
          </a:bodyPr>
          <a:lstStyle/>
          <a:p>
            <a:r>
              <a:rPr lang="en-AU" sz="3200" dirty="0"/>
              <a:t>What research has been done here?</a:t>
            </a:r>
          </a:p>
        </p:txBody>
      </p:sp>
      <p:sp>
        <p:nvSpPr>
          <p:cNvPr id="4" name="Text Placeholder 3"/>
          <p:cNvSpPr>
            <a:spLocks noGrp="1"/>
          </p:cNvSpPr>
          <p:nvPr>
            <p:ph type="body" sz="quarter" idx="11"/>
          </p:nvPr>
        </p:nvSpPr>
        <p:spPr>
          <a:xfrm>
            <a:off x="816219" y="1250216"/>
            <a:ext cx="7886700" cy="3893284"/>
          </a:xfrm>
        </p:spPr>
        <p:txBody>
          <a:bodyPr/>
          <a:lstStyle/>
          <a:p>
            <a:pPr marL="285750" indent="-285750">
              <a:lnSpc>
                <a:spcPct val="100000"/>
              </a:lnSpc>
              <a:buFont typeface="Arial" panose="020B0604020202020204" pitchFamily="34" charset="0"/>
              <a:buChar char="•"/>
            </a:pPr>
            <a:r>
              <a:rPr lang="en-AU" sz="2000" dirty="0">
                <a:solidFill>
                  <a:schemeClr val="bg2"/>
                </a:solidFill>
              </a:rPr>
              <a:t>James Cook University / ARC </a:t>
            </a:r>
            <a:r>
              <a:rPr lang="en-AU" sz="2000" dirty="0" err="1">
                <a:solidFill>
                  <a:schemeClr val="bg2"/>
                </a:solidFill>
              </a:rPr>
              <a:t>CoE</a:t>
            </a:r>
            <a:r>
              <a:rPr lang="en-AU" sz="2000" dirty="0">
                <a:solidFill>
                  <a:schemeClr val="bg2"/>
                </a:solidFill>
              </a:rPr>
              <a:t> </a:t>
            </a:r>
            <a:r>
              <a:rPr lang="en-AU" dirty="0">
                <a:solidFill>
                  <a:schemeClr val="bg2"/>
                </a:solidFill>
              </a:rPr>
              <a:t>Reef fish surveys at 8 sites on the eastern side of the island to measure the effects of zoning on fish communities, 2004-2019. </a:t>
            </a:r>
          </a:p>
          <a:p>
            <a:pPr marL="285750" indent="-285750">
              <a:lnSpc>
                <a:spcPct val="100000"/>
              </a:lnSpc>
              <a:buFont typeface="Arial" panose="020B0604020202020204" pitchFamily="34" charset="0"/>
              <a:buChar char="•"/>
            </a:pPr>
            <a:r>
              <a:rPr lang="en-AU" sz="2000" dirty="0">
                <a:solidFill>
                  <a:srgbClr val="005B9E"/>
                </a:solidFill>
              </a:rPr>
              <a:t>James Cook University </a:t>
            </a:r>
            <a:r>
              <a:rPr lang="en-AU" dirty="0"/>
              <a:t>Tagging of blacktip reef sharks in Cockle Bay, 2008-2011.</a:t>
            </a:r>
          </a:p>
          <a:p>
            <a:pPr marL="285750" indent="-285750">
              <a:lnSpc>
                <a:spcPct val="100000"/>
              </a:lnSpc>
              <a:buFont typeface="Arial" panose="020B0604020202020204" pitchFamily="34" charset="0"/>
              <a:buChar char="•"/>
            </a:pPr>
            <a:r>
              <a:rPr lang="en-AU" sz="2000" dirty="0">
                <a:solidFill>
                  <a:srgbClr val="005B9E"/>
                </a:solidFill>
              </a:rPr>
              <a:t>University of Queensland </a:t>
            </a:r>
            <a:r>
              <a:rPr lang="en-AU" dirty="0"/>
              <a:t>Ciguatera study, 2006-2007.</a:t>
            </a:r>
          </a:p>
          <a:p>
            <a:pPr marL="285750" indent="-285750">
              <a:lnSpc>
                <a:spcPct val="100000"/>
              </a:lnSpc>
              <a:buFont typeface="Arial" panose="020B0604020202020204" pitchFamily="34" charset="0"/>
              <a:buChar char="•"/>
            </a:pPr>
            <a:r>
              <a:rPr lang="en-AU" sz="2000" dirty="0">
                <a:solidFill>
                  <a:srgbClr val="005B9E"/>
                </a:solidFill>
              </a:rPr>
              <a:t>James Cook University </a:t>
            </a:r>
            <a:r>
              <a:rPr lang="en-AU" dirty="0"/>
              <a:t>Experimental and observational research to test the effects of farming damselfish on corals and algae, 1998-2004.</a:t>
            </a:r>
          </a:p>
          <a:p>
            <a:pPr marL="285750" indent="-285750">
              <a:lnSpc>
                <a:spcPct val="100000"/>
              </a:lnSpc>
              <a:buFont typeface="Arial" panose="020B0604020202020204" pitchFamily="34" charset="0"/>
              <a:buChar char="•"/>
            </a:pPr>
            <a:r>
              <a:rPr lang="en-AU" sz="2000" dirty="0">
                <a:solidFill>
                  <a:srgbClr val="005B9E"/>
                </a:solidFill>
              </a:rPr>
              <a:t>Environ-Ecological Engineering Institute </a:t>
            </a:r>
            <a:r>
              <a:rPr lang="en-AU" dirty="0"/>
              <a:t>Diets of fishes inhabiting the seagrass beds of Cockle Bay.</a:t>
            </a:r>
          </a:p>
          <a:p>
            <a:pPr marL="285750" indent="-285750">
              <a:lnSpc>
                <a:spcPct val="100000"/>
              </a:lnSpc>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21307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D69DC6-0798-4D35-9452-10BADD412348}"/>
              </a:ext>
            </a:extLst>
          </p:cNvPr>
          <p:cNvSpPr>
            <a:spLocks noGrp="1"/>
          </p:cNvSpPr>
          <p:nvPr>
            <p:ph type="title"/>
          </p:nvPr>
        </p:nvSpPr>
        <p:spPr>
          <a:xfrm>
            <a:off x="628649" y="58804"/>
            <a:ext cx="5094234" cy="776768"/>
          </a:xfrm>
        </p:spPr>
        <p:txBody>
          <a:bodyPr>
            <a:normAutofit fontScale="90000"/>
          </a:bodyPr>
          <a:lstStyle/>
          <a:p>
            <a:r>
              <a:rPr lang="en-AU" dirty="0"/>
              <a:t>Population structure and residency patterns of the blacktip reef shark </a:t>
            </a:r>
            <a:r>
              <a:rPr lang="en-AU" i="1" dirty="0"/>
              <a:t>Carcharhinus </a:t>
            </a:r>
            <a:r>
              <a:rPr lang="en-AU" i="1" dirty="0" err="1"/>
              <a:t>melanopterus</a:t>
            </a:r>
            <a:r>
              <a:rPr lang="en-AU" dirty="0"/>
              <a:t> in turbid coastal environments</a:t>
            </a:r>
          </a:p>
        </p:txBody>
      </p:sp>
      <p:grpSp>
        <p:nvGrpSpPr>
          <p:cNvPr id="3" name="Group 2">
            <a:extLst>
              <a:ext uri="{FF2B5EF4-FFF2-40B4-BE49-F238E27FC236}">
                <a16:creationId xmlns:a16="http://schemas.microsoft.com/office/drawing/2014/main" id="{8DEBA9FB-51A1-414A-B879-A761D63F8F97}"/>
              </a:ext>
            </a:extLst>
          </p:cNvPr>
          <p:cNvGrpSpPr/>
          <p:nvPr/>
        </p:nvGrpSpPr>
        <p:grpSpPr>
          <a:xfrm>
            <a:off x="1175290" y="2722082"/>
            <a:ext cx="3302718" cy="2211748"/>
            <a:chOff x="859979" y="2722082"/>
            <a:chExt cx="3302718" cy="2211748"/>
          </a:xfrm>
        </p:grpSpPr>
        <p:pic>
          <p:nvPicPr>
            <p:cNvPr id="5" name="Picture 4">
              <a:extLst>
                <a:ext uri="{FF2B5EF4-FFF2-40B4-BE49-F238E27FC236}">
                  <a16:creationId xmlns:a16="http://schemas.microsoft.com/office/drawing/2014/main" id="{A7775D92-1C57-4E6E-AD8E-764A1A80C8F5}"/>
                </a:ext>
              </a:extLst>
            </p:cNvPr>
            <p:cNvPicPr>
              <a:picLocks noChangeAspect="1"/>
            </p:cNvPicPr>
            <p:nvPr/>
          </p:nvPicPr>
          <p:blipFill rotWithShape="1">
            <a:blip r:embed="rId3"/>
            <a:srcRect l="18012" t="2438" r="13269" b="16205"/>
            <a:stretch/>
          </p:blipFill>
          <p:spPr>
            <a:xfrm>
              <a:off x="859979" y="2722082"/>
              <a:ext cx="3302718" cy="2211748"/>
            </a:xfrm>
            <a:prstGeom prst="rect">
              <a:avLst/>
            </a:prstGeom>
          </p:spPr>
        </p:pic>
        <p:sp>
          <p:nvSpPr>
            <p:cNvPr id="6" name="TextBox 5">
              <a:extLst>
                <a:ext uri="{FF2B5EF4-FFF2-40B4-BE49-F238E27FC236}">
                  <a16:creationId xmlns:a16="http://schemas.microsoft.com/office/drawing/2014/main" id="{22BA80D8-F486-4686-B7F7-F87FB2CE4A8C}"/>
                </a:ext>
              </a:extLst>
            </p:cNvPr>
            <p:cNvSpPr txBox="1"/>
            <p:nvPr/>
          </p:nvSpPr>
          <p:spPr>
            <a:xfrm>
              <a:off x="1573290" y="4571783"/>
              <a:ext cx="1067434" cy="300082"/>
            </a:xfrm>
            <a:prstGeom prst="rect">
              <a:avLst/>
            </a:prstGeom>
            <a:noFill/>
          </p:spPr>
          <p:txBody>
            <a:bodyPr wrap="square" rtlCol="0">
              <a:spAutoFit/>
            </a:bodyPr>
            <a:lstStyle/>
            <a:p>
              <a:r>
                <a:rPr lang="en-AU" dirty="0">
                  <a:solidFill>
                    <a:schemeClr val="bg1"/>
                  </a:solidFill>
                </a:rPr>
                <a:t>Cockle Bay</a:t>
              </a:r>
            </a:p>
          </p:txBody>
        </p:sp>
      </p:grpSp>
      <p:pic>
        <p:nvPicPr>
          <p:cNvPr id="1026" name="Picture 2" descr="Carcharhinus melanopterus, Adult, Tuamotus,  Photo: Antonia Cooper">
            <a:extLst>
              <a:ext uri="{FF2B5EF4-FFF2-40B4-BE49-F238E27FC236}">
                <a16:creationId xmlns:a16="http://schemas.microsoft.com/office/drawing/2014/main" id="{2EA28053-D94A-4600-9C14-AB8DC29C18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6881" y="120770"/>
            <a:ext cx="3392526" cy="22598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3A4F91E-A958-4568-B2EA-308BD9F2D63B}"/>
              </a:ext>
            </a:extLst>
          </p:cNvPr>
          <p:cNvPicPr>
            <a:picLocks noChangeAspect="1"/>
          </p:cNvPicPr>
          <p:nvPr/>
        </p:nvPicPr>
        <p:blipFill rotWithShape="1">
          <a:blip r:embed="rId5"/>
          <a:srcRect l="18448" t="22376" r="24655" b="6360"/>
          <a:stretch/>
        </p:blipFill>
        <p:spPr>
          <a:xfrm>
            <a:off x="5183043" y="2442560"/>
            <a:ext cx="3862864" cy="2721564"/>
          </a:xfrm>
          <a:prstGeom prst="rect">
            <a:avLst/>
          </a:prstGeom>
        </p:spPr>
      </p:pic>
      <p:sp>
        <p:nvSpPr>
          <p:cNvPr id="16" name="TextBox 15">
            <a:extLst>
              <a:ext uri="{FF2B5EF4-FFF2-40B4-BE49-F238E27FC236}">
                <a16:creationId xmlns:a16="http://schemas.microsoft.com/office/drawing/2014/main" id="{A5B0E63F-C18D-49C4-A372-C34F11DE9766}"/>
              </a:ext>
            </a:extLst>
          </p:cNvPr>
          <p:cNvSpPr txBox="1"/>
          <p:nvPr/>
        </p:nvSpPr>
        <p:spPr>
          <a:xfrm>
            <a:off x="628650" y="854236"/>
            <a:ext cx="5028232" cy="1569660"/>
          </a:xfrm>
          <a:prstGeom prst="rect">
            <a:avLst/>
          </a:prstGeom>
          <a:noFill/>
        </p:spPr>
        <p:txBody>
          <a:bodyPr wrap="square">
            <a:spAutoFit/>
          </a:bodyPr>
          <a:lstStyle/>
          <a:p>
            <a:pPr marL="285750" indent="-285750">
              <a:buFontTx/>
              <a:buChar char="-"/>
            </a:pPr>
            <a:r>
              <a:rPr lang="en-AU" sz="1600" dirty="0"/>
              <a:t>Mating between December and April </a:t>
            </a:r>
          </a:p>
          <a:p>
            <a:pPr marL="285750" indent="-285750">
              <a:buFontTx/>
              <a:buChar char="-"/>
            </a:pPr>
            <a:r>
              <a:rPr lang="en-AU" sz="1600" dirty="0"/>
              <a:t>Birth from December to March </a:t>
            </a:r>
          </a:p>
          <a:p>
            <a:pPr marL="285750" indent="-285750">
              <a:buFontTx/>
              <a:buChar char="-"/>
            </a:pPr>
            <a:r>
              <a:rPr lang="en-AU" sz="1600" dirty="0"/>
              <a:t>Highly resident population with a recapture rate of 21% and a mean recapture distance of 0·8 km </a:t>
            </a:r>
          </a:p>
          <a:p>
            <a:pPr marL="285750" indent="-285750">
              <a:buFontTx/>
              <a:buChar char="-"/>
            </a:pPr>
            <a:r>
              <a:rPr lang="en-AU" sz="1600" dirty="0"/>
              <a:t>Important ecosystem functions performed by coastal habitats in sustaining blacktip reef shark populations.</a:t>
            </a:r>
          </a:p>
        </p:txBody>
      </p:sp>
    </p:spTree>
    <p:extLst>
      <p:ext uri="{BB962C8B-B14F-4D97-AF65-F5344CB8AC3E}">
        <p14:creationId xmlns:p14="http://schemas.microsoft.com/office/powerpoint/2010/main" val="177807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3927"/>
            <a:ext cx="7886700" cy="367757"/>
          </a:xfrm>
        </p:spPr>
        <p:txBody>
          <a:bodyPr>
            <a:noAutofit/>
          </a:bodyPr>
          <a:lstStyle/>
          <a:p>
            <a:r>
              <a:rPr lang="en-AU" sz="2400" dirty="0"/>
              <a:t>Fish science on </a:t>
            </a:r>
            <a:r>
              <a:rPr lang="en-AU" sz="2400" dirty="0" err="1"/>
              <a:t>Yunbenun</a:t>
            </a:r>
            <a:endParaRPr lang="en-AU" sz="2400" dirty="0"/>
          </a:p>
        </p:txBody>
      </p:sp>
      <p:sp>
        <p:nvSpPr>
          <p:cNvPr id="4" name="Text Placeholder 3"/>
          <p:cNvSpPr>
            <a:spLocks noGrp="1"/>
          </p:cNvSpPr>
          <p:nvPr>
            <p:ph type="body" sz="quarter" idx="11"/>
          </p:nvPr>
        </p:nvSpPr>
        <p:spPr>
          <a:xfrm>
            <a:off x="613918" y="401684"/>
            <a:ext cx="4888666" cy="3893284"/>
          </a:xfrm>
        </p:spPr>
        <p:txBody>
          <a:bodyPr/>
          <a:lstStyle/>
          <a:p>
            <a:pPr marL="285750" indent="-285750">
              <a:lnSpc>
                <a:spcPct val="100000"/>
              </a:lnSpc>
              <a:buFont typeface="Arial" panose="020B0604020202020204" pitchFamily="34" charset="0"/>
              <a:buChar char="•"/>
            </a:pPr>
            <a:r>
              <a:rPr lang="en-AU" sz="2000" dirty="0">
                <a:solidFill>
                  <a:srgbClr val="005B9E"/>
                </a:solidFill>
              </a:rPr>
              <a:t>James Cook University / ARC </a:t>
            </a:r>
            <a:r>
              <a:rPr lang="en-AU" sz="2000" dirty="0" err="1">
                <a:solidFill>
                  <a:srgbClr val="005B9E"/>
                </a:solidFill>
              </a:rPr>
              <a:t>CoE</a:t>
            </a:r>
            <a:r>
              <a:rPr lang="en-AU" sz="2000" dirty="0">
                <a:solidFill>
                  <a:srgbClr val="005B9E"/>
                </a:solidFill>
              </a:rPr>
              <a:t> </a:t>
            </a:r>
            <a:r>
              <a:rPr lang="en-AU" dirty="0"/>
              <a:t>Reef fish surveys at 8 sites on the eastern side of the island to measure the effects of zoning on fish communities, 2004-2019. </a:t>
            </a:r>
          </a:p>
          <a:p>
            <a:pPr marL="285750" indent="-285750">
              <a:lnSpc>
                <a:spcPct val="100000"/>
              </a:lnSpc>
              <a:buFont typeface="Arial" panose="020B0604020202020204" pitchFamily="34" charset="0"/>
              <a:buChar char="•"/>
            </a:pPr>
            <a:r>
              <a:rPr lang="en-AU" sz="2000" dirty="0">
                <a:solidFill>
                  <a:srgbClr val="005B9E"/>
                </a:solidFill>
              </a:rPr>
              <a:t>James Cook University </a:t>
            </a:r>
            <a:r>
              <a:rPr lang="en-AU" dirty="0"/>
              <a:t>Tagging of blacktip reef sharks in Cockle Bay, 2008-2011.</a:t>
            </a:r>
          </a:p>
          <a:p>
            <a:pPr marL="285750" indent="-285750">
              <a:lnSpc>
                <a:spcPct val="100000"/>
              </a:lnSpc>
              <a:buFont typeface="Arial" panose="020B0604020202020204" pitchFamily="34" charset="0"/>
              <a:buChar char="•"/>
            </a:pPr>
            <a:r>
              <a:rPr lang="en-AU" sz="2000" dirty="0">
                <a:solidFill>
                  <a:srgbClr val="005B9E"/>
                </a:solidFill>
              </a:rPr>
              <a:t>University of Queensland </a:t>
            </a:r>
            <a:r>
              <a:rPr lang="en-AU" dirty="0"/>
              <a:t>Ciguatera study, 2006-2007.</a:t>
            </a:r>
          </a:p>
          <a:p>
            <a:pPr marL="285750" indent="-285750">
              <a:lnSpc>
                <a:spcPct val="100000"/>
              </a:lnSpc>
              <a:buFont typeface="Arial" panose="020B0604020202020204" pitchFamily="34" charset="0"/>
              <a:buChar char="•"/>
            </a:pPr>
            <a:r>
              <a:rPr lang="en-AU" sz="2000" dirty="0">
                <a:solidFill>
                  <a:srgbClr val="005B9E"/>
                </a:solidFill>
              </a:rPr>
              <a:t>James Cook University </a:t>
            </a:r>
            <a:r>
              <a:rPr lang="en-AU" dirty="0"/>
              <a:t>Experimental and observational research to test the effects of farming damselfish on corals and algae, 1998-2004.</a:t>
            </a:r>
          </a:p>
          <a:p>
            <a:pPr marL="285750" indent="-285750">
              <a:lnSpc>
                <a:spcPct val="100000"/>
              </a:lnSpc>
              <a:buFont typeface="Arial" panose="020B0604020202020204" pitchFamily="34" charset="0"/>
              <a:buChar char="•"/>
            </a:pPr>
            <a:r>
              <a:rPr lang="en-AU" sz="2000" dirty="0">
                <a:solidFill>
                  <a:srgbClr val="005B9E"/>
                </a:solidFill>
              </a:rPr>
              <a:t>Environ-Ecological Engineering Institute </a:t>
            </a:r>
            <a:r>
              <a:rPr lang="en-AU" dirty="0"/>
              <a:t>Diets of fishes inhabiting the seagrass beds of Cockle Bay.</a:t>
            </a:r>
          </a:p>
          <a:p>
            <a:pPr marL="285750" indent="-285750">
              <a:lnSpc>
                <a:spcPct val="100000"/>
              </a:lnSpc>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pic>
        <p:nvPicPr>
          <p:cNvPr id="5" name="Picture 4">
            <a:extLst>
              <a:ext uri="{FF2B5EF4-FFF2-40B4-BE49-F238E27FC236}">
                <a16:creationId xmlns:a16="http://schemas.microsoft.com/office/drawing/2014/main" id="{341458DE-A8B9-4D4B-5DB1-144D1C9D5B02}"/>
              </a:ext>
            </a:extLst>
          </p:cNvPr>
          <p:cNvPicPr>
            <a:picLocks noChangeAspect="1"/>
          </p:cNvPicPr>
          <p:nvPr/>
        </p:nvPicPr>
        <p:blipFill rotWithShape="1">
          <a:blip r:embed="rId3"/>
          <a:srcRect l="32381" t="38942" r="34762" b="33799"/>
          <a:stretch/>
        </p:blipFill>
        <p:spPr>
          <a:xfrm>
            <a:off x="5672516" y="3707492"/>
            <a:ext cx="3004457" cy="1402081"/>
          </a:xfrm>
          <a:prstGeom prst="rect">
            <a:avLst/>
          </a:prstGeom>
        </p:spPr>
      </p:pic>
      <p:pic>
        <p:nvPicPr>
          <p:cNvPr id="7" name="Picture 4" descr="See the source image">
            <a:extLst>
              <a:ext uri="{FF2B5EF4-FFF2-40B4-BE49-F238E27FC236}">
                <a16:creationId xmlns:a16="http://schemas.microsoft.com/office/drawing/2014/main" id="{D0A702A8-C681-0797-BCA5-E14BA9B6C7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9858" y="3026664"/>
            <a:ext cx="959008" cy="6691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Coris caudimacula, Adult.  Photo: Andrew Green">
            <a:extLst>
              <a:ext uri="{FF2B5EF4-FFF2-40B4-BE49-F238E27FC236}">
                <a16:creationId xmlns:a16="http://schemas.microsoft.com/office/drawing/2014/main" id="{9F3B12AE-0A6B-7FF7-A2A4-8F0DA0C4B8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6505" y="3026664"/>
            <a:ext cx="1003898" cy="6687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Arothron manilensis, Adult, Great Keppel Is, Qld,  Photo: Andrew Green">
            <a:extLst>
              <a:ext uri="{FF2B5EF4-FFF2-40B4-BE49-F238E27FC236}">
                <a16:creationId xmlns:a16="http://schemas.microsoft.com/office/drawing/2014/main" id="{B582E2FA-1C89-EBB1-A595-6395F0BFA8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7492" y="3026664"/>
            <a:ext cx="1003896" cy="6687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7D12B95-8672-AF39-2EBA-67C5CAFBA454}"/>
              </a:ext>
            </a:extLst>
          </p:cNvPr>
          <p:cNvPicPr>
            <a:picLocks noChangeAspect="1"/>
          </p:cNvPicPr>
          <p:nvPr/>
        </p:nvPicPr>
        <p:blipFill rotWithShape="1">
          <a:blip r:embed="rId7"/>
          <a:srcRect l="50000" t="23236" r="21907" b="25058"/>
          <a:stretch/>
        </p:blipFill>
        <p:spPr>
          <a:xfrm>
            <a:off x="6827955" y="1073110"/>
            <a:ext cx="1823398" cy="1887733"/>
          </a:xfrm>
          <a:prstGeom prst="rect">
            <a:avLst/>
          </a:prstGeom>
        </p:spPr>
      </p:pic>
      <p:pic>
        <p:nvPicPr>
          <p:cNvPr id="12" name="Picture 11">
            <a:extLst>
              <a:ext uri="{FF2B5EF4-FFF2-40B4-BE49-F238E27FC236}">
                <a16:creationId xmlns:a16="http://schemas.microsoft.com/office/drawing/2014/main" id="{08CAA385-0DE9-C33B-22A5-7C90FDFE6DDD}"/>
              </a:ext>
            </a:extLst>
          </p:cNvPr>
          <p:cNvPicPr>
            <a:picLocks noChangeAspect="1"/>
          </p:cNvPicPr>
          <p:nvPr/>
        </p:nvPicPr>
        <p:blipFill rotWithShape="1">
          <a:blip r:embed="rId8"/>
          <a:srcRect l="20711" t="22951" r="21906" b="37978"/>
          <a:stretch/>
        </p:blipFill>
        <p:spPr>
          <a:xfrm>
            <a:off x="5739858" y="56845"/>
            <a:ext cx="3004457" cy="1150689"/>
          </a:xfrm>
          <a:prstGeom prst="rect">
            <a:avLst/>
          </a:prstGeom>
        </p:spPr>
      </p:pic>
      <p:pic>
        <p:nvPicPr>
          <p:cNvPr id="13" name="Picture 12" descr="A fish swimming in the water&#10;&#10;Description automatically generated with medium confidence">
            <a:extLst>
              <a:ext uri="{FF2B5EF4-FFF2-40B4-BE49-F238E27FC236}">
                <a16:creationId xmlns:a16="http://schemas.microsoft.com/office/drawing/2014/main" id="{6C55F0C8-0185-D7AA-3F4D-898F00324A1B}"/>
              </a:ext>
            </a:extLst>
          </p:cNvPr>
          <p:cNvPicPr>
            <a:picLocks noChangeAspect="1"/>
          </p:cNvPicPr>
          <p:nvPr/>
        </p:nvPicPr>
        <p:blipFill rotWithShape="1">
          <a:blip r:embed="rId9"/>
          <a:srcRect l="11244" r="31935"/>
          <a:stretch/>
        </p:blipFill>
        <p:spPr>
          <a:xfrm>
            <a:off x="5758106" y="1334793"/>
            <a:ext cx="1069849" cy="1625643"/>
          </a:xfrm>
          <a:prstGeom prst="rect">
            <a:avLst/>
          </a:prstGeom>
        </p:spPr>
      </p:pic>
    </p:spTree>
    <p:extLst>
      <p:ext uri="{BB962C8B-B14F-4D97-AF65-F5344CB8AC3E}">
        <p14:creationId xmlns:p14="http://schemas.microsoft.com/office/powerpoint/2010/main" val="2817318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D69DC6-0798-4D35-9452-10BADD412348}"/>
              </a:ext>
            </a:extLst>
          </p:cNvPr>
          <p:cNvSpPr>
            <a:spLocks noGrp="1"/>
          </p:cNvSpPr>
          <p:nvPr>
            <p:ph type="title"/>
          </p:nvPr>
        </p:nvSpPr>
        <p:spPr/>
        <p:txBody>
          <a:bodyPr>
            <a:normAutofit/>
          </a:bodyPr>
          <a:lstStyle/>
          <a:p>
            <a:r>
              <a:rPr lang="en-AU" dirty="0"/>
              <a:t>Ciguatera study</a:t>
            </a:r>
          </a:p>
        </p:txBody>
      </p:sp>
      <p:pic>
        <p:nvPicPr>
          <p:cNvPr id="3" name="Picture 2">
            <a:extLst>
              <a:ext uri="{FF2B5EF4-FFF2-40B4-BE49-F238E27FC236}">
                <a16:creationId xmlns:a16="http://schemas.microsoft.com/office/drawing/2014/main" id="{C1A2F7B8-8607-47BE-9A4A-A45C7CE90D0A}"/>
              </a:ext>
            </a:extLst>
          </p:cNvPr>
          <p:cNvPicPr>
            <a:picLocks noChangeAspect="1"/>
          </p:cNvPicPr>
          <p:nvPr/>
        </p:nvPicPr>
        <p:blipFill rotWithShape="1">
          <a:blip r:embed="rId3"/>
          <a:srcRect l="32476" t="19301" r="35238" b="8233"/>
          <a:stretch/>
        </p:blipFill>
        <p:spPr>
          <a:xfrm>
            <a:off x="748937" y="708114"/>
            <a:ext cx="3413760" cy="4309999"/>
          </a:xfrm>
          <a:prstGeom prst="rect">
            <a:avLst/>
          </a:prstGeom>
        </p:spPr>
      </p:pic>
      <p:grpSp>
        <p:nvGrpSpPr>
          <p:cNvPr id="16" name="Group 15">
            <a:extLst>
              <a:ext uri="{FF2B5EF4-FFF2-40B4-BE49-F238E27FC236}">
                <a16:creationId xmlns:a16="http://schemas.microsoft.com/office/drawing/2014/main" id="{EB0866F8-22DC-443B-B156-C7846AB8F088}"/>
              </a:ext>
            </a:extLst>
          </p:cNvPr>
          <p:cNvGrpSpPr/>
          <p:nvPr/>
        </p:nvGrpSpPr>
        <p:grpSpPr>
          <a:xfrm>
            <a:off x="4354286" y="708114"/>
            <a:ext cx="4358635" cy="4225716"/>
            <a:chOff x="4354286" y="708114"/>
            <a:chExt cx="4358635" cy="4225716"/>
          </a:xfrm>
        </p:grpSpPr>
        <p:pic>
          <p:nvPicPr>
            <p:cNvPr id="15" name="Picture 14" descr="A picture containing tree, outdoor, nature, reef&#10;&#10;Description automatically generated">
              <a:extLst>
                <a:ext uri="{FF2B5EF4-FFF2-40B4-BE49-F238E27FC236}">
                  <a16:creationId xmlns:a16="http://schemas.microsoft.com/office/drawing/2014/main" id="{083A8E24-38F0-433F-8E78-561BE7766B05}"/>
                </a:ext>
              </a:extLst>
            </p:cNvPr>
            <p:cNvPicPr>
              <a:picLocks noChangeAspect="1"/>
            </p:cNvPicPr>
            <p:nvPr/>
          </p:nvPicPr>
          <p:blipFill>
            <a:blip r:embed="rId4"/>
            <a:stretch>
              <a:fillRect/>
            </a:stretch>
          </p:blipFill>
          <p:spPr>
            <a:xfrm>
              <a:off x="4397896" y="2057147"/>
              <a:ext cx="4315025" cy="2876683"/>
            </a:xfrm>
            <a:prstGeom prst="rect">
              <a:avLst/>
            </a:prstGeom>
          </p:spPr>
        </p:pic>
        <p:sp>
          <p:nvSpPr>
            <p:cNvPr id="5" name="TextBox 4">
              <a:extLst>
                <a:ext uri="{FF2B5EF4-FFF2-40B4-BE49-F238E27FC236}">
                  <a16:creationId xmlns:a16="http://schemas.microsoft.com/office/drawing/2014/main" id="{D30A455E-9AF5-419F-8238-48C1BA67F15C}"/>
                </a:ext>
              </a:extLst>
            </p:cNvPr>
            <p:cNvSpPr txBox="1"/>
            <p:nvPr/>
          </p:nvSpPr>
          <p:spPr>
            <a:xfrm>
              <a:off x="4354286" y="708114"/>
              <a:ext cx="4040777" cy="923330"/>
            </a:xfrm>
            <a:prstGeom prst="rect">
              <a:avLst/>
            </a:prstGeom>
            <a:noFill/>
          </p:spPr>
          <p:txBody>
            <a:bodyPr wrap="square" rtlCol="0">
              <a:spAutoFit/>
            </a:bodyPr>
            <a:lstStyle/>
            <a:p>
              <a:r>
                <a:rPr lang="en-AU" dirty="0"/>
                <a:t>High nitrogen concentrations  - nutrient enrichment</a:t>
              </a:r>
            </a:p>
            <a:p>
              <a:endParaRPr lang="en-AU" dirty="0"/>
            </a:p>
            <a:p>
              <a:r>
                <a:rPr lang="en-AU" dirty="0"/>
                <a:t>Dinoflagellates on the leaves of macroalgae on inshore reefs not as conducive to ciguatera as those offshore</a:t>
              </a:r>
            </a:p>
          </p:txBody>
        </p:sp>
        <p:pic>
          <p:nvPicPr>
            <p:cNvPr id="7" name="Picture 6">
              <a:extLst>
                <a:ext uri="{FF2B5EF4-FFF2-40B4-BE49-F238E27FC236}">
                  <a16:creationId xmlns:a16="http://schemas.microsoft.com/office/drawing/2014/main" id="{8FC47CE0-587F-41AA-90E6-F4FA2568E65D}"/>
                </a:ext>
              </a:extLst>
            </p:cNvPr>
            <p:cNvPicPr>
              <a:picLocks noChangeAspect="1"/>
            </p:cNvPicPr>
            <p:nvPr/>
          </p:nvPicPr>
          <p:blipFill rotWithShape="1">
            <a:blip r:embed="rId5"/>
            <a:srcRect l="32381" t="38942" r="34762" b="33799"/>
            <a:stretch/>
          </p:blipFill>
          <p:spPr>
            <a:xfrm>
              <a:off x="4354286" y="2037804"/>
              <a:ext cx="3004457" cy="1402081"/>
            </a:xfrm>
            <a:prstGeom prst="rect">
              <a:avLst/>
            </a:prstGeom>
          </p:spPr>
        </p:pic>
      </p:grpSp>
      <p:grpSp>
        <p:nvGrpSpPr>
          <p:cNvPr id="13" name="Group 12">
            <a:extLst>
              <a:ext uri="{FF2B5EF4-FFF2-40B4-BE49-F238E27FC236}">
                <a16:creationId xmlns:a16="http://schemas.microsoft.com/office/drawing/2014/main" id="{CF49008E-31D6-4211-A164-5CF001A2FC88}"/>
              </a:ext>
            </a:extLst>
          </p:cNvPr>
          <p:cNvGrpSpPr/>
          <p:nvPr/>
        </p:nvGrpSpPr>
        <p:grpSpPr>
          <a:xfrm>
            <a:off x="859979" y="2722082"/>
            <a:ext cx="3493832" cy="2211748"/>
            <a:chOff x="859979" y="2722082"/>
            <a:chExt cx="3493832" cy="2211748"/>
          </a:xfrm>
        </p:grpSpPr>
        <p:pic>
          <p:nvPicPr>
            <p:cNvPr id="9" name="Picture 8">
              <a:extLst>
                <a:ext uri="{FF2B5EF4-FFF2-40B4-BE49-F238E27FC236}">
                  <a16:creationId xmlns:a16="http://schemas.microsoft.com/office/drawing/2014/main" id="{A457277E-48A7-4F08-AD75-5BD33D30EFBD}"/>
                </a:ext>
              </a:extLst>
            </p:cNvPr>
            <p:cNvPicPr>
              <a:picLocks noChangeAspect="1"/>
            </p:cNvPicPr>
            <p:nvPr/>
          </p:nvPicPr>
          <p:blipFill rotWithShape="1">
            <a:blip r:embed="rId6"/>
            <a:srcRect l="18012" t="2438" r="13269" b="16205"/>
            <a:stretch/>
          </p:blipFill>
          <p:spPr>
            <a:xfrm>
              <a:off x="859979" y="2722082"/>
              <a:ext cx="3302718" cy="2211748"/>
            </a:xfrm>
            <a:prstGeom prst="rect">
              <a:avLst/>
            </a:prstGeom>
          </p:spPr>
        </p:pic>
        <p:sp>
          <p:nvSpPr>
            <p:cNvPr id="10" name="TextBox 9">
              <a:extLst>
                <a:ext uri="{FF2B5EF4-FFF2-40B4-BE49-F238E27FC236}">
                  <a16:creationId xmlns:a16="http://schemas.microsoft.com/office/drawing/2014/main" id="{2C12F38E-D6FD-4211-AC79-FF1A8E32153D}"/>
                </a:ext>
              </a:extLst>
            </p:cNvPr>
            <p:cNvSpPr txBox="1"/>
            <p:nvPr/>
          </p:nvSpPr>
          <p:spPr>
            <a:xfrm>
              <a:off x="2511338" y="4354286"/>
              <a:ext cx="926378" cy="300082"/>
            </a:xfrm>
            <a:prstGeom prst="rect">
              <a:avLst/>
            </a:prstGeom>
            <a:noFill/>
          </p:spPr>
          <p:txBody>
            <a:bodyPr wrap="square" rtlCol="0">
              <a:spAutoFit/>
            </a:bodyPr>
            <a:lstStyle/>
            <a:p>
              <a:r>
                <a:rPr lang="en-AU" dirty="0">
                  <a:solidFill>
                    <a:schemeClr val="bg1"/>
                  </a:solidFill>
                </a:rPr>
                <a:t>Nelly Bay</a:t>
              </a:r>
            </a:p>
          </p:txBody>
        </p:sp>
        <p:sp>
          <p:nvSpPr>
            <p:cNvPr id="11" name="TextBox 10">
              <a:extLst>
                <a:ext uri="{FF2B5EF4-FFF2-40B4-BE49-F238E27FC236}">
                  <a16:creationId xmlns:a16="http://schemas.microsoft.com/office/drawing/2014/main" id="{12ECBBF2-FA3A-4FAC-ADCE-887B903AC817}"/>
                </a:ext>
              </a:extLst>
            </p:cNvPr>
            <p:cNvSpPr txBox="1"/>
            <p:nvPr/>
          </p:nvSpPr>
          <p:spPr>
            <a:xfrm>
              <a:off x="3070321" y="4074824"/>
              <a:ext cx="1092375" cy="300082"/>
            </a:xfrm>
            <a:prstGeom prst="rect">
              <a:avLst/>
            </a:prstGeom>
            <a:noFill/>
          </p:spPr>
          <p:txBody>
            <a:bodyPr wrap="square" rtlCol="0">
              <a:spAutoFit/>
            </a:bodyPr>
            <a:lstStyle/>
            <a:p>
              <a:r>
                <a:rPr lang="en-AU" dirty="0">
                  <a:solidFill>
                    <a:schemeClr val="bg1"/>
                  </a:solidFill>
                </a:rPr>
                <a:t>Geoffrey Bay</a:t>
              </a:r>
            </a:p>
          </p:txBody>
        </p:sp>
        <p:sp>
          <p:nvSpPr>
            <p:cNvPr id="12" name="TextBox 11">
              <a:extLst>
                <a:ext uri="{FF2B5EF4-FFF2-40B4-BE49-F238E27FC236}">
                  <a16:creationId xmlns:a16="http://schemas.microsoft.com/office/drawing/2014/main" id="{340B3F00-C6C2-44CF-8FC4-1A0FC4E2187C}"/>
                </a:ext>
              </a:extLst>
            </p:cNvPr>
            <p:cNvSpPr txBox="1"/>
            <p:nvPr/>
          </p:nvSpPr>
          <p:spPr>
            <a:xfrm>
              <a:off x="3261436" y="3484970"/>
              <a:ext cx="1092375" cy="300082"/>
            </a:xfrm>
            <a:prstGeom prst="rect">
              <a:avLst/>
            </a:prstGeom>
            <a:noFill/>
          </p:spPr>
          <p:txBody>
            <a:bodyPr wrap="square" rtlCol="0">
              <a:spAutoFit/>
            </a:bodyPr>
            <a:lstStyle/>
            <a:p>
              <a:r>
                <a:rPr lang="en-AU" dirty="0">
                  <a:solidFill>
                    <a:schemeClr val="bg1"/>
                  </a:solidFill>
                </a:rPr>
                <a:t>Arthur Bay</a:t>
              </a:r>
            </a:p>
          </p:txBody>
        </p:sp>
      </p:grpSp>
    </p:spTree>
    <p:extLst>
      <p:ext uri="{BB962C8B-B14F-4D97-AF65-F5344CB8AC3E}">
        <p14:creationId xmlns:p14="http://schemas.microsoft.com/office/powerpoint/2010/main" val="27930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D69DC6-0798-4D35-9452-10BADD412348}"/>
              </a:ext>
            </a:extLst>
          </p:cNvPr>
          <p:cNvSpPr>
            <a:spLocks noGrp="1"/>
          </p:cNvSpPr>
          <p:nvPr>
            <p:ph type="title"/>
          </p:nvPr>
        </p:nvSpPr>
        <p:spPr>
          <a:xfrm>
            <a:off x="628648" y="113983"/>
            <a:ext cx="5314951" cy="390513"/>
          </a:xfrm>
        </p:spPr>
        <p:txBody>
          <a:bodyPr>
            <a:normAutofit/>
          </a:bodyPr>
          <a:lstStyle/>
          <a:p>
            <a:r>
              <a:rPr lang="en-AU"/>
              <a:t>Territorial damselfish, the farmers of the reef</a:t>
            </a:r>
            <a:endParaRPr lang="en-AU" dirty="0"/>
          </a:p>
        </p:txBody>
      </p:sp>
      <p:pic>
        <p:nvPicPr>
          <p:cNvPr id="3" name="Picture 2" descr="A close-up of some plants&#10;&#10;Description automatically generated with low confidence">
            <a:extLst>
              <a:ext uri="{FF2B5EF4-FFF2-40B4-BE49-F238E27FC236}">
                <a16:creationId xmlns:a16="http://schemas.microsoft.com/office/drawing/2014/main" id="{81751D2F-CF20-427C-BC4D-EE7BB0D6228F}"/>
              </a:ext>
            </a:extLst>
          </p:cNvPr>
          <p:cNvPicPr>
            <a:picLocks noChangeAspect="1"/>
          </p:cNvPicPr>
          <p:nvPr/>
        </p:nvPicPr>
        <p:blipFill>
          <a:blip r:embed="rId3"/>
          <a:stretch>
            <a:fillRect/>
          </a:stretch>
        </p:blipFill>
        <p:spPr>
          <a:xfrm>
            <a:off x="7140899" y="2374174"/>
            <a:ext cx="2003080" cy="2769326"/>
          </a:xfrm>
          <a:prstGeom prst="rect">
            <a:avLst/>
          </a:prstGeom>
        </p:spPr>
      </p:pic>
      <p:pic>
        <p:nvPicPr>
          <p:cNvPr id="6" name="Picture 5" descr="A fish swimming in the water&#10;&#10;Description automatically generated with medium confidence">
            <a:extLst>
              <a:ext uri="{FF2B5EF4-FFF2-40B4-BE49-F238E27FC236}">
                <a16:creationId xmlns:a16="http://schemas.microsoft.com/office/drawing/2014/main" id="{959208A7-9D8E-44E9-BE93-D8CF2A8E2A47}"/>
              </a:ext>
            </a:extLst>
          </p:cNvPr>
          <p:cNvPicPr>
            <a:picLocks noChangeAspect="1"/>
          </p:cNvPicPr>
          <p:nvPr/>
        </p:nvPicPr>
        <p:blipFill>
          <a:blip r:embed="rId4"/>
          <a:stretch>
            <a:fillRect/>
          </a:stretch>
        </p:blipFill>
        <p:spPr>
          <a:xfrm>
            <a:off x="628648" y="529760"/>
            <a:ext cx="2994141" cy="2585134"/>
          </a:xfrm>
          <a:prstGeom prst="rect">
            <a:avLst/>
          </a:prstGeom>
        </p:spPr>
      </p:pic>
      <p:pic>
        <p:nvPicPr>
          <p:cNvPr id="8" name="Picture 7">
            <a:extLst>
              <a:ext uri="{FF2B5EF4-FFF2-40B4-BE49-F238E27FC236}">
                <a16:creationId xmlns:a16="http://schemas.microsoft.com/office/drawing/2014/main" id="{DD71877C-1247-47DE-A5C6-7C2A4F1AF3BE}"/>
              </a:ext>
            </a:extLst>
          </p:cNvPr>
          <p:cNvPicPr>
            <a:picLocks noChangeAspect="1"/>
          </p:cNvPicPr>
          <p:nvPr/>
        </p:nvPicPr>
        <p:blipFill rotWithShape="1">
          <a:blip r:embed="rId5"/>
          <a:srcRect l="42000" t="34032" r="22952" b="42772"/>
          <a:stretch/>
        </p:blipFill>
        <p:spPr>
          <a:xfrm>
            <a:off x="727590" y="3134413"/>
            <a:ext cx="5247083" cy="1953399"/>
          </a:xfrm>
          <a:prstGeom prst="rect">
            <a:avLst/>
          </a:prstGeom>
        </p:spPr>
      </p:pic>
      <p:pic>
        <p:nvPicPr>
          <p:cNvPr id="10" name="Picture 9">
            <a:extLst>
              <a:ext uri="{FF2B5EF4-FFF2-40B4-BE49-F238E27FC236}">
                <a16:creationId xmlns:a16="http://schemas.microsoft.com/office/drawing/2014/main" id="{B604DC02-2ACC-41D4-B788-E61E7037BC29}"/>
              </a:ext>
            </a:extLst>
          </p:cNvPr>
          <p:cNvPicPr>
            <a:picLocks noChangeAspect="1"/>
          </p:cNvPicPr>
          <p:nvPr/>
        </p:nvPicPr>
        <p:blipFill rotWithShape="1">
          <a:blip r:embed="rId6"/>
          <a:srcRect l="22190" t="21503" r="30952" b="50000"/>
          <a:stretch/>
        </p:blipFill>
        <p:spPr>
          <a:xfrm>
            <a:off x="1480480" y="501124"/>
            <a:ext cx="4284618" cy="1465761"/>
          </a:xfrm>
          <a:prstGeom prst="rect">
            <a:avLst/>
          </a:prstGeom>
        </p:spPr>
      </p:pic>
      <p:pic>
        <p:nvPicPr>
          <p:cNvPr id="12" name="Picture 11">
            <a:extLst>
              <a:ext uri="{FF2B5EF4-FFF2-40B4-BE49-F238E27FC236}">
                <a16:creationId xmlns:a16="http://schemas.microsoft.com/office/drawing/2014/main" id="{BAD280A5-BCAE-43A3-B0D5-F7BFBE4CAFB4}"/>
              </a:ext>
            </a:extLst>
          </p:cNvPr>
          <p:cNvPicPr>
            <a:picLocks noChangeAspect="1"/>
          </p:cNvPicPr>
          <p:nvPr/>
        </p:nvPicPr>
        <p:blipFill rotWithShape="1">
          <a:blip r:embed="rId7"/>
          <a:srcRect l="21905" t="19132" r="34999" b="50000"/>
          <a:stretch/>
        </p:blipFill>
        <p:spPr>
          <a:xfrm>
            <a:off x="2365202" y="1602420"/>
            <a:ext cx="3940629" cy="1587681"/>
          </a:xfrm>
          <a:prstGeom prst="rect">
            <a:avLst/>
          </a:prstGeom>
        </p:spPr>
      </p:pic>
      <p:pic>
        <p:nvPicPr>
          <p:cNvPr id="14" name="Picture 13">
            <a:extLst>
              <a:ext uri="{FF2B5EF4-FFF2-40B4-BE49-F238E27FC236}">
                <a16:creationId xmlns:a16="http://schemas.microsoft.com/office/drawing/2014/main" id="{9C96AD3A-5216-451D-AE5C-845AE97D3167}"/>
              </a:ext>
            </a:extLst>
          </p:cNvPr>
          <p:cNvPicPr>
            <a:picLocks noChangeAspect="1"/>
          </p:cNvPicPr>
          <p:nvPr/>
        </p:nvPicPr>
        <p:blipFill rotWithShape="1">
          <a:blip r:embed="rId8"/>
          <a:srcRect l="20711" t="22951" r="21906" b="37978"/>
          <a:stretch/>
        </p:blipFill>
        <p:spPr>
          <a:xfrm>
            <a:off x="3752567" y="3064809"/>
            <a:ext cx="5247083" cy="2009602"/>
          </a:xfrm>
          <a:prstGeom prst="rect">
            <a:avLst/>
          </a:prstGeom>
        </p:spPr>
      </p:pic>
      <p:pic>
        <p:nvPicPr>
          <p:cNvPr id="16" name="Picture 15">
            <a:extLst>
              <a:ext uri="{FF2B5EF4-FFF2-40B4-BE49-F238E27FC236}">
                <a16:creationId xmlns:a16="http://schemas.microsoft.com/office/drawing/2014/main" id="{E668F337-6E46-4F44-B09E-CB8405B71189}"/>
              </a:ext>
            </a:extLst>
          </p:cNvPr>
          <p:cNvPicPr>
            <a:picLocks noChangeAspect="1"/>
          </p:cNvPicPr>
          <p:nvPr/>
        </p:nvPicPr>
        <p:blipFill rotWithShape="1">
          <a:blip r:embed="rId9"/>
          <a:srcRect l="50000" t="23236" r="21907" b="25058"/>
          <a:stretch/>
        </p:blipFill>
        <p:spPr>
          <a:xfrm>
            <a:off x="6104450" y="-1"/>
            <a:ext cx="3081380" cy="3190101"/>
          </a:xfrm>
          <a:prstGeom prst="rect">
            <a:avLst/>
          </a:prstGeom>
        </p:spPr>
      </p:pic>
      <p:sp>
        <p:nvSpPr>
          <p:cNvPr id="17" name="Oval 16">
            <a:extLst>
              <a:ext uri="{FF2B5EF4-FFF2-40B4-BE49-F238E27FC236}">
                <a16:creationId xmlns:a16="http://schemas.microsoft.com/office/drawing/2014/main" id="{AACF1E5C-02F3-49A0-91D7-BC2291203A17}"/>
              </a:ext>
            </a:extLst>
          </p:cNvPr>
          <p:cNvSpPr/>
          <p:nvPr/>
        </p:nvSpPr>
        <p:spPr>
          <a:xfrm>
            <a:off x="5974673" y="-1"/>
            <a:ext cx="2003080" cy="1111410"/>
          </a:xfrm>
          <a:prstGeom prst="ellipse">
            <a:avLst/>
          </a:prstGeom>
          <a:noFill/>
          <a:ln w="38100">
            <a:solidFill>
              <a:schemeClr val="accent2"/>
            </a:solidFill>
            <a:extLst>
              <a:ext uri="{C807C97D-BFC1-408E-A445-0C87EB9F89A2}">
                <ask:lineSketchStyleProps xmlns:ask="http://schemas.microsoft.com/office/drawing/2018/sketchyshapes" sd="1219033472">
                  <a:custGeom>
                    <a:avLst/>
                    <a:gdLst>
                      <a:gd name="connsiteX0" fmla="*/ 0 w 2003080"/>
                      <a:gd name="connsiteY0" fmla="*/ 555705 h 1111410"/>
                      <a:gd name="connsiteX1" fmla="*/ 1001540 w 2003080"/>
                      <a:gd name="connsiteY1" fmla="*/ 0 h 1111410"/>
                      <a:gd name="connsiteX2" fmla="*/ 2003080 w 2003080"/>
                      <a:gd name="connsiteY2" fmla="*/ 555705 h 1111410"/>
                      <a:gd name="connsiteX3" fmla="*/ 1001540 w 2003080"/>
                      <a:gd name="connsiteY3" fmla="*/ 1111410 h 1111410"/>
                      <a:gd name="connsiteX4" fmla="*/ 0 w 2003080"/>
                      <a:gd name="connsiteY4" fmla="*/ 555705 h 111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080" h="1111410" extrusionOk="0">
                        <a:moveTo>
                          <a:pt x="0" y="555705"/>
                        </a:moveTo>
                        <a:cubicBezTo>
                          <a:pt x="-72633" y="203997"/>
                          <a:pt x="400266" y="18067"/>
                          <a:pt x="1001540" y="0"/>
                        </a:cubicBezTo>
                        <a:cubicBezTo>
                          <a:pt x="1573735" y="4013"/>
                          <a:pt x="1994157" y="249082"/>
                          <a:pt x="2003080" y="555705"/>
                        </a:cubicBezTo>
                        <a:cubicBezTo>
                          <a:pt x="1992759" y="872691"/>
                          <a:pt x="1544398" y="1168213"/>
                          <a:pt x="1001540" y="1111410"/>
                        </a:cubicBezTo>
                        <a:cubicBezTo>
                          <a:pt x="382984" y="1075617"/>
                          <a:pt x="42435" y="882888"/>
                          <a:pt x="0" y="555705"/>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2879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4"/>
                                        </p:tgtEl>
                                        <p:attrNameLst>
                                          <p:attrName>ppt_x</p:attrName>
                                        </p:attrNameLst>
                                      </p:cBhvr>
                                      <p:tavLst>
                                        <p:tav tm="0">
                                          <p:val>
                                            <p:strVal val="ppt_x"/>
                                          </p:val>
                                        </p:tav>
                                        <p:tav tm="100000">
                                          <p:val>
                                            <p:strVal val="ppt_x"/>
                                          </p:val>
                                        </p:tav>
                                      </p:tavLst>
                                    </p:anim>
                                    <p:anim calcmode="lin" valueType="num">
                                      <p:cBhvr additive="base">
                                        <p:cTn id="19" dur="500"/>
                                        <p:tgtEl>
                                          <p:spTgt spid="14"/>
                                        </p:tgtEl>
                                        <p:attrNameLst>
                                          <p:attrName>ppt_y</p:attrName>
                                        </p:attrNameLst>
                                      </p:cBhvr>
                                      <p:tavLst>
                                        <p:tav tm="0">
                                          <p:val>
                                            <p:strVal val="ppt_y"/>
                                          </p:val>
                                        </p:tav>
                                        <p:tav tm="100000">
                                          <p:val>
                                            <p:strVal val="1+ppt_h/2"/>
                                          </p:val>
                                        </p:tav>
                                      </p:tavLst>
                                    </p:anim>
                                    <p:set>
                                      <p:cBhvr>
                                        <p:cTn id="20" dur="1" fill="hold">
                                          <p:stCondLst>
                                            <p:cond delay="499"/>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D69DC6-0798-4D35-9452-10BADD412348}"/>
              </a:ext>
            </a:extLst>
          </p:cNvPr>
          <p:cNvSpPr>
            <a:spLocks noGrp="1"/>
          </p:cNvSpPr>
          <p:nvPr>
            <p:ph type="title"/>
          </p:nvPr>
        </p:nvSpPr>
        <p:spPr>
          <a:xfrm>
            <a:off x="628648" y="113983"/>
            <a:ext cx="5314951" cy="390513"/>
          </a:xfrm>
        </p:spPr>
        <p:txBody>
          <a:bodyPr>
            <a:normAutofit/>
          </a:bodyPr>
          <a:lstStyle/>
          <a:p>
            <a:r>
              <a:rPr lang="en-AU"/>
              <a:t>Territorial damselfish, the farmers of the reef</a:t>
            </a:r>
            <a:endParaRPr lang="en-AU" dirty="0"/>
          </a:p>
        </p:txBody>
      </p:sp>
      <p:pic>
        <p:nvPicPr>
          <p:cNvPr id="3" name="Picture 2" descr="A close-up of some plants&#10;&#10;Description automatically generated with low confidence">
            <a:extLst>
              <a:ext uri="{FF2B5EF4-FFF2-40B4-BE49-F238E27FC236}">
                <a16:creationId xmlns:a16="http://schemas.microsoft.com/office/drawing/2014/main" id="{81751D2F-CF20-427C-BC4D-EE7BB0D6228F}"/>
              </a:ext>
            </a:extLst>
          </p:cNvPr>
          <p:cNvPicPr>
            <a:picLocks noChangeAspect="1"/>
          </p:cNvPicPr>
          <p:nvPr/>
        </p:nvPicPr>
        <p:blipFill rotWithShape="1">
          <a:blip r:embed="rId3"/>
          <a:srcRect t="7507" b="25130"/>
          <a:stretch/>
        </p:blipFill>
        <p:spPr>
          <a:xfrm>
            <a:off x="628648" y="2736219"/>
            <a:ext cx="2584814" cy="2407281"/>
          </a:xfrm>
          <a:prstGeom prst="rect">
            <a:avLst/>
          </a:prstGeom>
        </p:spPr>
      </p:pic>
      <p:pic>
        <p:nvPicPr>
          <p:cNvPr id="6" name="Picture 5" descr="A fish swimming in the water&#10;&#10;Description automatically generated with medium confidence">
            <a:extLst>
              <a:ext uri="{FF2B5EF4-FFF2-40B4-BE49-F238E27FC236}">
                <a16:creationId xmlns:a16="http://schemas.microsoft.com/office/drawing/2014/main" id="{959208A7-9D8E-44E9-BE93-D8CF2A8E2A47}"/>
              </a:ext>
            </a:extLst>
          </p:cNvPr>
          <p:cNvPicPr>
            <a:picLocks noChangeAspect="1"/>
          </p:cNvPicPr>
          <p:nvPr/>
        </p:nvPicPr>
        <p:blipFill>
          <a:blip r:embed="rId4"/>
          <a:stretch>
            <a:fillRect/>
          </a:stretch>
        </p:blipFill>
        <p:spPr>
          <a:xfrm>
            <a:off x="628648" y="504496"/>
            <a:ext cx="2584815" cy="2231723"/>
          </a:xfrm>
          <a:prstGeom prst="rect">
            <a:avLst/>
          </a:prstGeom>
        </p:spPr>
      </p:pic>
      <p:sp>
        <p:nvSpPr>
          <p:cNvPr id="11" name="TextBox 10">
            <a:extLst>
              <a:ext uri="{FF2B5EF4-FFF2-40B4-BE49-F238E27FC236}">
                <a16:creationId xmlns:a16="http://schemas.microsoft.com/office/drawing/2014/main" id="{7657CCE6-85A3-424E-8B73-0221EE8AE31B}"/>
              </a:ext>
            </a:extLst>
          </p:cNvPr>
          <p:cNvSpPr txBox="1"/>
          <p:nvPr/>
        </p:nvSpPr>
        <p:spPr>
          <a:xfrm>
            <a:off x="3213462" y="689505"/>
            <a:ext cx="5930536" cy="4093428"/>
          </a:xfrm>
          <a:prstGeom prst="rect">
            <a:avLst/>
          </a:prstGeom>
          <a:noFill/>
        </p:spPr>
        <p:txBody>
          <a:bodyPr wrap="square">
            <a:spAutoFit/>
          </a:bodyPr>
          <a:lstStyle/>
          <a:p>
            <a:pPr marL="285750" indent="-285750">
              <a:buFontTx/>
              <a:buChar char="-"/>
            </a:pPr>
            <a:r>
              <a:rPr lang="en-AU" sz="2000" dirty="0"/>
              <a:t>They can occupy up to 50% of the reef</a:t>
            </a:r>
          </a:p>
          <a:p>
            <a:endParaRPr lang="en-AU" sz="2000" dirty="0"/>
          </a:p>
          <a:p>
            <a:pPr marL="285750" indent="-285750">
              <a:buFontTx/>
              <a:buChar char="-"/>
            </a:pPr>
            <a:r>
              <a:rPr lang="en-AU" sz="2000" dirty="0"/>
              <a:t>“Derail” the development of large macroalgae (</a:t>
            </a:r>
            <a:r>
              <a:rPr lang="en-AU" sz="2000" i="1" dirty="0"/>
              <a:t>Sargassum</a:t>
            </a:r>
            <a:r>
              <a:rPr lang="en-AU" sz="2000" dirty="0"/>
              <a:t>)</a:t>
            </a:r>
          </a:p>
          <a:p>
            <a:pPr marL="285750" indent="-285750">
              <a:buFontTx/>
              <a:buChar char="-"/>
            </a:pPr>
            <a:endParaRPr lang="en-AU" sz="2000" dirty="0"/>
          </a:p>
          <a:p>
            <a:pPr marL="285750" indent="-285750">
              <a:buFontTx/>
              <a:buChar char="-"/>
            </a:pPr>
            <a:r>
              <a:rPr lang="en-AU" sz="2000" dirty="0"/>
              <a:t>Cultivate farms with tasty seaweeds that benefit other grazers</a:t>
            </a:r>
          </a:p>
          <a:p>
            <a:pPr marL="285750" indent="-285750">
              <a:buFontTx/>
              <a:buChar char="-"/>
            </a:pPr>
            <a:endParaRPr lang="en-AU" sz="2000" dirty="0"/>
          </a:p>
          <a:p>
            <a:pPr marL="285750" indent="-285750">
              <a:buFontTx/>
              <a:buChar char="-"/>
            </a:pPr>
            <a:r>
              <a:rPr lang="en-AU" sz="2000" dirty="0"/>
              <a:t>Different species cultivate different gardens</a:t>
            </a:r>
          </a:p>
          <a:p>
            <a:pPr marL="285750" indent="-285750">
              <a:buFontTx/>
              <a:buChar char="-"/>
            </a:pPr>
            <a:endParaRPr lang="en-AU" sz="2000" dirty="0"/>
          </a:p>
          <a:p>
            <a:pPr marL="285750" indent="-285750">
              <a:buFontTx/>
              <a:buChar char="-"/>
            </a:pPr>
            <a:r>
              <a:rPr lang="en-AU" sz="2000" dirty="0"/>
              <a:t>Influence the growth of corals, seaweeds, invertebrates, the grazing behaviour and intensity of other fish</a:t>
            </a:r>
          </a:p>
        </p:txBody>
      </p:sp>
    </p:spTree>
    <p:extLst>
      <p:ext uri="{BB962C8B-B14F-4D97-AF65-F5344CB8AC3E}">
        <p14:creationId xmlns:p14="http://schemas.microsoft.com/office/powerpoint/2010/main" val="2711507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D69DC6-0798-4D35-9452-10BADD412348}"/>
              </a:ext>
            </a:extLst>
          </p:cNvPr>
          <p:cNvSpPr>
            <a:spLocks noGrp="1"/>
          </p:cNvSpPr>
          <p:nvPr>
            <p:ph type="title"/>
          </p:nvPr>
        </p:nvSpPr>
        <p:spPr>
          <a:xfrm>
            <a:off x="628648" y="58804"/>
            <a:ext cx="8515351" cy="776768"/>
          </a:xfrm>
        </p:spPr>
        <p:txBody>
          <a:bodyPr>
            <a:normAutofit/>
          </a:bodyPr>
          <a:lstStyle/>
          <a:p>
            <a:r>
              <a:rPr lang="en-AU" dirty="0"/>
              <a:t>Feeding relationships among juveniles of abundant fish species inhabiting tropical seagrass beds in Cockle Bay, North Queensland, Australia</a:t>
            </a:r>
          </a:p>
        </p:txBody>
      </p:sp>
      <p:grpSp>
        <p:nvGrpSpPr>
          <p:cNvPr id="3" name="Group 2">
            <a:extLst>
              <a:ext uri="{FF2B5EF4-FFF2-40B4-BE49-F238E27FC236}">
                <a16:creationId xmlns:a16="http://schemas.microsoft.com/office/drawing/2014/main" id="{8DEBA9FB-51A1-414A-B879-A761D63F8F97}"/>
              </a:ext>
            </a:extLst>
          </p:cNvPr>
          <p:cNvGrpSpPr/>
          <p:nvPr/>
        </p:nvGrpSpPr>
        <p:grpSpPr>
          <a:xfrm>
            <a:off x="628649" y="835572"/>
            <a:ext cx="3302718" cy="2211748"/>
            <a:chOff x="859979" y="2722082"/>
            <a:chExt cx="3302718" cy="2211748"/>
          </a:xfrm>
        </p:grpSpPr>
        <p:pic>
          <p:nvPicPr>
            <p:cNvPr id="5" name="Picture 4">
              <a:extLst>
                <a:ext uri="{FF2B5EF4-FFF2-40B4-BE49-F238E27FC236}">
                  <a16:creationId xmlns:a16="http://schemas.microsoft.com/office/drawing/2014/main" id="{A7775D92-1C57-4E6E-AD8E-764A1A80C8F5}"/>
                </a:ext>
              </a:extLst>
            </p:cNvPr>
            <p:cNvPicPr>
              <a:picLocks noChangeAspect="1"/>
            </p:cNvPicPr>
            <p:nvPr/>
          </p:nvPicPr>
          <p:blipFill rotWithShape="1">
            <a:blip r:embed="rId3"/>
            <a:srcRect l="18012" t="2438" r="13269" b="16205"/>
            <a:stretch/>
          </p:blipFill>
          <p:spPr>
            <a:xfrm>
              <a:off x="859979" y="2722082"/>
              <a:ext cx="3302718" cy="2211748"/>
            </a:xfrm>
            <a:prstGeom prst="rect">
              <a:avLst/>
            </a:prstGeom>
          </p:spPr>
        </p:pic>
        <p:sp>
          <p:nvSpPr>
            <p:cNvPr id="6" name="TextBox 5">
              <a:extLst>
                <a:ext uri="{FF2B5EF4-FFF2-40B4-BE49-F238E27FC236}">
                  <a16:creationId xmlns:a16="http://schemas.microsoft.com/office/drawing/2014/main" id="{22BA80D8-F486-4686-B7F7-F87FB2CE4A8C}"/>
                </a:ext>
              </a:extLst>
            </p:cNvPr>
            <p:cNvSpPr txBox="1"/>
            <p:nvPr/>
          </p:nvSpPr>
          <p:spPr>
            <a:xfrm>
              <a:off x="1573290" y="4571783"/>
              <a:ext cx="1067434" cy="300082"/>
            </a:xfrm>
            <a:prstGeom prst="rect">
              <a:avLst/>
            </a:prstGeom>
            <a:noFill/>
          </p:spPr>
          <p:txBody>
            <a:bodyPr wrap="square" rtlCol="0">
              <a:spAutoFit/>
            </a:bodyPr>
            <a:lstStyle/>
            <a:p>
              <a:r>
                <a:rPr lang="en-AU" dirty="0">
                  <a:solidFill>
                    <a:schemeClr val="bg1"/>
                  </a:solidFill>
                </a:rPr>
                <a:t>Cockle Bay</a:t>
              </a:r>
            </a:p>
          </p:txBody>
        </p:sp>
      </p:grpSp>
      <p:pic>
        <p:nvPicPr>
          <p:cNvPr id="7" name="Picture 6">
            <a:extLst>
              <a:ext uri="{FF2B5EF4-FFF2-40B4-BE49-F238E27FC236}">
                <a16:creationId xmlns:a16="http://schemas.microsoft.com/office/drawing/2014/main" id="{5638D63C-4D5A-43A1-9B19-581F6B90B54E}"/>
              </a:ext>
            </a:extLst>
          </p:cNvPr>
          <p:cNvPicPr>
            <a:picLocks noChangeAspect="1"/>
          </p:cNvPicPr>
          <p:nvPr/>
        </p:nvPicPr>
        <p:blipFill rotWithShape="1">
          <a:blip r:embed="rId4"/>
          <a:srcRect l="27327" t="25441" r="51028" b="13563"/>
          <a:stretch/>
        </p:blipFill>
        <p:spPr>
          <a:xfrm>
            <a:off x="2409394" y="1947358"/>
            <a:ext cx="1979174" cy="3137338"/>
          </a:xfrm>
          <a:prstGeom prst="rect">
            <a:avLst/>
          </a:prstGeom>
        </p:spPr>
      </p:pic>
      <p:grpSp>
        <p:nvGrpSpPr>
          <p:cNvPr id="11" name="Group 10">
            <a:extLst>
              <a:ext uri="{FF2B5EF4-FFF2-40B4-BE49-F238E27FC236}">
                <a16:creationId xmlns:a16="http://schemas.microsoft.com/office/drawing/2014/main" id="{04A90146-7B64-4591-BD0D-A436A215B8E4}"/>
              </a:ext>
            </a:extLst>
          </p:cNvPr>
          <p:cNvGrpSpPr/>
          <p:nvPr/>
        </p:nvGrpSpPr>
        <p:grpSpPr>
          <a:xfrm>
            <a:off x="4388568" y="917862"/>
            <a:ext cx="3953554" cy="4132116"/>
            <a:chOff x="4461257" y="919297"/>
            <a:chExt cx="3953554" cy="4132116"/>
          </a:xfrm>
        </p:grpSpPr>
        <p:pic>
          <p:nvPicPr>
            <p:cNvPr id="9" name="Picture 8">
              <a:extLst>
                <a:ext uri="{FF2B5EF4-FFF2-40B4-BE49-F238E27FC236}">
                  <a16:creationId xmlns:a16="http://schemas.microsoft.com/office/drawing/2014/main" id="{8E6E0E39-15D4-4567-8573-88195114D8A7}"/>
                </a:ext>
              </a:extLst>
            </p:cNvPr>
            <p:cNvPicPr>
              <a:picLocks noChangeAspect="1"/>
            </p:cNvPicPr>
            <p:nvPr/>
          </p:nvPicPr>
          <p:blipFill rotWithShape="1">
            <a:blip r:embed="rId5"/>
            <a:srcRect l="29138" t="17778" r="30551" b="7127"/>
            <a:stretch/>
          </p:blipFill>
          <p:spPr>
            <a:xfrm>
              <a:off x="4461257" y="919297"/>
              <a:ext cx="3943351" cy="4132116"/>
            </a:xfrm>
            <a:prstGeom prst="rect">
              <a:avLst/>
            </a:prstGeom>
          </p:spPr>
        </p:pic>
        <p:pic>
          <p:nvPicPr>
            <p:cNvPr id="10" name="Picture 2" descr="See the source image">
              <a:extLst>
                <a:ext uri="{FF2B5EF4-FFF2-40B4-BE49-F238E27FC236}">
                  <a16:creationId xmlns:a16="http://schemas.microsoft.com/office/drawing/2014/main" id="{80E1C30E-F43E-487D-B567-FEDB359C0A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9360" y="971943"/>
              <a:ext cx="493986" cy="3288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D63D5325-BD6D-436C-A437-4C3FD208F0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9359" y="1327211"/>
              <a:ext cx="493987" cy="3446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A9310B83-C86E-4FDD-956D-5D9EC645C4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5125" y="1703391"/>
              <a:ext cx="459552" cy="3446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ethrinus nebulosus, WA, Australia,  Photo: Jemina Stuart-Smith">
              <a:extLst>
                <a:ext uri="{FF2B5EF4-FFF2-40B4-BE49-F238E27FC236}">
                  <a16:creationId xmlns:a16="http://schemas.microsoft.com/office/drawing/2014/main" id="{6E7C7830-873F-424B-A206-A9146530BA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49359" y="2082544"/>
              <a:ext cx="517422" cy="3446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a:extLst>
                <a:ext uri="{FF2B5EF4-FFF2-40B4-BE49-F238E27FC236}">
                  <a16:creationId xmlns:a16="http://schemas.microsoft.com/office/drawing/2014/main" id="{0AD23B13-E575-41AE-83A6-6E9A362EC3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49359" y="2454995"/>
              <a:ext cx="517421" cy="34466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e the source image">
              <a:extLst>
                <a:ext uri="{FF2B5EF4-FFF2-40B4-BE49-F238E27FC236}">
                  <a16:creationId xmlns:a16="http://schemas.microsoft.com/office/drawing/2014/main" id="{14C811B3-AB21-41B0-A94D-2FFA36E948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49360" y="2824818"/>
              <a:ext cx="517421" cy="34466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ee the source image">
              <a:extLst>
                <a:ext uri="{FF2B5EF4-FFF2-40B4-BE49-F238E27FC236}">
                  <a16:creationId xmlns:a16="http://schemas.microsoft.com/office/drawing/2014/main" id="{D879DAF9-BFF2-4FEF-ADEB-E936B8C6235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49360" y="3209000"/>
              <a:ext cx="517422" cy="3807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oris caudimacula, Adult.  Photo: Andrew Green">
              <a:extLst>
                <a:ext uri="{FF2B5EF4-FFF2-40B4-BE49-F238E27FC236}">
                  <a16:creationId xmlns:a16="http://schemas.microsoft.com/office/drawing/2014/main" id="{6A5132BA-596C-4B2C-A731-00B1A6CFC30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97388" y="3567093"/>
              <a:ext cx="517422" cy="34466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ee the source image">
              <a:extLst>
                <a:ext uri="{FF2B5EF4-FFF2-40B4-BE49-F238E27FC236}">
                  <a16:creationId xmlns:a16="http://schemas.microsoft.com/office/drawing/2014/main" id="{055534C8-B60A-47FF-99B2-EC678BBD541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97389" y="3963585"/>
              <a:ext cx="517422" cy="34466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rothron manilensis, Adult, Great Keppel Is, Qld,  Photo: Andrew Green">
              <a:extLst>
                <a:ext uri="{FF2B5EF4-FFF2-40B4-BE49-F238E27FC236}">
                  <a16:creationId xmlns:a16="http://schemas.microsoft.com/office/drawing/2014/main" id="{A0637EB5-68C3-4EA1-AB3A-C6F5A56EC47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06313" y="4342555"/>
              <a:ext cx="508498" cy="3387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0200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D69DC6-0798-4D35-9452-10BADD412348}"/>
              </a:ext>
            </a:extLst>
          </p:cNvPr>
          <p:cNvSpPr>
            <a:spLocks noGrp="1"/>
          </p:cNvSpPr>
          <p:nvPr>
            <p:ph type="title"/>
          </p:nvPr>
        </p:nvSpPr>
        <p:spPr>
          <a:xfrm>
            <a:off x="628648" y="58804"/>
            <a:ext cx="8515351" cy="776768"/>
          </a:xfrm>
        </p:spPr>
        <p:txBody>
          <a:bodyPr>
            <a:normAutofit/>
          </a:bodyPr>
          <a:lstStyle/>
          <a:p>
            <a:r>
              <a:rPr lang="en-AU" dirty="0"/>
              <a:t>Feeding relationships among juveniles of abundant fish species inhabiting tropical seagrass beds in Cockle Bay, North Queensland, Australia</a:t>
            </a:r>
          </a:p>
        </p:txBody>
      </p:sp>
      <p:grpSp>
        <p:nvGrpSpPr>
          <p:cNvPr id="3" name="Group 2">
            <a:extLst>
              <a:ext uri="{FF2B5EF4-FFF2-40B4-BE49-F238E27FC236}">
                <a16:creationId xmlns:a16="http://schemas.microsoft.com/office/drawing/2014/main" id="{8DEBA9FB-51A1-414A-B879-A761D63F8F97}"/>
              </a:ext>
            </a:extLst>
          </p:cNvPr>
          <p:cNvGrpSpPr/>
          <p:nvPr/>
        </p:nvGrpSpPr>
        <p:grpSpPr>
          <a:xfrm>
            <a:off x="628649" y="835572"/>
            <a:ext cx="3302718" cy="2211748"/>
            <a:chOff x="859979" y="2722082"/>
            <a:chExt cx="3302718" cy="2211748"/>
          </a:xfrm>
        </p:grpSpPr>
        <p:pic>
          <p:nvPicPr>
            <p:cNvPr id="5" name="Picture 4">
              <a:extLst>
                <a:ext uri="{FF2B5EF4-FFF2-40B4-BE49-F238E27FC236}">
                  <a16:creationId xmlns:a16="http://schemas.microsoft.com/office/drawing/2014/main" id="{A7775D92-1C57-4E6E-AD8E-764A1A80C8F5}"/>
                </a:ext>
              </a:extLst>
            </p:cNvPr>
            <p:cNvPicPr>
              <a:picLocks noChangeAspect="1"/>
            </p:cNvPicPr>
            <p:nvPr/>
          </p:nvPicPr>
          <p:blipFill rotWithShape="1">
            <a:blip r:embed="rId3"/>
            <a:srcRect l="18012" t="2438" r="13269" b="16205"/>
            <a:stretch/>
          </p:blipFill>
          <p:spPr>
            <a:xfrm>
              <a:off x="859979" y="2722082"/>
              <a:ext cx="3302718" cy="2211748"/>
            </a:xfrm>
            <a:prstGeom prst="rect">
              <a:avLst/>
            </a:prstGeom>
          </p:spPr>
        </p:pic>
        <p:sp>
          <p:nvSpPr>
            <p:cNvPr id="6" name="TextBox 5">
              <a:extLst>
                <a:ext uri="{FF2B5EF4-FFF2-40B4-BE49-F238E27FC236}">
                  <a16:creationId xmlns:a16="http://schemas.microsoft.com/office/drawing/2014/main" id="{22BA80D8-F486-4686-B7F7-F87FB2CE4A8C}"/>
                </a:ext>
              </a:extLst>
            </p:cNvPr>
            <p:cNvSpPr txBox="1"/>
            <p:nvPr/>
          </p:nvSpPr>
          <p:spPr>
            <a:xfrm>
              <a:off x="1573290" y="4571783"/>
              <a:ext cx="1067434" cy="300082"/>
            </a:xfrm>
            <a:prstGeom prst="rect">
              <a:avLst/>
            </a:prstGeom>
            <a:noFill/>
          </p:spPr>
          <p:txBody>
            <a:bodyPr wrap="square" rtlCol="0">
              <a:spAutoFit/>
            </a:bodyPr>
            <a:lstStyle/>
            <a:p>
              <a:r>
                <a:rPr lang="en-AU" dirty="0">
                  <a:solidFill>
                    <a:schemeClr val="bg1"/>
                  </a:solidFill>
                </a:rPr>
                <a:t>Cockle Bay</a:t>
              </a:r>
            </a:p>
          </p:txBody>
        </p:sp>
      </p:grpSp>
      <p:pic>
        <p:nvPicPr>
          <p:cNvPr id="7" name="Picture 6">
            <a:extLst>
              <a:ext uri="{FF2B5EF4-FFF2-40B4-BE49-F238E27FC236}">
                <a16:creationId xmlns:a16="http://schemas.microsoft.com/office/drawing/2014/main" id="{5638D63C-4D5A-43A1-9B19-581F6B90B54E}"/>
              </a:ext>
            </a:extLst>
          </p:cNvPr>
          <p:cNvPicPr>
            <a:picLocks noChangeAspect="1"/>
          </p:cNvPicPr>
          <p:nvPr/>
        </p:nvPicPr>
        <p:blipFill rotWithShape="1">
          <a:blip r:embed="rId4"/>
          <a:srcRect l="27327" t="25441" r="51028" b="13563"/>
          <a:stretch/>
        </p:blipFill>
        <p:spPr>
          <a:xfrm>
            <a:off x="2409394" y="1947358"/>
            <a:ext cx="1979174" cy="3137338"/>
          </a:xfrm>
          <a:prstGeom prst="rect">
            <a:avLst/>
          </a:prstGeom>
        </p:spPr>
      </p:pic>
      <p:sp>
        <p:nvSpPr>
          <p:cNvPr id="19" name="TextBox 18">
            <a:extLst>
              <a:ext uri="{FF2B5EF4-FFF2-40B4-BE49-F238E27FC236}">
                <a16:creationId xmlns:a16="http://schemas.microsoft.com/office/drawing/2014/main" id="{5D2A5667-46F0-4DA5-BC3B-45E37653D580}"/>
              </a:ext>
            </a:extLst>
          </p:cNvPr>
          <p:cNvSpPr txBox="1"/>
          <p:nvPr/>
        </p:nvSpPr>
        <p:spPr>
          <a:xfrm>
            <a:off x="4644677" y="846353"/>
            <a:ext cx="4499322" cy="3477875"/>
          </a:xfrm>
          <a:prstGeom prst="rect">
            <a:avLst/>
          </a:prstGeom>
          <a:noFill/>
        </p:spPr>
        <p:txBody>
          <a:bodyPr wrap="square">
            <a:spAutoFit/>
          </a:bodyPr>
          <a:lstStyle/>
          <a:p>
            <a:pPr marL="285750" indent="-285750">
              <a:buFontTx/>
              <a:buChar char="-"/>
            </a:pPr>
            <a:r>
              <a:rPr lang="en-AU" sz="2000" dirty="0"/>
              <a:t>Smaller species consumed small crustaceans and crab larvae.</a:t>
            </a:r>
          </a:p>
          <a:p>
            <a:pPr marL="285750" indent="-285750">
              <a:buFontTx/>
              <a:buChar char="-"/>
            </a:pPr>
            <a:r>
              <a:rPr lang="en-AU" sz="2000" dirty="0"/>
              <a:t>Larger species ate worms, shells and larger crustaceans. </a:t>
            </a:r>
          </a:p>
          <a:p>
            <a:pPr marL="285750" indent="-285750">
              <a:buFontTx/>
              <a:buChar char="-"/>
            </a:pPr>
            <a:r>
              <a:rPr lang="en-AU" sz="2000" dirty="0"/>
              <a:t>Diet was correlated with mouth length and width of the fish (species with larger mouth dimensions tended to have broader diets). </a:t>
            </a:r>
          </a:p>
          <a:p>
            <a:pPr marL="285750" indent="-285750">
              <a:buFontTx/>
              <a:buChar char="-"/>
            </a:pPr>
            <a:r>
              <a:rPr lang="en-AU" sz="2000" dirty="0"/>
              <a:t>These differences in diet reduce competition for resources within the fish community.</a:t>
            </a:r>
            <a:endParaRPr lang="en-AU" sz="1600" dirty="0"/>
          </a:p>
        </p:txBody>
      </p:sp>
    </p:spTree>
    <p:extLst>
      <p:ext uri="{BB962C8B-B14F-4D97-AF65-F5344CB8AC3E}">
        <p14:creationId xmlns:p14="http://schemas.microsoft.com/office/powerpoint/2010/main" val="294849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0"/>
          </p:nvPr>
        </p:nvSpPr>
        <p:spPr>
          <a:xfrm>
            <a:off x="114917" y="1401275"/>
            <a:ext cx="2920473" cy="957792"/>
          </a:xfrm>
        </p:spPr>
        <p:txBody>
          <a:bodyPr/>
          <a:lstStyle/>
          <a:p>
            <a:pPr algn="ctr"/>
            <a:r>
              <a:rPr lang="en-AU" dirty="0">
                <a:solidFill>
                  <a:srgbClr val="B8E1F6"/>
                </a:solidFill>
              </a:rPr>
              <a:t>Fish studies on </a:t>
            </a:r>
            <a:r>
              <a:rPr lang="en-AU" dirty="0" err="1">
                <a:solidFill>
                  <a:srgbClr val="B8E1F6"/>
                </a:solidFill>
              </a:rPr>
              <a:t>Yunbenun</a:t>
            </a:r>
            <a:endParaRPr lang="en-AU" sz="3200" dirty="0"/>
          </a:p>
        </p:txBody>
      </p:sp>
      <p:sp>
        <p:nvSpPr>
          <p:cNvPr id="8" name="Rectangle 7"/>
          <p:cNvSpPr/>
          <p:nvPr/>
        </p:nvSpPr>
        <p:spPr>
          <a:xfrm>
            <a:off x="584020" y="2579061"/>
            <a:ext cx="2451370" cy="677045"/>
          </a:xfrm>
          <a:prstGeom prst="rect">
            <a:avLst/>
          </a:prstGeom>
        </p:spPr>
        <p:txBody>
          <a:bodyPr wrap="square">
            <a:spAutoFit/>
          </a:bodyPr>
          <a:lstStyle/>
          <a:p>
            <a:pPr>
              <a:lnSpc>
                <a:spcPct val="150000"/>
              </a:lnSpc>
            </a:pPr>
            <a:r>
              <a:rPr lang="en-AU" b="1" dirty="0">
                <a:solidFill>
                  <a:schemeClr val="bg1"/>
                </a:solidFill>
                <a:latin typeface="Helvetica" panose="020B0604020202020204" pitchFamily="34" charset="0"/>
                <a:cs typeface="Helvetica" panose="020B0604020202020204" pitchFamily="34" charset="0"/>
              </a:rPr>
              <a:t>Combined sites from all known studies</a:t>
            </a:r>
          </a:p>
        </p:txBody>
      </p:sp>
      <p:grpSp>
        <p:nvGrpSpPr>
          <p:cNvPr id="10" name="Group 9">
            <a:extLst>
              <a:ext uri="{FF2B5EF4-FFF2-40B4-BE49-F238E27FC236}">
                <a16:creationId xmlns:a16="http://schemas.microsoft.com/office/drawing/2014/main" id="{7B491A1D-08C6-433A-A715-54604289C7DD}"/>
              </a:ext>
            </a:extLst>
          </p:cNvPr>
          <p:cNvGrpSpPr/>
          <p:nvPr/>
        </p:nvGrpSpPr>
        <p:grpSpPr>
          <a:xfrm>
            <a:off x="3563692" y="979247"/>
            <a:ext cx="5294291" cy="3545455"/>
            <a:chOff x="859979" y="2722082"/>
            <a:chExt cx="3302718" cy="2211748"/>
          </a:xfrm>
        </p:grpSpPr>
        <p:pic>
          <p:nvPicPr>
            <p:cNvPr id="11" name="Picture 10">
              <a:extLst>
                <a:ext uri="{FF2B5EF4-FFF2-40B4-BE49-F238E27FC236}">
                  <a16:creationId xmlns:a16="http://schemas.microsoft.com/office/drawing/2014/main" id="{EBB68CF3-609E-4522-A060-169449C9611F}"/>
                </a:ext>
              </a:extLst>
            </p:cNvPr>
            <p:cNvPicPr>
              <a:picLocks noChangeAspect="1"/>
            </p:cNvPicPr>
            <p:nvPr/>
          </p:nvPicPr>
          <p:blipFill rotWithShape="1">
            <a:blip r:embed="rId3"/>
            <a:srcRect l="18012" t="2438" r="13269" b="16205"/>
            <a:stretch/>
          </p:blipFill>
          <p:spPr>
            <a:xfrm>
              <a:off x="859979" y="2722082"/>
              <a:ext cx="3302718" cy="2211748"/>
            </a:xfrm>
            <a:prstGeom prst="rect">
              <a:avLst/>
            </a:prstGeom>
          </p:spPr>
        </p:pic>
        <p:sp>
          <p:nvSpPr>
            <p:cNvPr id="12" name="TextBox 11">
              <a:extLst>
                <a:ext uri="{FF2B5EF4-FFF2-40B4-BE49-F238E27FC236}">
                  <a16:creationId xmlns:a16="http://schemas.microsoft.com/office/drawing/2014/main" id="{82095230-3E8F-4684-887C-53D6F8E163C1}"/>
                </a:ext>
              </a:extLst>
            </p:cNvPr>
            <p:cNvSpPr txBox="1"/>
            <p:nvPr/>
          </p:nvSpPr>
          <p:spPr>
            <a:xfrm>
              <a:off x="2330581" y="4558932"/>
              <a:ext cx="525464" cy="153599"/>
            </a:xfrm>
            <a:prstGeom prst="rect">
              <a:avLst/>
            </a:prstGeom>
            <a:noFill/>
          </p:spPr>
          <p:txBody>
            <a:bodyPr wrap="square" rtlCol="0">
              <a:spAutoFit/>
            </a:bodyPr>
            <a:lstStyle/>
            <a:p>
              <a:r>
                <a:rPr lang="en-AU" sz="1000" dirty="0">
                  <a:solidFill>
                    <a:schemeClr val="bg1"/>
                  </a:solidFill>
                </a:rPr>
                <a:t>Cockle Bay</a:t>
              </a:r>
            </a:p>
          </p:txBody>
        </p:sp>
      </p:grpSp>
      <p:sp>
        <p:nvSpPr>
          <p:cNvPr id="13" name="TextBox 12">
            <a:extLst>
              <a:ext uri="{FF2B5EF4-FFF2-40B4-BE49-F238E27FC236}">
                <a16:creationId xmlns:a16="http://schemas.microsoft.com/office/drawing/2014/main" id="{2AE15161-274D-4AF5-B502-0E19FA928D8D}"/>
              </a:ext>
            </a:extLst>
          </p:cNvPr>
          <p:cNvSpPr txBox="1"/>
          <p:nvPr/>
        </p:nvSpPr>
        <p:spPr>
          <a:xfrm>
            <a:off x="6135427" y="3618780"/>
            <a:ext cx="842324" cy="246221"/>
          </a:xfrm>
          <a:prstGeom prst="rect">
            <a:avLst/>
          </a:prstGeom>
          <a:noFill/>
        </p:spPr>
        <p:txBody>
          <a:bodyPr wrap="square" rtlCol="0">
            <a:spAutoFit/>
          </a:bodyPr>
          <a:lstStyle/>
          <a:p>
            <a:r>
              <a:rPr lang="en-AU" sz="1000" dirty="0">
                <a:solidFill>
                  <a:schemeClr val="bg1"/>
                </a:solidFill>
              </a:rPr>
              <a:t>Nelly Bay</a:t>
            </a:r>
          </a:p>
        </p:txBody>
      </p:sp>
      <p:sp>
        <p:nvSpPr>
          <p:cNvPr id="14" name="TextBox 13">
            <a:extLst>
              <a:ext uri="{FF2B5EF4-FFF2-40B4-BE49-F238E27FC236}">
                <a16:creationId xmlns:a16="http://schemas.microsoft.com/office/drawing/2014/main" id="{BE3E49E7-03AF-4453-BEEA-36F61D3B2A20}"/>
              </a:ext>
            </a:extLst>
          </p:cNvPr>
          <p:cNvSpPr txBox="1"/>
          <p:nvPr/>
        </p:nvSpPr>
        <p:spPr>
          <a:xfrm>
            <a:off x="6708988" y="3020807"/>
            <a:ext cx="913639" cy="246221"/>
          </a:xfrm>
          <a:prstGeom prst="rect">
            <a:avLst/>
          </a:prstGeom>
          <a:noFill/>
        </p:spPr>
        <p:txBody>
          <a:bodyPr wrap="square" rtlCol="0">
            <a:spAutoFit/>
          </a:bodyPr>
          <a:lstStyle/>
          <a:p>
            <a:r>
              <a:rPr lang="en-AU" sz="1000" dirty="0">
                <a:solidFill>
                  <a:schemeClr val="bg1"/>
                </a:solidFill>
              </a:rPr>
              <a:t>Geoffrey Bay</a:t>
            </a:r>
          </a:p>
        </p:txBody>
      </p:sp>
      <p:sp>
        <p:nvSpPr>
          <p:cNvPr id="15" name="TextBox 14">
            <a:extLst>
              <a:ext uri="{FF2B5EF4-FFF2-40B4-BE49-F238E27FC236}">
                <a16:creationId xmlns:a16="http://schemas.microsoft.com/office/drawing/2014/main" id="{898D42D9-04EB-492E-AB4D-7339FEA35067}"/>
              </a:ext>
            </a:extLst>
          </p:cNvPr>
          <p:cNvSpPr txBox="1"/>
          <p:nvPr/>
        </p:nvSpPr>
        <p:spPr>
          <a:xfrm>
            <a:off x="7165807" y="2122693"/>
            <a:ext cx="810415" cy="246221"/>
          </a:xfrm>
          <a:prstGeom prst="rect">
            <a:avLst/>
          </a:prstGeom>
          <a:noFill/>
        </p:spPr>
        <p:txBody>
          <a:bodyPr wrap="square" rtlCol="0">
            <a:spAutoFit/>
          </a:bodyPr>
          <a:lstStyle/>
          <a:p>
            <a:r>
              <a:rPr lang="en-AU" sz="1000" dirty="0">
                <a:solidFill>
                  <a:schemeClr val="bg1"/>
                </a:solidFill>
              </a:rPr>
              <a:t>Arthur Bay</a:t>
            </a:r>
          </a:p>
        </p:txBody>
      </p:sp>
      <p:sp>
        <p:nvSpPr>
          <p:cNvPr id="16" name="TextBox 15">
            <a:extLst>
              <a:ext uri="{FF2B5EF4-FFF2-40B4-BE49-F238E27FC236}">
                <a16:creationId xmlns:a16="http://schemas.microsoft.com/office/drawing/2014/main" id="{1766E68E-5799-4070-BBDF-A04CBE1B4947}"/>
              </a:ext>
            </a:extLst>
          </p:cNvPr>
          <p:cNvSpPr txBox="1"/>
          <p:nvPr/>
        </p:nvSpPr>
        <p:spPr>
          <a:xfrm>
            <a:off x="7114197" y="1875303"/>
            <a:ext cx="913638" cy="246221"/>
          </a:xfrm>
          <a:prstGeom prst="rect">
            <a:avLst/>
          </a:prstGeom>
          <a:noFill/>
        </p:spPr>
        <p:txBody>
          <a:bodyPr wrap="square" rtlCol="0">
            <a:spAutoFit/>
          </a:bodyPr>
          <a:lstStyle/>
          <a:p>
            <a:r>
              <a:rPr lang="en-AU" sz="1000" dirty="0">
                <a:solidFill>
                  <a:schemeClr val="bg1"/>
                </a:solidFill>
              </a:rPr>
              <a:t>Florence Bay</a:t>
            </a:r>
          </a:p>
        </p:txBody>
      </p:sp>
      <p:sp>
        <p:nvSpPr>
          <p:cNvPr id="2" name="Oval 1">
            <a:extLst>
              <a:ext uri="{FF2B5EF4-FFF2-40B4-BE49-F238E27FC236}">
                <a16:creationId xmlns:a16="http://schemas.microsoft.com/office/drawing/2014/main" id="{425ECADD-3074-47CE-A2E4-A3CB01921D53}"/>
              </a:ext>
            </a:extLst>
          </p:cNvPr>
          <p:cNvSpPr/>
          <p:nvPr/>
        </p:nvSpPr>
        <p:spPr>
          <a:xfrm>
            <a:off x="7976222" y="1940058"/>
            <a:ext cx="45719" cy="45719"/>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A123CF12-A9E1-433C-81F4-12B78C30E08B}"/>
              </a:ext>
            </a:extLst>
          </p:cNvPr>
          <p:cNvSpPr/>
          <p:nvPr/>
        </p:nvSpPr>
        <p:spPr>
          <a:xfrm>
            <a:off x="8004975" y="1700253"/>
            <a:ext cx="45719" cy="45719"/>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3CC23B8B-1117-4CCC-AF4A-5BF019365300}"/>
              </a:ext>
            </a:extLst>
          </p:cNvPr>
          <p:cNvSpPr/>
          <p:nvPr/>
        </p:nvSpPr>
        <p:spPr>
          <a:xfrm>
            <a:off x="7873595" y="2222943"/>
            <a:ext cx="45719" cy="45719"/>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63A30882-CE29-4034-9462-DEEBDD458FA6}"/>
              </a:ext>
            </a:extLst>
          </p:cNvPr>
          <p:cNvSpPr/>
          <p:nvPr/>
        </p:nvSpPr>
        <p:spPr>
          <a:xfrm>
            <a:off x="7779367" y="2462358"/>
            <a:ext cx="45719" cy="45719"/>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C63D4E5A-16FB-40B0-A86C-0790EEFD24C3}"/>
              </a:ext>
            </a:extLst>
          </p:cNvPr>
          <p:cNvSpPr/>
          <p:nvPr/>
        </p:nvSpPr>
        <p:spPr>
          <a:xfrm>
            <a:off x="7733648" y="2779363"/>
            <a:ext cx="45719" cy="45719"/>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C856D523-3FB7-4CFC-AFC8-637581ADDF5C}"/>
              </a:ext>
            </a:extLst>
          </p:cNvPr>
          <p:cNvSpPr/>
          <p:nvPr/>
        </p:nvSpPr>
        <p:spPr>
          <a:xfrm>
            <a:off x="7460379" y="3221309"/>
            <a:ext cx="45719" cy="45719"/>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F82ABD19-5D70-422F-A972-6FD966290A80}"/>
              </a:ext>
            </a:extLst>
          </p:cNvPr>
          <p:cNvSpPr/>
          <p:nvPr/>
        </p:nvSpPr>
        <p:spPr>
          <a:xfrm>
            <a:off x="7234407" y="3327990"/>
            <a:ext cx="45719" cy="45719"/>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D25CA162-2C62-4087-BD27-82CEA44BB9B1}"/>
              </a:ext>
            </a:extLst>
          </p:cNvPr>
          <p:cNvSpPr/>
          <p:nvPr/>
        </p:nvSpPr>
        <p:spPr>
          <a:xfrm>
            <a:off x="6866545" y="3719030"/>
            <a:ext cx="45719" cy="45719"/>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23C0D795-3B49-4941-9A30-63E1EBC8A1A4}"/>
              </a:ext>
            </a:extLst>
          </p:cNvPr>
          <p:cNvSpPr/>
          <p:nvPr/>
        </p:nvSpPr>
        <p:spPr>
          <a:xfrm>
            <a:off x="6932032" y="3646046"/>
            <a:ext cx="45719" cy="45719"/>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5" name="Oval 24">
            <a:extLst>
              <a:ext uri="{FF2B5EF4-FFF2-40B4-BE49-F238E27FC236}">
                <a16:creationId xmlns:a16="http://schemas.microsoft.com/office/drawing/2014/main" id="{AADCAF87-B8DB-457D-8DD1-EA7F92C92321}"/>
              </a:ext>
            </a:extLst>
          </p:cNvPr>
          <p:cNvSpPr/>
          <p:nvPr/>
        </p:nvSpPr>
        <p:spPr>
          <a:xfrm>
            <a:off x="7343850" y="3234452"/>
            <a:ext cx="45719" cy="45719"/>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6" name="Oval 25">
            <a:extLst>
              <a:ext uri="{FF2B5EF4-FFF2-40B4-BE49-F238E27FC236}">
                <a16:creationId xmlns:a16="http://schemas.microsoft.com/office/drawing/2014/main" id="{F0EE0AAC-3217-4984-BD7F-D8A9F965A0B7}"/>
              </a:ext>
            </a:extLst>
          </p:cNvPr>
          <p:cNvSpPr/>
          <p:nvPr/>
        </p:nvSpPr>
        <p:spPr>
          <a:xfrm>
            <a:off x="5691098" y="4115011"/>
            <a:ext cx="45719" cy="45719"/>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7" name="Oval 26">
            <a:extLst>
              <a:ext uri="{FF2B5EF4-FFF2-40B4-BE49-F238E27FC236}">
                <a16:creationId xmlns:a16="http://schemas.microsoft.com/office/drawing/2014/main" id="{D60C595E-E6FE-4DFD-92C6-40862921B848}"/>
              </a:ext>
            </a:extLst>
          </p:cNvPr>
          <p:cNvSpPr/>
          <p:nvPr/>
        </p:nvSpPr>
        <p:spPr>
          <a:xfrm>
            <a:off x="6779969" y="3819282"/>
            <a:ext cx="45719" cy="45719"/>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8" name="Oval 27">
            <a:extLst>
              <a:ext uri="{FF2B5EF4-FFF2-40B4-BE49-F238E27FC236}">
                <a16:creationId xmlns:a16="http://schemas.microsoft.com/office/drawing/2014/main" id="{93DF6C2D-D646-458F-9ADE-BDC3A084D00D}"/>
              </a:ext>
            </a:extLst>
          </p:cNvPr>
          <p:cNvSpPr/>
          <p:nvPr/>
        </p:nvSpPr>
        <p:spPr>
          <a:xfrm>
            <a:off x="5593878" y="4076137"/>
            <a:ext cx="45719" cy="45719"/>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9" name="Oval 28">
            <a:extLst>
              <a:ext uri="{FF2B5EF4-FFF2-40B4-BE49-F238E27FC236}">
                <a16:creationId xmlns:a16="http://schemas.microsoft.com/office/drawing/2014/main" id="{D1F7938C-A4B4-47C3-B030-2119CC75EC15}"/>
              </a:ext>
            </a:extLst>
          </p:cNvPr>
          <p:cNvSpPr/>
          <p:nvPr/>
        </p:nvSpPr>
        <p:spPr>
          <a:xfrm>
            <a:off x="7292546" y="3254534"/>
            <a:ext cx="45719" cy="45719"/>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2FCD3502-EADA-492A-94CD-50A31B63AD76}"/>
              </a:ext>
            </a:extLst>
          </p:cNvPr>
          <p:cNvSpPr/>
          <p:nvPr/>
        </p:nvSpPr>
        <p:spPr>
          <a:xfrm>
            <a:off x="7822826" y="2286224"/>
            <a:ext cx="45719" cy="45719"/>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1" name="Title 1">
            <a:extLst>
              <a:ext uri="{FF2B5EF4-FFF2-40B4-BE49-F238E27FC236}">
                <a16:creationId xmlns:a16="http://schemas.microsoft.com/office/drawing/2014/main" id="{4425DD67-0DDA-4548-B86F-908664E33B95}"/>
              </a:ext>
            </a:extLst>
          </p:cNvPr>
          <p:cNvSpPr txBox="1">
            <a:spLocks/>
          </p:cNvSpPr>
          <p:nvPr/>
        </p:nvSpPr>
        <p:spPr>
          <a:xfrm>
            <a:off x="3421117" y="66403"/>
            <a:ext cx="5580993" cy="36775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3200" dirty="0">
                <a:solidFill>
                  <a:srgbClr val="0070C0"/>
                </a:solidFill>
              </a:rPr>
              <a:t>Study sites</a:t>
            </a:r>
          </a:p>
        </p:txBody>
      </p:sp>
    </p:spTree>
    <p:extLst>
      <p:ext uri="{BB962C8B-B14F-4D97-AF65-F5344CB8AC3E}">
        <p14:creationId xmlns:p14="http://schemas.microsoft.com/office/powerpoint/2010/main" val="1915987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0"/>
          </p:nvPr>
        </p:nvSpPr>
        <p:spPr>
          <a:xfrm>
            <a:off x="114917" y="1401275"/>
            <a:ext cx="2920473" cy="957792"/>
          </a:xfrm>
        </p:spPr>
        <p:txBody>
          <a:bodyPr/>
          <a:lstStyle/>
          <a:p>
            <a:pPr algn="ctr"/>
            <a:r>
              <a:rPr lang="en-AU" dirty="0">
                <a:solidFill>
                  <a:srgbClr val="B8E1F6"/>
                </a:solidFill>
              </a:rPr>
              <a:t>JCU Inshore Monitoring Program</a:t>
            </a:r>
            <a:endParaRPr lang="en-AU" sz="3200" dirty="0"/>
          </a:p>
        </p:txBody>
      </p:sp>
      <p:sp>
        <p:nvSpPr>
          <p:cNvPr id="7" name="Rectangle 6"/>
          <p:cNvSpPr/>
          <p:nvPr/>
        </p:nvSpPr>
        <p:spPr>
          <a:xfrm>
            <a:off x="3438433" y="0"/>
            <a:ext cx="5441287" cy="615553"/>
          </a:xfrm>
          <a:prstGeom prst="rect">
            <a:avLst/>
          </a:prstGeom>
        </p:spPr>
        <p:txBody>
          <a:bodyPr wrap="square">
            <a:spAutoFit/>
          </a:bodyPr>
          <a:lstStyle/>
          <a:p>
            <a:endParaRPr lang="en-AU" sz="1600" dirty="0">
              <a:solidFill>
                <a:schemeClr val="tx2">
                  <a:lumMod val="50000"/>
                </a:schemeClr>
              </a:solidFill>
              <a:latin typeface="Helvetica" panose="020B0604020202020204" pitchFamily="34" charset="0"/>
              <a:cs typeface="Helvetica" panose="020B0604020202020204" pitchFamily="34" charset="0"/>
            </a:endParaRPr>
          </a:p>
          <a:p>
            <a:pPr algn="ctr"/>
            <a:r>
              <a:rPr lang="en-AU" sz="1800" dirty="0">
                <a:solidFill>
                  <a:schemeClr val="tx2">
                    <a:lumMod val="50000"/>
                  </a:schemeClr>
                </a:solidFill>
                <a:latin typeface="Helvetica" panose="020B0604020202020204" pitchFamily="34" charset="0"/>
                <a:cs typeface="Helvetica" panose="020B0604020202020204" pitchFamily="34" charset="0"/>
              </a:rPr>
              <a:t>The JCU Inshore Reef Zoning Monitoring Program </a:t>
            </a:r>
          </a:p>
        </p:txBody>
      </p:sp>
      <p:sp>
        <p:nvSpPr>
          <p:cNvPr id="8" name="Rectangle 7"/>
          <p:cNvSpPr/>
          <p:nvPr/>
        </p:nvSpPr>
        <p:spPr>
          <a:xfrm>
            <a:off x="584020" y="2579061"/>
            <a:ext cx="2451370" cy="988669"/>
          </a:xfrm>
          <a:prstGeom prst="rect">
            <a:avLst/>
          </a:prstGeom>
        </p:spPr>
        <p:txBody>
          <a:bodyPr wrap="square">
            <a:spAutoFit/>
          </a:bodyPr>
          <a:lstStyle/>
          <a:p>
            <a:pPr>
              <a:lnSpc>
                <a:spcPct val="150000"/>
              </a:lnSpc>
            </a:pPr>
            <a:r>
              <a:rPr lang="en-AU" b="1" dirty="0">
                <a:solidFill>
                  <a:schemeClr val="bg1"/>
                </a:solidFill>
                <a:latin typeface="Helvetica" panose="020B0604020202020204" pitchFamily="34" charset="0"/>
                <a:cs typeface="Helvetica" panose="020B0604020202020204" pitchFamily="34" charset="0"/>
              </a:rPr>
              <a:t>Fish communities on the inshore fringing reefs of the Great Barrier Reef</a:t>
            </a:r>
          </a:p>
        </p:txBody>
      </p:sp>
      <p:sp>
        <p:nvSpPr>
          <p:cNvPr id="9" name="Rectangle 8"/>
          <p:cNvSpPr/>
          <p:nvPr/>
        </p:nvSpPr>
        <p:spPr>
          <a:xfrm>
            <a:off x="3224830" y="858656"/>
            <a:ext cx="5919170" cy="2893100"/>
          </a:xfrm>
          <a:prstGeom prst="rect">
            <a:avLst/>
          </a:prstGeom>
        </p:spPr>
        <p:txBody>
          <a:bodyPr wrap="square">
            <a:spAutoFit/>
          </a:bodyPr>
          <a:lstStyle/>
          <a:p>
            <a:pPr>
              <a:spcAft>
                <a:spcPts val="0"/>
              </a:spcAft>
            </a:pPr>
            <a:r>
              <a:rPr lang="en-AU" sz="1400" dirty="0">
                <a:solidFill>
                  <a:srgbClr val="005B9E"/>
                </a:solidFill>
                <a:latin typeface="Helvetica" panose="020B0604020202020204" pitchFamily="34" charset="0"/>
                <a:ea typeface="Calibri" panose="020F0502020204030204" pitchFamily="34" charset="0"/>
                <a:cs typeface="Helvetica" panose="020B0604020202020204" pitchFamily="34" charset="0"/>
              </a:rPr>
              <a:t>What effect is GBRMPA zoning having on target species and the reef?</a:t>
            </a:r>
          </a:p>
          <a:p>
            <a:pPr>
              <a:spcAft>
                <a:spcPts val="0"/>
              </a:spcAft>
            </a:pPr>
            <a:endParaRPr lang="en-AU" sz="1400" dirty="0">
              <a:solidFill>
                <a:srgbClr val="005B9E"/>
              </a:solidFill>
              <a:latin typeface="Helvetica" panose="020B0604020202020204" pitchFamily="34" charset="0"/>
              <a:ea typeface="Calibri" panose="020F0502020204030204" pitchFamily="34" charset="0"/>
              <a:cs typeface="Helvetica" panose="020B0604020202020204" pitchFamily="34" charset="0"/>
            </a:endParaRPr>
          </a:p>
          <a:p>
            <a:pPr marL="285750" indent="-285750">
              <a:spcAft>
                <a:spcPts val="0"/>
              </a:spcAft>
              <a:buFont typeface="Arial" panose="020B0604020202020204" pitchFamily="34" charset="0"/>
              <a:buChar char="•"/>
            </a:pPr>
            <a:r>
              <a:rPr lang="en-AU" sz="1400" dirty="0">
                <a:solidFill>
                  <a:srgbClr val="005B9E"/>
                </a:solidFill>
                <a:latin typeface="Helvetica" panose="020B0604020202020204" pitchFamily="34" charset="0"/>
                <a:ea typeface="Calibri" panose="020F0502020204030204" pitchFamily="34" charset="0"/>
                <a:cs typeface="Helvetica" panose="020B0604020202020204" pitchFamily="34" charset="0"/>
              </a:rPr>
              <a:t>Annual/biennial monitoring </a:t>
            </a:r>
          </a:p>
          <a:p>
            <a:pPr>
              <a:spcAft>
                <a:spcPts val="0"/>
              </a:spcAft>
            </a:pPr>
            <a:r>
              <a:rPr lang="en-AU" sz="1400" dirty="0">
                <a:solidFill>
                  <a:srgbClr val="005B9E"/>
                </a:solidFill>
                <a:latin typeface="Helvetica" panose="020B0604020202020204" pitchFamily="34" charset="0"/>
                <a:ea typeface="Calibri" panose="020F0502020204030204" pitchFamily="34" charset="0"/>
                <a:cs typeface="Helvetica" panose="020B0604020202020204" pitchFamily="34" charset="0"/>
              </a:rPr>
              <a:t>      since 1998/1999</a:t>
            </a:r>
          </a:p>
          <a:p>
            <a:pPr marL="285750" indent="-285750">
              <a:spcAft>
                <a:spcPts val="0"/>
              </a:spcAft>
              <a:buFont typeface="Arial" panose="020B0604020202020204" pitchFamily="34" charset="0"/>
              <a:buChar char="•"/>
            </a:pPr>
            <a:r>
              <a:rPr lang="en-AU" sz="1400" dirty="0">
                <a:solidFill>
                  <a:srgbClr val="005B9E"/>
                </a:solidFill>
                <a:latin typeface="Helvetica" panose="020B0604020202020204" pitchFamily="34" charset="0"/>
                <a:ea typeface="Calibri" panose="020F0502020204030204" pitchFamily="34" charset="0"/>
                <a:cs typeface="Helvetica" panose="020B0604020202020204" pitchFamily="34" charset="0"/>
              </a:rPr>
              <a:t>112 long-term monitoring sites</a:t>
            </a:r>
          </a:p>
          <a:p>
            <a:pPr marL="285750" indent="-285750">
              <a:spcAft>
                <a:spcPts val="0"/>
              </a:spcAft>
              <a:buFont typeface="Arial" panose="020B0604020202020204" pitchFamily="34" charset="0"/>
              <a:buChar char="•"/>
            </a:pPr>
            <a:r>
              <a:rPr lang="en-AU" sz="1400" dirty="0">
                <a:solidFill>
                  <a:srgbClr val="005B9E"/>
                </a:solidFill>
                <a:latin typeface="Helvetica" panose="020B0604020202020204" pitchFamily="34" charset="0"/>
                <a:ea typeface="Calibri" panose="020F0502020204030204" pitchFamily="34" charset="0"/>
                <a:cs typeface="Helvetica" panose="020B0604020202020204" pitchFamily="34" charset="0"/>
              </a:rPr>
              <a:t>60 on fished (blue &amp; yellow) reefs</a:t>
            </a:r>
          </a:p>
          <a:p>
            <a:pPr marL="285750" indent="-285750">
              <a:spcAft>
                <a:spcPts val="0"/>
              </a:spcAft>
              <a:buFont typeface="Arial" panose="020B0604020202020204" pitchFamily="34" charset="0"/>
              <a:buChar char="•"/>
            </a:pPr>
            <a:r>
              <a:rPr lang="en-AU" sz="1400" dirty="0">
                <a:solidFill>
                  <a:srgbClr val="005B9E"/>
                </a:solidFill>
                <a:latin typeface="Helvetica" panose="020B0604020202020204" pitchFamily="34" charset="0"/>
                <a:ea typeface="Calibri" panose="020F0502020204030204" pitchFamily="34" charset="0"/>
                <a:cs typeface="Helvetica" panose="020B0604020202020204" pitchFamily="34" charset="0"/>
              </a:rPr>
              <a:t>32 on ‘old’ 1987 green reefs</a:t>
            </a:r>
          </a:p>
          <a:p>
            <a:pPr marL="285750" indent="-285750">
              <a:spcAft>
                <a:spcPts val="0"/>
              </a:spcAft>
              <a:buFont typeface="Arial" panose="020B0604020202020204" pitchFamily="34" charset="0"/>
              <a:buChar char="•"/>
            </a:pPr>
            <a:r>
              <a:rPr lang="en-AU" sz="1400" dirty="0">
                <a:solidFill>
                  <a:srgbClr val="005B9E"/>
                </a:solidFill>
                <a:latin typeface="Helvetica" panose="020B0604020202020204" pitchFamily="34" charset="0"/>
                <a:ea typeface="Calibri" panose="020F0502020204030204" pitchFamily="34" charset="0"/>
                <a:cs typeface="Helvetica" panose="020B0604020202020204" pitchFamily="34" charset="0"/>
              </a:rPr>
              <a:t>20 on ‘new’ 2004 green reefs</a:t>
            </a:r>
          </a:p>
          <a:p>
            <a:pPr>
              <a:spcAft>
                <a:spcPts val="0"/>
              </a:spcAft>
            </a:pPr>
            <a:endParaRPr lang="en-AU" sz="1400" dirty="0">
              <a:solidFill>
                <a:srgbClr val="005B9E"/>
              </a:solidFill>
              <a:latin typeface="Helvetica" panose="020B0604020202020204" pitchFamily="34" charset="0"/>
              <a:ea typeface="Calibri" panose="020F0502020204030204" pitchFamily="34" charset="0"/>
              <a:cs typeface="Helvetica" panose="020B0604020202020204" pitchFamily="34" charset="0"/>
            </a:endParaRPr>
          </a:p>
          <a:p>
            <a:pPr>
              <a:spcAft>
                <a:spcPts val="0"/>
              </a:spcAft>
            </a:pPr>
            <a:r>
              <a:rPr lang="en-AU" sz="1400" dirty="0">
                <a:solidFill>
                  <a:srgbClr val="005B9E"/>
                </a:solidFill>
                <a:latin typeface="Helvetica" panose="020B0604020202020204" pitchFamily="34" charset="0"/>
                <a:ea typeface="Calibri" panose="020F0502020204030204" pitchFamily="34" charset="0"/>
                <a:cs typeface="Helvetica" panose="020B0604020202020204" pitchFamily="34" charset="0"/>
              </a:rPr>
              <a:t>Research on </a:t>
            </a:r>
          </a:p>
          <a:p>
            <a:pPr marL="285750" indent="-285750">
              <a:spcAft>
                <a:spcPts val="0"/>
              </a:spcAft>
              <a:buFont typeface="Arial" panose="020B0604020202020204" pitchFamily="34" charset="0"/>
              <a:buChar char="•"/>
            </a:pPr>
            <a:r>
              <a:rPr lang="en-AU" sz="1400" dirty="0">
                <a:solidFill>
                  <a:srgbClr val="005B9E"/>
                </a:solidFill>
                <a:latin typeface="Helvetica" panose="020B0604020202020204" pitchFamily="34" charset="0"/>
                <a:ea typeface="Calibri" panose="020F0502020204030204" pitchFamily="34" charset="0"/>
                <a:cs typeface="Helvetica" panose="020B0604020202020204" pitchFamily="34" charset="0"/>
              </a:rPr>
              <a:t>Fish community</a:t>
            </a:r>
          </a:p>
          <a:p>
            <a:pPr marL="285750" indent="-285750">
              <a:spcAft>
                <a:spcPts val="0"/>
              </a:spcAft>
              <a:buFont typeface="Arial" panose="020B0604020202020204" pitchFamily="34" charset="0"/>
              <a:buChar char="•"/>
            </a:pPr>
            <a:r>
              <a:rPr lang="en-AU" sz="1400" dirty="0">
                <a:solidFill>
                  <a:srgbClr val="005B9E"/>
                </a:solidFill>
                <a:latin typeface="Helvetica" panose="020B0604020202020204" pitchFamily="34" charset="0"/>
                <a:ea typeface="Calibri" panose="020F0502020204030204" pitchFamily="34" charset="0"/>
                <a:cs typeface="Helvetica" panose="020B0604020202020204" pitchFamily="34" charset="0"/>
              </a:rPr>
              <a:t>Benthic community</a:t>
            </a:r>
          </a:p>
          <a:p>
            <a:pPr marL="285750" indent="-285750">
              <a:spcAft>
                <a:spcPts val="0"/>
              </a:spcAft>
              <a:buFont typeface="Arial" panose="020B0604020202020204" pitchFamily="34" charset="0"/>
              <a:buChar char="•"/>
            </a:pPr>
            <a:r>
              <a:rPr lang="en-AU" sz="1400" dirty="0">
                <a:solidFill>
                  <a:srgbClr val="005B9E"/>
                </a:solidFill>
                <a:latin typeface="Helvetica" panose="020B0604020202020204" pitchFamily="34" charset="0"/>
                <a:ea typeface="Calibri" panose="020F0502020204030204" pitchFamily="34" charset="0"/>
                <a:cs typeface="Helvetica" panose="020B0604020202020204" pitchFamily="34" charset="0"/>
              </a:rPr>
              <a:t>Fishing line</a:t>
            </a:r>
          </a:p>
        </p:txBody>
      </p:sp>
      <p:pic>
        <p:nvPicPr>
          <p:cNvPr id="15" name="Picture 14">
            <a:extLst>
              <a:ext uri="{FF2B5EF4-FFF2-40B4-BE49-F238E27FC236}">
                <a16:creationId xmlns:a16="http://schemas.microsoft.com/office/drawing/2014/main" id="{9AD684F1-67C2-4EBC-B28E-C4D50F1FDBB2}"/>
              </a:ext>
            </a:extLst>
          </p:cNvPr>
          <p:cNvPicPr/>
          <p:nvPr/>
        </p:nvPicPr>
        <p:blipFill>
          <a:blip r:embed="rId3"/>
          <a:stretch>
            <a:fillRect/>
          </a:stretch>
        </p:blipFill>
        <p:spPr>
          <a:xfrm>
            <a:off x="6337979" y="1244387"/>
            <a:ext cx="2806021" cy="343801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5726B5D-5328-C056-0325-E2C355216870}"/>
              </a:ext>
            </a:extLst>
          </p:cNvPr>
          <p:cNvPicPr>
            <a:picLocks noChangeAspect="1"/>
          </p:cNvPicPr>
          <p:nvPr/>
        </p:nvPicPr>
        <p:blipFill>
          <a:blip r:embed="rId4"/>
          <a:stretch>
            <a:fillRect/>
          </a:stretch>
        </p:blipFill>
        <p:spPr>
          <a:xfrm>
            <a:off x="3224830" y="4445288"/>
            <a:ext cx="3430307" cy="813264"/>
          </a:xfrm>
          <a:prstGeom prst="rect">
            <a:avLst/>
          </a:prstGeom>
        </p:spPr>
      </p:pic>
    </p:spTree>
    <p:extLst>
      <p:ext uri="{BB962C8B-B14F-4D97-AF65-F5344CB8AC3E}">
        <p14:creationId xmlns:p14="http://schemas.microsoft.com/office/powerpoint/2010/main" val="4139426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0"/>
          </p:nvPr>
        </p:nvSpPr>
        <p:spPr>
          <a:xfrm>
            <a:off x="114917" y="1401275"/>
            <a:ext cx="2920473" cy="957792"/>
          </a:xfrm>
        </p:spPr>
        <p:txBody>
          <a:bodyPr/>
          <a:lstStyle/>
          <a:p>
            <a:pPr algn="ctr"/>
            <a:r>
              <a:rPr lang="en-AU" dirty="0">
                <a:solidFill>
                  <a:srgbClr val="B8E1F6"/>
                </a:solidFill>
              </a:rPr>
              <a:t>JCU Inshore Monitoring Program</a:t>
            </a:r>
            <a:endParaRPr lang="en-AU" sz="3200" dirty="0"/>
          </a:p>
        </p:txBody>
      </p:sp>
      <p:sp>
        <p:nvSpPr>
          <p:cNvPr id="7" name="Rectangle 6"/>
          <p:cNvSpPr/>
          <p:nvPr/>
        </p:nvSpPr>
        <p:spPr>
          <a:xfrm>
            <a:off x="3438433" y="0"/>
            <a:ext cx="5441287" cy="615553"/>
          </a:xfrm>
          <a:prstGeom prst="rect">
            <a:avLst/>
          </a:prstGeom>
        </p:spPr>
        <p:txBody>
          <a:bodyPr wrap="square">
            <a:spAutoFit/>
          </a:bodyPr>
          <a:lstStyle/>
          <a:p>
            <a:endParaRPr lang="en-AU" sz="1600" dirty="0">
              <a:solidFill>
                <a:schemeClr val="tx2">
                  <a:lumMod val="50000"/>
                </a:schemeClr>
              </a:solidFill>
              <a:latin typeface="Helvetica" panose="020B0604020202020204" pitchFamily="34" charset="0"/>
              <a:cs typeface="Helvetica" panose="020B0604020202020204" pitchFamily="34" charset="0"/>
            </a:endParaRPr>
          </a:p>
          <a:p>
            <a:pPr algn="ctr"/>
            <a:r>
              <a:rPr lang="en-AU" sz="1800" dirty="0">
                <a:solidFill>
                  <a:schemeClr val="tx2">
                    <a:lumMod val="50000"/>
                  </a:schemeClr>
                </a:solidFill>
                <a:latin typeface="Helvetica" panose="020B0604020202020204" pitchFamily="34" charset="0"/>
                <a:cs typeface="Helvetica" panose="020B0604020202020204" pitchFamily="34" charset="0"/>
              </a:rPr>
              <a:t>Sites and Methods </a:t>
            </a:r>
          </a:p>
        </p:txBody>
      </p:sp>
      <p:sp>
        <p:nvSpPr>
          <p:cNvPr id="8" name="Rectangle 7"/>
          <p:cNvSpPr/>
          <p:nvPr/>
        </p:nvSpPr>
        <p:spPr>
          <a:xfrm>
            <a:off x="584020" y="2579061"/>
            <a:ext cx="2451370" cy="988669"/>
          </a:xfrm>
          <a:prstGeom prst="rect">
            <a:avLst/>
          </a:prstGeom>
        </p:spPr>
        <p:txBody>
          <a:bodyPr wrap="square">
            <a:spAutoFit/>
          </a:bodyPr>
          <a:lstStyle/>
          <a:p>
            <a:pPr>
              <a:lnSpc>
                <a:spcPct val="150000"/>
              </a:lnSpc>
            </a:pPr>
            <a:r>
              <a:rPr lang="en-AU" b="1" dirty="0">
                <a:solidFill>
                  <a:schemeClr val="bg1"/>
                </a:solidFill>
                <a:latin typeface="Helvetica" panose="020B0604020202020204" pitchFamily="34" charset="0"/>
                <a:cs typeface="Helvetica" panose="020B0604020202020204" pitchFamily="34" charset="0"/>
              </a:rPr>
              <a:t>Fish communities on the inshore fringing reefs of the Great Barrier Reef</a:t>
            </a:r>
          </a:p>
        </p:txBody>
      </p:sp>
      <p:sp>
        <p:nvSpPr>
          <p:cNvPr id="9" name="Rectangle 8"/>
          <p:cNvSpPr/>
          <p:nvPr/>
        </p:nvSpPr>
        <p:spPr>
          <a:xfrm>
            <a:off x="3199491" y="615243"/>
            <a:ext cx="5919170" cy="300082"/>
          </a:xfrm>
          <a:prstGeom prst="rect">
            <a:avLst/>
          </a:prstGeom>
        </p:spPr>
        <p:txBody>
          <a:bodyPr wrap="square">
            <a:spAutoFit/>
          </a:bodyPr>
          <a:lstStyle/>
          <a:p>
            <a:pPr>
              <a:spcAft>
                <a:spcPts val="0"/>
              </a:spcAft>
            </a:pPr>
            <a:r>
              <a:rPr lang="en-AU" dirty="0">
                <a:solidFill>
                  <a:srgbClr val="005B9E"/>
                </a:solidFill>
                <a:latin typeface="Helvetica" panose="020B0604020202020204" pitchFamily="34" charset="0"/>
                <a:ea typeface="Calibri" panose="020F0502020204030204" pitchFamily="34" charset="0"/>
                <a:cs typeface="Helvetica" panose="020B0604020202020204" pitchFamily="34" charset="0"/>
              </a:rPr>
              <a:t>How do you study fish on the reef?</a:t>
            </a:r>
          </a:p>
        </p:txBody>
      </p:sp>
      <p:pic>
        <p:nvPicPr>
          <p:cNvPr id="3" name="Picture 2" descr="A scuba diver under water&#10;&#10;Description automatically generated with low confidence">
            <a:extLst>
              <a:ext uri="{FF2B5EF4-FFF2-40B4-BE49-F238E27FC236}">
                <a16:creationId xmlns:a16="http://schemas.microsoft.com/office/drawing/2014/main" id="{2C8C6B12-AF78-4615-9150-00A30D69F955}"/>
              </a:ext>
            </a:extLst>
          </p:cNvPr>
          <p:cNvPicPr>
            <a:picLocks noChangeAspect="1"/>
          </p:cNvPicPr>
          <p:nvPr/>
        </p:nvPicPr>
        <p:blipFill>
          <a:blip r:embed="rId3"/>
          <a:stretch>
            <a:fillRect/>
          </a:stretch>
        </p:blipFill>
        <p:spPr>
          <a:xfrm>
            <a:off x="3361049" y="1022155"/>
            <a:ext cx="2747563" cy="4121345"/>
          </a:xfrm>
          <a:prstGeom prst="rect">
            <a:avLst/>
          </a:prstGeom>
        </p:spPr>
      </p:pic>
      <p:grpSp>
        <p:nvGrpSpPr>
          <p:cNvPr id="12" name="Group 11">
            <a:extLst>
              <a:ext uri="{FF2B5EF4-FFF2-40B4-BE49-F238E27FC236}">
                <a16:creationId xmlns:a16="http://schemas.microsoft.com/office/drawing/2014/main" id="{F7B0129A-610B-4A2A-93C1-E861155C5CA4}"/>
              </a:ext>
            </a:extLst>
          </p:cNvPr>
          <p:cNvGrpSpPr/>
          <p:nvPr/>
        </p:nvGrpSpPr>
        <p:grpSpPr>
          <a:xfrm>
            <a:off x="4602493" y="2275200"/>
            <a:ext cx="1554980" cy="2868300"/>
            <a:chOff x="5926150" y="2282510"/>
            <a:chExt cx="1554980" cy="2868300"/>
          </a:xfrm>
        </p:grpSpPr>
        <p:cxnSp>
          <p:nvCxnSpPr>
            <p:cNvPr id="5" name="Straight Connector 4">
              <a:extLst>
                <a:ext uri="{FF2B5EF4-FFF2-40B4-BE49-F238E27FC236}">
                  <a16:creationId xmlns:a16="http://schemas.microsoft.com/office/drawing/2014/main" id="{85C025F4-EC91-4B45-BBEF-527A5C958C54}"/>
                </a:ext>
              </a:extLst>
            </p:cNvPr>
            <p:cNvCxnSpPr/>
            <p:nvPr/>
          </p:nvCxnSpPr>
          <p:spPr>
            <a:xfrm>
              <a:off x="6566730" y="2282510"/>
              <a:ext cx="914400" cy="914400"/>
            </a:xfrm>
            <a:prstGeom prst="line">
              <a:avLst/>
            </a:prstGeom>
            <a:ln>
              <a:solidFill>
                <a:srgbClr val="FFFF00"/>
              </a:solidFill>
              <a:prstDash val="sysDot"/>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00E37E6-3038-406E-9BE3-EAE93D7A3D9E}"/>
                </a:ext>
              </a:extLst>
            </p:cNvPr>
            <p:cNvCxnSpPr>
              <a:cxnSpLocks/>
            </p:cNvCxnSpPr>
            <p:nvPr/>
          </p:nvCxnSpPr>
          <p:spPr>
            <a:xfrm>
              <a:off x="5926150" y="4055469"/>
              <a:ext cx="770446" cy="1095341"/>
            </a:xfrm>
            <a:prstGeom prst="line">
              <a:avLst/>
            </a:prstGeom>
            <a:ln>
              <a:solidFill>
                <a:srgbClr val="FFFF00"/>
              </a:solidFill>
              <a:prstDash val="sysDot"/>
            </a:ln>
          </p:spPr>
          <p:style>
            <a:lnRef idx="2">
              <a:schemeClr val="accent1"/>
            </a:lnRef>
            <a:fillRef idx="0">
              <a:schemeClr val="accent1"/>
            </a:fillRef>
            <a:effectRef idx="1">
              <a:schemeClr val="accent1"/>
            </a:effectRef>
            <a:fontRef idx="minor">
              <a:schemeClr val="tx1"/>
            </a:fontRef>
          </p:style>
        </p:cxnSp>
      </p:grpSp>
      <p:pic>
        <p:nvPicPr>
          <p:cNvPr id="11" name="Picture 10" descr="A scuba diver under water&#10;&#10;Description automatically generated with medium confidence">
            <a:extLst>
              <a:ext uri="{FF2B5EF4-FFF2-40B4-BE49-F238E27FC236}">
                <a16:creationId xmlns:a16="http://schemas.microsoft.com/office/drawing/2014/main" id="{3640A0EB-0BD5-7548-1385-1D338AC144A3}"/>
              </a:ext>
            </a:extLst>
          </p:cNvPr>
          <p:cNvPicPr>
            <a:picLocks noChangeAspect="1"/>
          </p:cNvPicPr>
          <p:nvPr/>
        </p:nvPicPr>
        <p:blipFill>
          <a:blip r:embed="rId4"/>
          <a:stretch>
            <a:fillRect/>
          </a:stretch>
        </p:blipFill>
        <p:spPr>
          <a:xfrm>
            <a:off x="6289997" y="915325"/>
            <a:ext cx="2665142" cy="1959373"/>
          </a:xfrm>
          <a:prstGeom prst="rect">
            <a:avLst/>
          </a:prstGeom>
          <a:ln>
            <a:noFill/>
          </a:ln>
          <a:effectLst>
            <a:softEdge rad="112500"/>
          </a:effectLst>
        </p:spPr>
      </p:pic>
      <p:pic>
        <p:nvPicPr>
          <p:cNvPr id="13" name="Picture 12" descr="A scuba diver in the ocean&#10;&#10;Description automatically generated with low confidence">
            <a:extLst>
              <a:ext uri="{FF2B5EF4-FFF2-40B4-BE49-F238E27FC236}">
                <a16:creationId xmlns:a16="http://schemas.microsoft.com/office/drawing/2014/main" id="{93A09A6D-0BCB-356C-191B-70324693FA66}"/>
              </a:ext>
            </a:extLst>
          </p:cNvPr>
          <p:cNvPicPr>
            <a:picLocks noChangeAspect="1"/>
          </p:cNvPicPr>
          <p:nvPr/>
        </p:nvPicPr>
        <p:blipFill rotWithShape="1">
          <a:blip r:embed="rId5"/>
          <a:srcRect b="41120"/>
          <a:stretch/>
        </p:blipFill>
        <p:spPr>
          <a:xfrm>
            <a:off x="6289997" y="2732400"/>
            <a:ext cx="2705514" cy="2389491"/>
          </a:xfrm>
          <a:prstGeom prst="rect">
            <a:avLst/>
          </a:prstGeom>
          <a:ln>
            <a:noFill/>
          </a:ln>
          <a:effectLst>
            <a:softEdge rad="112500"/>
          </a:effectLst>
        </p:spPr>
      </p:pic>
    </p:spTree>
    <p:extLst>
      <p:ext uri="{BB962C8B-B14F-4D97-AF65-F5344CB8AC3E}">
        <p14:creationId xmlns:p14="http://schemas.microsoft.com/office/powerpoint/2010/main" val="348741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Placeholder 1"/>
          <p:cNvSpPr>
            <a:spLocks noGrp="1"/>
          </p:cNvSpPr>
          <p:nvPr>
            <p:ph type="body" sz="quarter" idx="10"/>
          </p:nvPr>
        </p:nvSpPr>
        <p:spPr>
          <a:xfrm>
            <a:off x="114917" y="1401275"/>
            <a:ext cx="2920473" cy="957792"/>
          </a:xfrm>
        </p:spPr>
        <p:txBody>
          <a:bodyPr/>
          <a:lstStyle/>
          <a:p>
            <a:pPr algn="ctr"/>
            <a:r>
              <a:rPr lang="en-AU" dirty="0">
                <a:solidFill>
                  <a:srgbClr val="B8E1F6"/>
                </a:solidFill>
              </a:rPr>
              <a:t>JCU Inshore Monitoring Program</a:t>
            </a:r>
            <a:endParaRPr lang="en-AU" sz="3200" dirty="0"/>
          </a:p>
        </p:txBody>
      </p:sp>
      <p:sp>
        <p:nvSpPr>
          <p:cNvPr id="7" name="Rectangle 6"/>
          <p:cNvSpPr/>
          <p:nvPr/>
        </p:nvSpPr>
        <p:spPr>
          <a:xfrm>
            <a:off x="3438433" y="0"/>
            <a:ext cx="5441287" cy="615553"/>
          </a:xfrm>
          <a:prstGeom prst="rect">
            <a:avLst/>
          </a:prstGeom>
        </p:spPr>
        <p:txBody>
          <a:bodyPr wrap="square">
            <a:spAutoFit/>
          </a:bodyPr>
          <a:lstStyle/>
          <a:p>
            <a:endParaRPr lang="en-AU" sz="1600" dirty="0">
              <a:solidFill>
                <a:schemeClr val="tx2">
                  <a:lumMod val="50000"/>
                </a:schemeClr>
              </a:solidFill>
              <a:latin typeface="Helvetica" panose="020B0604020202020204" pitchFamily="34" charset="0"/>
              <a:cs typeface="Helvetica" panose="020B0604020202020204" pitchFamily="34" charset="0"/>
            </a:endParaRPr>
          </a:p>
          <a:p>
            <a:pPr algn="ctr"/>
            <a:r>
              <a:rPr lang="en-AU" sz="1800" dirty="0">
                <a:solidFill>
                  <a:schemeClr val="tx2">
                    <a:lumMod val="50000"/>
                  </a:schemeClr>
                </a:solidFill>
                <a:latin typeface="Helvetica" panose="020B0604020202020204" pitchFamily="34" charset="0"/>
                <a:cs typeface="Helvetica" panose="020B0604020202020204" pitchFamily="34" charset="0"/>
              </a:rPr>
              <a:t>Sites and Methods </a:t>
            </a:r>
          </a:p>
        </p:txBody>
      </p:sp>
      <p:sp>
        <p:nvSpPr>
          <p:cNvPr id="8" name="Rectangle 7"/>
          <p:cNvSpPr/>
          <p:nvPr/>
        </p:nvSpPr>
        <p:spPr>
          <a:xfrm>
            <a:off x="584020" y="2579061"/>
            <a:ext cx="2451370" cy="988669"/>
          </a:xfrm>
          <a:prstGeom prst="rect">
            <a:avLst/>
          </a:prstGeom>
        </p:spPr>
        <p:txBody>
          <a:bodyPr wrap="square">
            <a:spAutoFit/>
          </a:bodyPr>
          <a:lstStyle/>
          <a:p>
            <a:pPr>
              <a:lnSpc>
                <a:spcPct val="150000"/>
              </a:lnSpc>
            </a:pPr>
            <a:r>
              <a:rPr lang="en-AU" b="1" dirty="0">
                <a:solidFill>
                  <a:schemeClr val="bg1"/>
                </a:solidFill>
                <a:latin typeface="Helvetica" panose="020B0604020202020204" pitchFamily="34" charset="0"/>
                <a:cs typeface="Helvetica" panose="020B0604020202020204" pitchFamily="34" charset="0"/>
              </a:rPr>
              <a:t>Fish communities on the inshore fringing reefs of the Great Barrier Reef</a:t>
            </a:r>
          </a:p>
        </p:txBody>
      </p:sp>
      <p:sp>
        <p:nvSpPr>
          <p:cNvPr id="9" name="Rectangle 8"/>
          <p:cNvSpPr/>
          <p:nvPr/>
        </p:nvSpPr>
        <p:spPr>
          <a:xfrm>
            <a:off x="3199491" y="615243"/>
            <a:ext cx="5919170" cy="300082"/>
          </a:xfrm>
          <a:prstGeom prst="rect">
            <a:avLst/>
          </a:prstGeom>
        </p:spPr>
        <p:txBody>
          <a:bodyPr wrap="square">
            <a:spAutoFit/>
          </a:bodyPr>
          <a:lstStyle/>
          <a:p>
            <a:pPr>
              <a:spcAft>
                <a:spcPts val="0"/>
              </a:spcAft>
            </a:pPr>
            <a:r>
              <a:rPr lang="en-AU" dirty="0">
                <a:solidFill>
                  <a:srgbClr val="005B9E"/>
                </a:solidFill>
                <a:latin typeface="Helvetica" panose="020B0604020202020204" pitchFamily="34" charset="0"/>
                <a:ea typeface="Calibri" panose="020F0502020204030204" pitchFamily="34" charset="0"/>
                <a:cs typeface="Helvetica" panose="020B0604020202020204" pitchFamily="34" charset="0"/>
              </a:rPr>
              <a:t>How do you study fish on the reef?</a:t>
            </a:r>
          </a:p>
        </p:txBody>
      </p:sp>
      <p:pic>
        <p:nvPicPr>
          <p:cNvPr id="4" name="Picture 3">
            <a:extLst>
              <a:ext uri="{FF2B5EF4-FFF2-40B4-BE49-F238E27FC236}">
                <a16:creationId xmlns:a16="http://schemas.microsoft.com/office/drawing/2014/main" id="{9D085BE1-8E86-43A7-9B79-BC4117771875}"/>
              </a:ext>
            </a:extLst>
          </p:cNvPr>
          <p:cNvPicPr>
            <a:picLocks noChangeAspect="1"/>
          </p:cNvPicPr>
          <p:nvPr/>
        </p:nvPicPr>
        <p:blipFill rotWithShape="1">
          <a:blip r:embed="rId3"/>
          <a:srcRect l="46870" t="31620" r="18778" b="28075"/>
          <a:stretch/>
        </p:blipFill>
        <p:spPr>
          <a:xfrm>
            <a:off x="3438433" y="1230796"/>
            <a:ext cx="5308723" cy="3503757"/>
          </a:xfrm>
          <a:prstGeom prst="rect">
            <a:avLst/>
          </a:prstGeom>
        </p:spPr>
      </p:pic>
      <p:sp>
        <p:nvSpPr>
          <p:cNvPr id="13" name="Rectangle 12">
            <a:extLst>
              <a:ext uri="{FF2B5EF4-FFF2-40B4-BE49-F238E27FC236}">
                <a16:creationId xmlns:a16="http://schemas.microsoft.com/office/drawing/2014/main" id="{8B3D996D-202F-423F-8569-9763DC4BC60E}"/>
              </a:ext>
            </a:extLst>
          </p:cNvPr>
          <p:cNvSpPr/>
          <p:nvPr/>
        </p:nvSpPr>
        <p:spPr>
          <a:xfrm>
            <a:off x="6282137" y="4887848"/>
            <a:ext cx="3978687" cy="246221"/>
          </a:xfrm>
          <a:prstGeom prst="rect">
            <a:avLst/>
          </a:prstGeom>
        </p:spPr>
        <p:txBody>
          <a:bodyPr wrap="square">
            <a:spAutoFit/>
          </a:bodyPr>
          <a:lstStyle/>
          <a:p>
            <a:pPr>
              <a:spcAft>
                <a:spcPts val="0"/>
              </a:spcAft>
            </a:pPr>
            <a:r>
              <a:rPr lang="en-AU" sz="1000" dirty="0">
                <a:solidFill>
                  <a:srgbClr val="005B9E"/>
                </a:solidFill>
                <a:latin typeface="Helvetica" panose="020B0604020202020204" pitchFamily="34" charset="0"/>
                <a:ea typeface="Calibri" panose="020F0502020204030204" pitchFamily="34" charset="0"/>
                <a:cs typeface="Helvetica" panose="020B0604020202020204" pitchFamily="34" charset="0"/>
              </a:rPr>
              <a:t>Source: </a:t>
            </a:r>
            <a:r>
              <a:rPr lang="en-AU" sz="1000" dirty="0">
                <a:hlinkClick r:id="rId4"/>
              </a:rPr>
              <a:t>Reef monitoring sampling methods | AIMS</a:t>
            </a:r>
            <a:endParaRPr lang="en-AU" sz="1000" dirty="0">
              <a:solidFill>
                <a:srgbClr val="005B9E"/>
              </a:solidFill>
              <a:latin typeface="Helvetica" panose="020B0604020202020204" pitchFamily="34" charset="0"/>
              <a:ea typeface="Calibri" panose="020F0502020204030204" pitchFamily="34" charset="0"/>
              <a:cs typeface="Helvetica" panose="020B0604020202020204" pitchFamily="34" charset="0"/>
            </a:endParaRPr>
          </a:p>
        </p:txBody>
      </p:sp>
      <p:sp>
        <p:nvSpPr>
          <p:cNvPr id="2" name="Rectangle 1">
            <a:extLst>
              <a:ext uri="{FF2B5EF4-FFF2-40B4-BE49-F238E27FC236}">
                <a16:creationId xmlns:a16="http://schemas.microsoft.com/office/drawing/2014/main" id="{319C3DA6-2048-AE39-A2F3-CBC4BD804904}"/>
              </a:ext>
            </a:extLst>
          </p:cNvPr>
          <p:cNvSpPr/>
          <p:nvPr/>
        </p:nvSpPr>
        <p:spPr>
          <a:xfrm>
            <a:off x="3438433" y="1077501"/>
            <a:ext cx="1710559" cy="18760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10" name="Picture 9" descr="A scuba diver in the ocean&#10;&#10;Description automatically generated with low confidence">
            <a:extLst>
              <a:ext uri="{FF2B5EF4-FFF2-40B4-BE49-F238E27FC236}">
                <a16:creationId xmlns:a16="http://schemas.microsoft.com/office/drawing/2014/main" id="{BD00A1CC-28DC-67E4-2B91-1EB29B798FA1}"/>
              </a:ext>
            </a:extLst>
          </p:cNvPr>
          <p:cNvPicPr>
            <a:picLocks noChangeAspect="1"/>
          </p:cNvPicPr>
          <p:nvPr/>
        </p:nvPicPr>
        <p:blipFill rotWithShape="1">
          <a:blip r:embed="rId5"/>
          <a:srcRect b="26882"/>
          <a:stretch/>
        </p:blipFill>
        <p:spPr>
          <a:xfrm>
            <a:off x="3438433" y="1077501"/>
            <a:ext cx="1915734" cy="2101127"/>
          </a:xfrm>
          <a:prstGeom prst="rect">
            <a:avLst/>
          </a:prstGeom>
        </p:spPr>
      </p:pic>
    </p:spTree>
    <p:extLst>
      <p:ext uri="{BB962C8B-B14F-4D97-AF65-F5344CB8AC3E}">
        <p14:creationId xmlns:p14="http://schemas.microsoft.com/office/powerpoint/2010/main" val="4135960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fish swimming in the water&#10;&#10;Description automatically generated with medium confidence">
            <a:extLst>
              <a:ext uri="{FF2B5EF4-FFF2-40B4-BE49-F238E27FC236}">
                <a16:creationId xmlns:a16="http://schemas.microsoft.com/office/drawing/2014/main" id="{B6EAEAA8-1B0A-49F2-99FA-52D8AF56C7A6}"/>
              </a:ext>
            </a:extLst>
          </p:cNvPr>
          <p:cNvPicPr>
            <a:picLocks noChangeAspect="1"/>
          </p:cNvPicPr>
          <p:nvPr/>
        </p:nvPicPr>
        <p:blipFill>
          <a:blip r:embed="rId3"/>
          <a:stretch>
            <a:fillRect/>
          </a:stretch>
        </p:blipFill>
        <p:spPr>
          <a:xfrm>
            <a:off x="803583" y="1976484"/>
            <a:ext cx="4222688" cy="3167016"/>
          </a:xfrm>
          <a:prstGeom prst="rect">
            <a:avLst/>
          </a:prstGeom>
        </p:spPr>
      </p:pic>
      <p:pic>
        <p:nvPicPr>
          <p:cNvPr id="1026" name="Picture 2" descr="Halichoeres miniatus, Male, Great Barrier Reef, Australia,  Photo: Ian Shaw">
            <a:extLst>
              <a:ext uri="{FF2B5EF4-FFF2-40B4-BE49-F238E27FC236}">
                <a16:creationId xmlns:a16="http://schemas.microsoft.com/office/drawing/2014/main" id="{B8603B66-5404-1270-A0C1-21BA125D94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3184" y="1979421"/>
            <a:ext cx="4750025" cy="316407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FD69DC6-0798-4D35-9452-10BADD412348}"/>
              </a:ext>
            </a:extLst>
          </p:cNvPr>
          <p:cNvSpPr>
            <a:spLocks noGrp="1"/>
          </p:cNvSpPr>
          <p:nvPr>
            <p:ph type="title"/>
          </p:nvPr>
        </p:nvSpPr>
        <p:spPr/>
        <p:txBody>
          <a:bodyPr/>
          <a:lstStyle/>
          <a:p>
            <a:r>
              <a:rPr lang="en-AU" dirty="0"/>
              <a:t>What are the most common types of fish?</a:t>
            </a:r>
          </a:p>
        </p:txBody>
      </p:sp>
      <p:pic>
        <p:nvPicPr>
          <p:cNvPr id="8" name="Picture 7" descr="A fish swimming in the water&#10;&#10;Description automatically generated with medium confidence">
            <a:extLst>
              <a:ext uri="{FF2B5EF4-FFF2-40B4-BE49-F238E27FC236}">
                <a16:creationId xmlns:a16="http://schemas.microsoft.com/office/drawing/2014/main" id="{BF14B89D-2872-4F8C-BF95-8CC43ED05C60}"/>
              </a:ext>
            </a:extLst>
          </p:cNvPr>
          <p:cNvPicPr>
            <a:picLocks noChangeAspect="1"/>
          </p:cNvPicPr>
          <p:nvPr/>
        </p:nvPicPr>
        <p:blipFill>
          <a:blip r:embed="rId5"/>
          <a:stretch>
            <a:fillRect/>
          </a:stretch>
        </p:blipFill>
        <p:spPr>
          <a:xfrm>
            <a:off x="525471" y="642395"/>
            <a:ext cx="3357499" cy="3167016"/>
          </a:xfrm>
          <a:prstGeom prst="rect">
            <a:avLst/>
          </a:prstGeom>
        </p:spPr>
      </p:pic>
      <p:pic>
        <p:nvPicPr>
          <p:cNvPr id="3" name="Picture 2" descr="A picture containing nature, reef, underwater, ocean floor&#10;&#10;Description automatically generated">
            <a:extLst>
              <a:ext uri="{FF2B5EF4-FFF2-40B4-BE49-F238E27FC236}">
                <a16:creationId xmlns:a16="http://schemas.microsoft.com/office/drawing/2014/main" id="{4EBDB13C-4BB8-4404-AE0F-D44E6C03D49B}"/>
              </a:ext>
            </a:extLst>
          </p:cNvPr>
          <p:cNvPicPr>
            <a:picLocks noChangeAspect="1"/>
          </p:cNvPicPr>
          <p:nvPr/>
        </p:nvPicPr>
        <p:blipFill>
          <a:blip r:embed="rId6"/>
          <a:stretch>
            <a:fillRect/>
          </a:stretch>
        </p:blipFill>
        <p:spPr>
          <a:xfrm>
            <a:off x="6399722" y="0"/>
            <a:ext cx="2744278" cy="3659037"/>
          </a:xfrm>
          <a:prstGeom prst="rect">
            <a:avLst/>
          </a:prstGeom>
        </p:spPr>
      </p:pic>
    </p:spTree>
    <p:extLst>
      <p:ext uri="{BB962C8B-B14F-4D97-AF65-F5344CB8AC3E}">
        <p14:creationId xmlns:p14="http://schemas.microsoft.com/office/powerpoint/2010/main" val="251376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D69DC6-0798-4D35-9452-10BADD412348}"/>
              </a:ext>
            </a:extLst>
          </p:cNvPr>
          <p:cNvSpPr>
            <a:spLocks noGrp="1"/>
          </p:cNvSpPr>
          <p:nvPr>
            <p:ph type="title"/>
          </p:nvPr>
        </p:nvSpPr>
        <p:spPr>
          <a:xfrm>
            <a:off x="628650" y="90759"/>
            <a:ext cx="7886700" cy="367757"/>
          </a:xfrm>
        </p:spPr>
        <p:txBody>
          <a:bodyPr/>
          <a:lstStyle/>
          <a:p>
            <a:r>
              <a:rPr lang="en-AU" dirty="0"/>
              <a:t>What are the most common types of fish?</a:t>
            </a:r>
          </a:p>
        </p:txBody>
      </p:sp>
      <p:pic>
        <p:nvPicPr>
          <p:cNvPr id="14" name="Picture 13" descr="A picture containing ocean floor&#10;&#10;Description automatically generated">
            <a:extLst>
              <a:ext uri="{FF2B5EF4-FFF2-40B4-BE49-F238E27FC236}">
                <a16:creationId xmlns:a16="http://schemas.microsoft.com/office/drawing/2014/main" id="{E641867B-04AB-4EC6-9548-83B710D82E91}"/>
              </a:ext>
            </a:extLst>
          </p:cNvPr>
          <p:cNvPicPr>
            <a:picLocks noChangeAspect="1"/>
          </p:cNvPicPr>
          <p:nvPr/>
        </p:nvPicPr>
        <p:blipFill>
          <a:blip r:embed="rId3"/>
          <a:stretch>
            <a:fillRect/>
          </a:stretch>
        </p:blipFill>
        <p:spPr>
          <a:xfrm>
            <a:off x="551840" y="709116"/>
            <a:ext cx="4091104" cy="4434383"/>
          </a:xfrm>
          <a:prstGeom prst="rect">
            <a:avLst/>
          </a:prstGeom>
        </p:spPr>
      </p:pic>
      <p:pic>
        <p:nvPicPr>
          <p:cNvPr id="5" name="Picture 4" descr="A fish swimming in the water&#10;&#10;Description automatically generated with medium confidence">
            <a:extLst>
              <a:ext uri="{FF2B5EF4-FFF2-40B4-BE49-F238E27FC236}">
                <a16:creationId xmlns:a16="http://schemas.microsoft.com/office/drawing/2014/main" id="{250E5F8C-0F20-4FC6-B4D6-EC94834B0EDE}"/>
              </a:ext>
            </a:extLst>
          </p:cNvPr>
          <p:cNvPicPr>
            <a:picLocks noChangeAspect="1"/>
          </p:cNvPicPr>
          <p:nvPr/>
        </p:nvPicPr>
        <p:blipFill rotWithShape="1">
          <a:blip r:embed="rId4"/>
          <a:srcRect r="23872"/>
          <a:stretch/>
        </p:blipFill>
        <p:spPr>
          <a:xfrm>
            <a:off x="4642944" y="709116"/>
            <a:ext cx="4501056" cy="4434383"/>
          </a:xfrm>
          <a:prstGeom prst="rect">
            <a:avLst/>
          </a:prstGeom>
        </p:spPr>
      </p:pic>
    </p:spTree>
    <p:extLst>
      <p:ext uri="{BB962C8B-B14F-4D97-AF65-F5344CB8AC3E}">
        <p14:creationId xmlns:p14="http://schemas.microsoft.com/office/powerpoint/2010/main" val="112220066"/>
      </p:ext>
    </p:extLst>
  </p:cSld>
  <p:clrMapOvr>
    <a:masterClrMapping/>
  </p:clrMapOvr>
</p:sld>
</file>

<file path=ppt/theme/theme1.xml><?xml version="1.0" encoding="utf-8"?>
<a:theme xmlns:a="http://schemas.openxmlformats.org/drawingml/2006/main" name="Front 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 / pre-fill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inal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9685</TotalTime>
  <Words>2281</Words>
  <Application>Microsoft Office PowerPoint</Application>
  <PresentationFormat>On-screen Show (16:9)</PresentationFormat>
  <Paragraphs>250</Paragraphs>
  <Slides>34</Slides>
  <Notes>32</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34</vt:i4>
      </vt:variant>
    </vt:vector>
  </HeadingPairs>
  <TitlesOfParts>
    <vt:vector size="41" baseType="lpstr">
      <vt:lpstr>Arial</vt:lpstr>
      <vt:lpstr>Calibri</vt:lpstr>
      <vt:lpstr>Century Gothic</vt:lpstr>
      <vt:lpstr>Helvetica</vt:lpstr>
      <vt:lpstr>Front Cover</vt:lpstr>
      <vt:lpstr>Content / pre-filled</vt:lpstr>
      <vt:lpstr>Final Slide</vt:lpstr>
      <vt:lpstr>PowerPoint Presentation</vt:lpstr>
      <vt:lpstr>Acknowledgement  We acknowledge the Wulgurukaba people as the Traditional Owners of the land on which we meet today, and pay our respects to elders past, present and future. We honour their continuing culture, knowledge, beliefs and spiritual relationship and connection to country. We also recognise Aboriginal and Torres Strait Islander peoples as the Traditional Owners of the land and sea country on which the Australian Institute of Marine Science works, and as Australia’s first scientists. Through collaboration and two-way knowledge sharing, we can learn from each other.</vt:lpstr>
      <vt:lpstr>Fish science on Yunbenun</vt:lpstr>
      <vt:lpstr>PowerPoint Presentation</vt:lpstr>
      <vt:lpstr>PowerPoint Presentation</vt:lpstr>
      <vt:lpstr>PowerPoint Presentation</vt:lpstr>
      <vt:lpstr>PowerPoint Presentation</vt:lpstr>
      <vt:lpstr>What are the most common types of fish?</vt:lpstr>
      <vt:lpstr>What are the most common types of fish?</vt:lpstr>
      <vt:lpstr>PowerPoint Presentation</vt:lpstr>
      <vt:lpstr>How have the fish changed over time?</vt:lpstr>
      <vt:lpstr>Coral trout – an indicator of fishing pressure</vt:lpstr>
      <vt:lpstr>What’s the science behind Green Zones?</vt:lpstr>
      <vt:lpstr>PowerPoint Presentation</vt:lpstr>
      <vt:lpstr>PowerPoint Presentation</vt:lpstr>
      <vt:lpstr>PowerPoint Presentation</vt:lpstr>
      <vt:lpstr>Contributions</vt:lpstr>
      <vt:lpstr>PowerPoint Presentation</vt:lpstr>
      <vt:lpstr>PowerPoint Presentation</vt:lpstr>
      <vt:lpstr>PowerPoint Presentation</vt:lpstr>
      <vt:lpstr>PowerPoint Presentation</vt:lpstr>
      <vt:lpstr>Poaching in Green Zones</vt:lpstr>
      <vt:lpstr>PowerPoint Presentation</vt:lpstr>
      <vt:lpstr>PowerPoint Presentation</vt:lpstr>
      <vt:lpstr>PowerPoint Presentation</vt:lpstr>
      <vt:lpstr>PowerPoint Presentation</vt:lpstr>
      <vt:lpstr>PowerPoint Presentation</vt:lpstr>
      <vt:lpstr>What research has been done here?</vt:lpstr>
      <vt:lpstr>Population structure and residency patterns of the blacktip reef shark Carcharhinus melanopterus in turbid coastal environments</vt:lpstr>
      <vt:lpstr>Ciguatera study</vt:lpstr>
      <vt:lpstr>Territorial damselfish, the farmers of the reef</vt:lpstr>
      <vt:lpstr>Territorial damselfish, the farmers of the reef</vt:lpstr>
      <vt:lpstr>Feeding relationships among juveniles of abundant fish species inhabiting tropical seagrass beds in Cockle Bay, North Queensland, Australia</vt:lpstr>
      <vt:lpstr>Feeding relationships among juveniles of abundant fish species inhabiting tropical seagrass beds in Cockle Bay, North Queensland, Australia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AIMS</dc:creator>
  <cp:lastModifiedBy>Jo Marks</cp:lastModifiedBy>
  <cp:revision>579</cp:revision>
  <cp:lastPrinted>2018-09-24T07:16:59Z</cp:lastPrinted>
  <dcterms:created xsi:type="dcterms:W3CDTF">2018-09-24T03:17:12Z</dcterms:created>
  <dcterms:modified xsi:type="dcterms:W3CDTF">2022-05-26T01:34:50Z</dcterms:modified>
</cp:coreProperties>
</file>