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84" r:id="rId5"/>
    <p:sldId id="311" r:id="rId6"/>
    <p:sldId id="283" r:id="rId7"/>
    <p:sldId id="310" r:id="rId8"/>
    <p:sldId id="307" r:id="rId9"/>
    <p:sldId id="312" r:id="rId10"/>
    <p:sldId id="316" r:id="rId11"/>
    <p:sldId id="314" r:id="rId12"/>
    <p:sldId id="315" r:id="rId13"/>
    <p:sldId id="317" r:id="rId14"/>
    <p:sldId id="318" r:id="rId15"/>
    <p:sldId id="319" r:id="rId16"/>
    <p:sldId id="309" r:id="rId17"/>
    <p:sldId id="264" r:id="rId18"/>
  </p:sldIdLst>
  <p:sldSz cx="20104100" cy="11309350"/>
  <p:notesSz cx="20104100" cy="1130935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lack" panose="020F0502020204030203" pitchFamily="34" charset="0"/>
      <p:bold r:id="rId28"/>
      <p:italic r:id="rId29"/>
      <p:boldItalic r:id="rId30"/>
    </p:embeddedFont>
    <p:embeddedFont>
      <p:font typeface="Lato Medium" panose="020F0502020204030203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8" userDrawn="1">
          <p15:clr>
            <a:srgbClr val="A4A3A4"/>
          </p15:clr>
        </p15:guide>
        <p15:guide id="2" pos="764" userDrawn="1">
          <p15:clr>
            <a:srgbClr val="A4A3A4"/>
          </p15:clr>
        </p15:guide>
        <p15:guide id="3" orient="horz" pos="6538" userDrawn="1">
          <p15:clr>
            <a:srgbClr val="A4A3A4"/>
          </p15:clr>
        </p15:guide>
        <p15:guide id="4" pos="121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4021E1-75D4-36D7-5069-EE17667A92C3}" name="Elaine Glen" initials="EG" userId="S::elaineg@townsvilleport.com.au::ca716662-2cae-4c63-97ac-6169fecd28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6A"/>
    <a:srgbClr val="B9975B"/>
    <a:srgbClr val="B49458"/>
    <a:srgbClr val="00FF00"/>
    <a:srgbClr val="30383B"/>
    <a:srgbClr val="DADADA"/>
    <a:srgbClr val="130C0E"/>
    <a:srgbClr val="FAFAFA"/>
    <a:srgbClr val="002C3A"/>
    <a:srgbClr val="F59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5B7A1-997B-46A3-B6D3-8C594B64909D}" v="30" dt="2022-05-25T06:39:44.280"/>
    <p1510:client id="{820B0006-ABDE-4A61-8CAB-408DED331F8D}" v="252" dt="2022-05-25T20:51:25.510"/>
    <p1510:client id="{ADA19DDF-4A0F-4CF7-AC15-DF87AE9165F9}" v="19" dt="2022-05-26T02:28:09.7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694"/>
  </p:normalViewPr>
  <p:slideViewPr>
    <p:cSldViewPr>
      <p:cViewPr varScale="1">
        <p:scale>
          <a:sx n="29" d="100"/>
          <a:sy n="29" d="100"/>
        </p:scale>
        <p:origin x="830" y="72"/>
      </p:cViewPr>
      <p:guideLst>
        <p:guide orient="horz" pos="778"/>
        <p:guide pos="764"/>
        <p:guide orient="horz" pos="6538"/>
        <p:guide pos="121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6229-CC6F-F948-A5ED-9F14281367E2}" type="datetimeFigureOut">
              <a:rPr lang="en-US" smtClean="0"/>
              <a:t>26-May-22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C48B-E03E-EC42-AB00-2EE2BDA9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4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s://www.facebook.com/PortofTownsvilleLimited/" TargetMode="External"/><Relationship Id="rId7" Type="http://schemas.openxmlformats.org/officeDocument/2006/relationships/hyperlink" Target="https://www.linkedin.com/company/port-of-townsville-limited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hyperlink" Target="https://www.instagram.com/port_of_townsville/" TargetMode="External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hyperlink" Target="https://twitter.com/townsvilleport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E4AC9E4-6B94-A94F-B391-6680BDFE9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6182179"/>
            <a:ext cx="8610600" cy="1143000"/>
          </a:xfrm>
        </p:spPr>
        <p:txBody>
          <a:bodyPr>
            <a:normAutofit/>
          </a:bodyPr>
          <a:lstStyle>
            <a:lvl1pPr>
              <a:defRPr sz="72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2EE435F-3F84-0549-B84D-DA5043DB74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7331075"/>
            <a:ext cx="86106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sub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t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81C10D-16F9-5543-859C-C2DD11045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76050" y="5502275"/>
            <a:ext cx="86106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360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81C10D-16F9-5543-859C-C2DD11045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0" y="2301875"/>
            <a:ext cx="54864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191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81C10D-16F9-5543-859C-C2DD11045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9050" y="7940675"/>
            <a:ext cx="64008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095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rity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81C10D-16F9-5543-859C-C2DD11045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7650" y="1311275"/>
            <a:ext cx="6400800" cy="1143000"/>
          </a:xfrm>
          <a:noFill/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4811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0136464-DFC3-A743-BBAB-8A794893B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6182179"/>
            <a:ext cx="8610600" cy="1143000"/>
          </a:xfrm>
        </p:spPr>
        <p:txBody>
          <a:bodyPr>
            <a:normAutofit/>
          </a:bodyPr>
          <a:lstStyle>
            <a:lvl1pPr>
              <a:defRPr sz="72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623DB81-5CCC-8044-9C80-0C760929B9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681451" y="622830"/>
            <a:ext cx="368300" cy="368299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47D116E3-CFBB-824A-B4F6-C582E6A8A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286913" y="607484"/>
            <a:ext cx="398991" cy="398991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96985643-1E2F-6542-8E97-8247A0CD64A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23066" y="622830"/>
            <a:ext cx="368300" cy="368299"/>
          </a:xfrm>
          <a:prstGeom prst="rect">
            <a:avLst/>
          </a:prstGeom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417C4D7D-F29C-664B-A076-3CFF83AE6E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528530" y="667473"/>
            <a:ext cx="362720" cy="2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ron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2F8321-75A4-ED44-A09F-C03EF57C3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6182179"/>
            <a:ext cx="8610600" cy="1143000"/>
          </a:xfrm>
        </p:spPr>
        <p:txBody>
          <a:bodyPr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8F33B8F-EDA8-954E-9C6B-796DDF94A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7331075"/>
            <a:ext cx="86106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sub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BB3DA61-BC2D-F54A-B623-91E7D13BFB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6182179"/>
            <a:ext cx="8610600" cy="1143000"/>
          </a:xfrm>
        </p:spPr>
        <p:txBody>
          <a:bodyPr>
            <a:normAutofit/>
          </a:bodyPr>
          <a:lstStyle>
            <a:lvl1pPr>
              <a:defRPr sz="72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81C10D-16F9-5543-859C-C2DD11045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7331075"/>
            <a:ext cx="86106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135369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rea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01F5046-FC44-5147-B6FE-410E5A2526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6182179"/>
            <a:ext cx="8610600" cy="1143000"/>
          </a:xfrm>
        </p:spPr>
        <p:txBody>
          <a:bodyPr>
            <a:normAutofit/>
          </a:bodyPr>
          <a:lstStyle>
            <a:lvl1pPr>
              <a:defRPr sz="72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0E97949-8C65-454E-A6D0-F66C1411C6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7331075"/>
            <a:ext cx="8610600" cy="11430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rgbClr val="00426A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9352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F97D6CC-8622-A946-BDC1-464CC3561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777875"/>
            <a:ext cx="8610600" cy="914400"/>
          </a:xfrm>
        </p:spPr>
        <p:txBody>
          <a:bodyPr>
            <a:normAutofit/>
          </a:bodyPr>
          <a:lstStyle>
            <a:lvl1pPr marL="0" algn="l" rtl="0">
              <a:defRPr sz="54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marL="0" algn="l" rtl="0"/>
            <a:r>
              <a:rPr lang="en-US" dirty="0"/>
              <a:t>Page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92A5968-203B-E24E-8F00-A6B0E479D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1698171"/>
            <a:ext cx="8610600" cy="9144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rgbClr val="00426A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Subhead goes here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B64180-6882-DB4F-90D0-5035A866A8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1450" y="2612571"/>
            <a:ext cx="16611600" cy="69986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F97D6CC-8622-A946-BDC1-464CC3561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777875"/>
            <a:ext cx="8610600" cy="914400"/>
          </a:xfrm>
        </p:spPr>
        <p:txBody>
          <a:bodyPr>
            <a:normAutofit/>
          </a:bodyPr>
          <a:lstStyle>
            <a:lvl1pPr marL="0" algn="l" rtl="0">
              <a:defRPr sz="54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marL="0" algn="l" rtl="0"/>
            <a:r>
              <a:rPr lang="en-US" dirty="0"/>
              <a:t>Page title goes here</a:t>
            </a: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B14759E0-AD59-CA45-A9EB-39D3AD6996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1450" y="2612571"/>
            <a:ext cx="16611600" cy="6998608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4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F97D6CC-8622-A946-BDC1-464CC3561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777875"/>
            <a:ext cx="8610600" cy="914400"/>
          </a:xfrm>
        </p:spPr>
        <p:txBody>
          <a:bodyPr>
            <a:normAutofit/>
          </a:bodyPr>
          <a:lstStyle>
            <a:lvl1pPr marL="0" algn="l" rtl="0">
              <a:defRPr sz="54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marL="0" algn="l" rtl="0"/>
            <a:r>
              <a:rPr lang="en-US" dirty="0"/>
              <a:t>Page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92A5968-203B-E24E-8F00-A6B0E479D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1698171"/>
            <a:ext cx="8610600" cy="914400"/>
          </a:xfrm>
        </p:spPr>
        <p:txBody>
          <a:bodyPr>
            <a:normAutofit/>
          </a:bodyPr>
          <a:lstStyle>
            <a:lvl1pPr>
              <a:defRPr sz="3700" b="0" i="0">
                <a:solidFill>
                  <a:srgbClr val="00426A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Subhead goes here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65456A89-27CF-8244-97E6-1FF7F604CD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41450" y="2612571"/>
            <a:ext cx="7315200" cy="6998608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A656DE5F-910C-DE40-AA01-24B1E838AC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804400" y="2612571"/>
            <a:ext cx="7315200" cy="6998608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3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F97D6CC-8622-A946-BDC1-464CC3561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777875"/>
            <a:ext cx="8610600" cy="914400"/>
          </a:xfrm>
        </p:spPr>
        <p:txBody>
          <a:bodyPr>
            <a:normAutofit/>
          </a:bodyPr>
          <a:lstStyle>
            <a:lvl1pPr marL="0" algn="l" rtl="0">
              <a:defRPr sz="5400" b="1" i="0">
                <a:solidFill>
                  <a:srgbClr val="B9975B"/>
                </a:solidFill>
                <a:latin typeface="Lato Black" panose="020F0502020204030203" pitchFamily="34" charset="77"/>
              </a:defRPr>
            </a:lvl1pPr>
          </a:lstStyle>
          <a:p>
            <a:pPr marL="0" algn="l" rtl="0"/>
            <a:r>
              <a:rPr lang="en-US" dirty="0"/>
              <a:t>Page title goes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63C50DB-6837-6342-9087-80B2F92DC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4150" y="1919285"/>
            <a:ext cx="7302500" cy="732517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00426A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Compare one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2BC18EB-7414-8D47-BCEE-F6C39242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7100" y="1935615"/>
            <a:ext cx="7302500" cy="732517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00426A"/>
                </a:solidFill>
                <a:latin typeface="Lato Medium" panose="020F0502020204030203" pitchFamily="34" charset="77"/>
              </a:defRPr>
            </a:lvl1pPr>
          </a:lstStyle>
          <a:p>
            <a:pPr lvl="0"/>
            <a:r>
              <a:rPr lang="en-GB" dirty="0"/>
              <a:t>Compare Two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4841690D-884C-674D-A749-F33234426C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41450" y="2612571"/>
            <a:ext cx="7315200" cy="6998608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78392C97-A06B-434E-822D-8F5BDABF34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804400" y="2612571"/>
            <a:ext cx="7315200" cy="6998608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2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59D80-EA10-5449-B036-00C2088C69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BB1E8C-4C75-6141-8539-348BF8FB9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62E629C-7379-6B48-A3DD-4EB485D5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3" r:id="rId5"/>
    <p:sldLayoutId id="2147483670" r:id="rId6"/>
    <p:sldLayoutId id="2147483668" r:id="rId7"/>
    <p:sldLayoutId id="2147483669" r:id="rId8"/>
    <p:sldLayoutId id="2147483664" r:id="rId9"/>
    <p:sldLayoutId id="2147483672" r:id="rId10"/>
    <p:sldLayoutId id="2147483673" r:id="rId11"/>
    <p:sldLayoutId id="2147483674" r:id="rId12"/>
    <p:sldLayoutId id="2147483675" r:id="rId13"/>
    <p:sldLayoutId id="2147483671" r:id="rId14"/>
  </p:sldLayoutIdLst>
  <p:txStyles>
    <p:titleStyle>
      <a:lvl1pPr>
        <a:defRPr sz="5400">
          <a:latin typeface="+mj-lt"/>
          <a:ea typeface="+mj-ea"/>
          <a:cs typeface="+mj-cs"/>
        </a:defRPr>
      </a:lvl1pPr>
    </p:titleStyle>
    <p:bodyStyle>
      <a:lvl1pPr marL="0">
        <a:defRPr sz="2800">
          <a:latin typeface="Lato" panose="020F0502020204030203" pitchFamily="34" charset="77"/>
          <a:ea typeface="+mn-ea"/>
          <a:cs typeface="+mn-cs"/>
        </a:defRPr>
      </a:lvl1pPr>
      <a:lvl2pPr marL="457200">
        <a:defRPr sz="2400">
          <a:latin typeface="Lato" panose="020F0502020204030203" pitchFamily="34" charset="77"/>
          <a:ea typeface="+mn-ea"/>
          <a:cs typeface="+mn-cs"/>
        </a:defRPr>
      </a:lvl2pPr>
      <a:lvl3pPr marL="914400">
        <a:defRPr>
          <a:latin typeface="Lato" panose="020F0502020204030203" pitchFamily="34" charset="77"/>
          <a:ea typeface="+mn-ea"/>
          <a:cs typeface="+mn-cs"/>
        </a:defRPr>
      </a:lvl3pPr>
      <a:lvl4pPr marL="1371600">
        <a:defRPr sz="1600">
          <a:latin typeface="Lato" panose="020F0502020204030203" pitchFamily="34" charset="77"/>
          <a:ea typeface="+mn-ea"/>
          <a:cs typeface="+mn-cs"/>
        </a:defRPr>
      </a:lvl4pPr>
      <a:lvl5pPr marL="1828800">
        <a:defRPr sz="1400">
          <a:latin typeface="Lato" panose="020F0502020204030203" pitchFamily="34" charset="77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nsville-port.com.au/projects-development/channel-upgrade/approvals/" TargetMode="External"/><Relationship Id="rId2" Type="http://schemas.openxmlformats.org/officeDocument/2006/relationships/hyperlink" Target="https://www.townsville-port.com.au/projects-development/channel-upgrad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s://qgsp.maps.arcgis.com/apps/MapJournal/index.html?appid=db22f5427e284c0f99379a470b3f72f8" TargetMode="External"/><Relationship Id="rId2" Type="http://schemas.openxmlformats.org/officeDocument/2006/relationships/hyperlink" Target="https://drytropicshealthywater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ytropicshealthywaters.org/about-us/our-catchments/" TargetMode="External"/><Relationship Id="rId5" Type="http://schemas.openxmlformats.org/officeDocument/2006/relationships/hyperlink" Target="https://drytropicshealthywaters.org/2019-2020-report-card/" TargetMode="Externa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wnsvilleport" TargetMode="Externa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hyperlink" Target="https://www.facebook.com/PortofTownsvilleLimited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linkedin.com/company/port-of-townsville-limited" TargetMode="External"/><Relationship Id="rId5" Type="http://schemas.openxmlformats.org/officeDocument/2006/relationships/image" Target="../media/image12.emf"/><Relationship Id="rId4" Type="http://schemas.openxmlformats.org/officeDocument/2006/relationships/hyperlink" Target="https://www.instagram.com/port_of_townsville/" TargetMode="External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townsville-port.com.au/environment/monitor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ublic.eagle.io/public/dash/gi7cxkl9yo9atkv" TargetMode="External"/><Relationship Id="rId4" Type="http://schemas.openxmlformats.org/officeDocument/2006/relationships/hyperlink" Target="https://www.townsville-port.com.au/environment/monitoring/monitoring-in-cleveland-ba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wnsville-port.com.au/environment/monitoring/monitoring-in-cleveland-bay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98795F-5E62-4B33-9CF8-4F2491314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450" y="5273675"/>
            <a:ext cx="10287000" cy="20574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Monitoring on Magnetic  Port of Townsville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4A3DA7-0842-804C-B230-D3C2B5403C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algn="l" rtl="0"/>
            <a:r>
              <a:rPr lang="en-US" sz="3600" dirty="0"/>
              <a:t>27</a:t>
            </a:r>
            <a:r>
              <a:rPr lang="en-US" sz="3600" baseline="30000" dirty="0"/>
              <a:t>th</a:t>
            </a:r>
            <a:r>
              <a:rPr lang="en-US" sz="3600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85953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7662C-197F-59EE-3BAE-01BD2EF806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5650" y="2209466"/>
            <a:ext cx="17068800" cy="78017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Recent major projects: </a:t>
            </a:r>
          </a:p>
          <a:p>
            <a:r>
              <a:rPr lang="en-AU" dirty="0"/>
              <a:t>Port Expansion Project / Channel Upgrade</a:t>
            </a:r>
          </a:p>
          <a:p>
            <a:r>
              <a:rPr lang="en-AU" dirty="0"/>
              <a:t>Townsville Marine Precinct</a:t>
            </a:r>
          </a:p>
          <a:p>
            <a:r>
              <a:rPr lang="en-AU" dirty="0"/>
              <a:t>Previous Capital Works (Sea channel expansion 1993/94)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Large scale monitoring before, during and after works:</a:t>
            </a:r>
          </a:p>
          <a:p>
            <a:r>
              <a:rPr lang="en-AU" dirty="0"/>
              <a:t>Dolphins and Marine Megafauna </a:t>
            </a:r>
          </a:p>
          <a:p>
            <a:r>
              <a:rPr lang="en-AU" dirty="0"/>
              <a:t>Shorebirds</a:t>
            </a:r>
          </a:p>
          <a:p>
            <a:r>
              <a:rPr lang="en-AU" dirty="0"/>
              <a:t>Seagrass </a:t>
            </a:r>
          </a:p>
          <a:p>
            <a:r>
              <a:rPr lang="en-AU" dirty="0"/>
              <a:t>Coral </a:t>
            </a:r>
          </a:p>
          <a:p>
            <a:r>
              <a:rPr lang="en-AU" dirty="0"/>
              <a:t>Water Quality</a:t>
            </a:r>
          </a:p>
          <a:p>
            <a:r>
              <a:rPr lang="en-AU" dirty="0"/>
              <a:t>Underwater Noise</a:t>
            </a:r>
          </a:p>
          <a:p>
            <a:r>
              <a:rPr lang="en-AU" dirty="0"/>
              <a:t>Marine Sediment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Data currently used for managing capital dredging works, through the ITAC </a:t>
            </a:r>
          </a:p>
          <a:p>
            <a:pPr marL="0" indent="0">
              <a:buNone/>
            </a:pPr>
            <a:r>
              <a:rPr lang="en-AU" dirty="0"/>
              <a:t>Permit Condition Compliance, Traditional Owner and Stakeholder Engagement</a:t>
            </a:r>
          </a:p>
          <a:p>
            <a:pPr marL="0" indent="0">
              <a:buNone/>
            </a:pPr>
            <a:r>
              <a:rPr lang="en-AU" dirty="0">
                <a:latin typeface="Lato"/>
                <a:ea typeface="Lato"/>
                <a:cs typeface="Lato"/>
              </a:rPr>
              <a:t>Some reports available on website, more will be released publicly as they are available </a:t>
            </a:r>
          </a:p>
          <a:p>
            <a:pPr marL="0" indent="0">
              <a:buNone/>
            </a:pPr>
            <a:endParaRPr lang="en-AU" dirty="0">
              <a:hlinkClick r:id="rId2"/>
            </a:endParaRP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https://www.townsville-port.com.au/projects-development/channel-upgrade/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https://www.townsville-port.com.au/projects-development/channel-upgrade/approvals/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ECAD4-A651-94E8-2D28-BD1D162F2C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5874" y="1692275"/>
            <a:ext cx="5251483" cy="29718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D166A4E-CB38-1001-5F8A-BA7252462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777875"/>
            <a:ext cx="14097000" cy="914400"/>
          </a:xfrm>
        </p:spPr>
        <p:txBody>
          <a:bodyPr>
            <a:normAutofit/>
          </a:bodyPr>
          <a:lstStyle/>
          <a:p>
            <a:r>
              <a:rPr lang="en-AU" dirty="0"/>
              <a:t>Major Projects Monitoring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079E38-8663-9D9C-4275-9D0E3E572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3995" y="5045075"/>
            <a:ext cx="5273362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BD688-031F-1921-4429-54C307EF1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783771"/>
            <a:ext cx="13487400" cy="914400"/>
          </a:xfrm>
        </p:spPr>
        <p:txBody>
          <a:bodyPr>
            <a:normAutofit fontScale="92500"/>
          </a:bodyPr>
          <a:lstStyle/>
          <a:p>
            <a:r>
              <a:rPr lang="en-AU" dirty="0"/>
              <a:t>Dry Tropics Partnership for Healthy Waters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DE808-50F8-153D-8D0F-DB671F1C2E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9562" y="2163105"/>
            <a:ext cx="11693202" cy="5472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The Partnership is made up of stakeholders from industry, scientific groups, education, community and the all levels of government.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Partnership produces an Annual Report that provides our community with an independent picture on the health of our waterways and Reef.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This looks at freshwater, estuaries and coastal waters that link the land to the Great Barrier Reef.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aim of the Annual Report Card is to help guide future planning and investment into waterways, marine catchments and marine health.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Partnership have undertaken ‘Walking the Landscape’ which includes Magnetic Island</a:t>
            </a:r>
          </a:p>
          <a:p>
            <a:pPr marL="0" indent="0">
              <a:buNone/>
            </a:pPr>
            <a:endParaRPr lang="en-AU" sz="2400" dirty="0">
              <a:hlinkClick r:id="rId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CC302-BF2D-3E48-5030-2FA3C7DD7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9366" y="5959474"/>
            <a:ext cx="5928683" cy="4419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5A1F4-F543-DC5A-2457-C364C12000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0734" y="2073275"/>
            <a:ext cx="7377316" cy="3581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653A2-1D0F-2CB0-540A-08FF0A6C0001}"/>
              </a:ext>
            </a:extLst>
          </p:cNvPr>
          <p:cNvSpPr txBox="1"/>
          <p:nvPr/>
        </p:nvSpPr>
        <p:spPr>
          <a:xfrm>
            <a:off x="541966" y="7733559"/>
            <a:ext cx="13487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2400" dirty="0">
                <a:hlinkClick r:id="rId2"/>
              </a:rPr>
              <a:t>https://drytropicshealthywaters.org/</a:t>
            </a:r>
            <a:r>
              <a:rPr lang="en-AU" sz="2400" dirty="0"/>
              <a:t> </a:t>
            </a:r>
          </a:p>
          <a:p>
            <a:pPr marL="0" indent="0">
              <a:buNone/>
            </a:pPr>
            <a:endParaRPr lang="en-AU" sz="2400" dirty="0">
              <a:hlinkClick r:id="rId5"/>
            </a:endParaRPr>
          </a:p>
          <a:p>
            <a:pPr marL="0" indent="0">
              <a:buNone/>
            </a:pPr>
            <a:r>
              <a:rPr lang="en-AU" sz="2400" dirty="0">
                <a:hlinkClick r:id="rId5"/>
              </a:rPr>
              <a:t>https://drytropicshealthywaters.org/2019-2020-report-card/</a:t>
            </a:r>
            <a:r>
              <a:rPr lang="en-AU" sz="2400" dirty="0"/>
              <a:t> </a:t>
            </a:r>
          </a:p>
          <a:p>
            <a:pPr marL="0" indent="0">
              <a:buNone/>
            </a:pPr>
            <a:endParaRPr lang="en-AU" sz="2400" dirty="0">
              <a:hlinkClick r:id="rId6"/>
            </a:endParaRPr>
          </a:p>
          <a:p>
            <a:pPr marL="0" indent="0">
              <a:buNone/>
            </a:pPr>
            <a:r>
              <a:rPr lang="en-AU" sz="2400" dirty="0">
                <a:hlinkClick r:id="rId6"/>
              </a:rPr>
              <a:t>https://drytropicshealthywaters.org/about-us/our-catchments/</a:t>
            </a:r>
            <a:r>
              <a:rPr lang="en-AU" sz="2400" dirty="0"/>
              <a:t> 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>
                <a:hlinkClick r:id="rId7"/>
              </a:rPr>
              <a:t>https://qgsp.maps.arcgis.com/apps/MapJournal/index.html?appid=db22f5427e284c0f99379a470b3f72f8#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04881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DBCEFB-4428-97BC-180B-0C4632DDB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79" y="777875"/>
            <a:ext cx="8610600" cy="914400"/>
          </a:xfrm>
        </p:spPr>
        <p:txBody>
          <a:bodyPr/>
          <a:lstStyle/>
          <a:p>
            <a:r>
              <a:rPr lang="en-AU" dirty="0"/>
              <a:t>Story Maps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85E86-D6E6-52C4-9F6C-08B805EFC7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379" y="1997075"/>
            <a:ext cx="19159621" cy="14972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AU" dirty="0"/>
              <a:t>The Partnership are looking to develop a series of </a:t>
            </a:r>
            <a:r>
              <a:rPr lang="en-AU" i="1" dirty="0"/>
              <a:t>Story Maps </a:t>
            </a:r>
            <a:r>
              <a:rPr lang="en-AU" dirty="0"/>
              <a:t>about Cleveland Bay</a:t>
            </a:r>
          </a:p>
          <a:p>
            <a:pPr marL="0" indent="0">
              <a:buNone/>
            </a:pPr>
            <a:r>
              <a:rPr lang="en-AU" dirty="0"/>
              <a:t>The aim is to have a pubic knowledge sharing platform that brings together research and monitoring (science and knowledge) in one place.  Story Maps brings together GIS and story telling.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2BB066-5450-E9E0-A461-07A6AD66DF26}"/>
              </a:ext>
            </a:extLst>
          </p:cNvPr>
          <p:cNvSpPr txBox="1">
            <a:spLocks/>
          </p:cNvSpPr>
          <p:nvPr/>
        </p:nvSpPr>
        <p:spPr>
          <a:xfrm>
            <a:off x="753644" y="3707971"/>
            <a:ext cx="7012405" cy="670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latin typeface="Lato" panose="020F0502020204030203" pitchFamily="34" charset="77"/>
                <a:ea typeface="+mn-ea"/>
                <a:cs typeface="+mn-cs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latin typeface="Lato" panose="020F0502020204030203" pitchFamily="34" charset="77"/>
                <a:ea typeface="+mn-ea"/>
                <a:cs typeface="+mn-cs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Lato" panose="020F0502020204030203" pitchFamily="34" charset="77"/>
                <a:ea typeface="+mn-ea"/>
                <a:cs typeface="+mn-cs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Lato" panose="020F0502020204030203" pitchFamily="34" charset="77"/>
                <a:ea typeface="+mn-ea"/>
                <a:cs typeface="+mn-cs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latin typeface="Lato" panose="020F0502020204030203" pitchFamily="34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kern="0" dirty="0">
                <a:solidFill>
                  <a:sysClr val="windowText" lastClr="000000"/>
                </a:solidFill>
              </a:rPr>
              <a:t>Cleveland Bay as been extensively studied, but the information is often hard to find or too technical/complex.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AU" kern="0" dirty="0">
              <a:solidFill>
                <a:sysClr val="windowText" lastClr="000000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kern="0" dirty="0">
                <a:solidFill>
                  <a:sysClr val="windowText" lastClr="000000"/>
                </a:solidFill>
              </a:rPr>
              <a:t>These story maps will allow for a single place of easy access to key information with links to where the data/knowledge has come from.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AU" kern="0" dirty="0">
              <a:solidFill>
                <a:sysClr val="windowText" lastClr="000000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kern="0" dirty="0">
                <a:solidFill>
                  <a:sysClr val="windowText" lastClr="000000"/>
                </a:solidFill>
              </a:rPr>
              <a:t>First Story Map –</a:t>
            </a:r>
            <a:r>
              <a:rPr lang="en-AU" i="1" kern="0" dirty="0">
                <a:solidFill>
                  <a:sysClr val="windowText" lastClr="000000"/>
                </a:solidFill>
              </a:rPr>
              <a:t> Seagrass, Guardians of the Bay </a:t>
            </a:r>
            <a:r>
              <a:rPr lang="en-AU" kern="0" dirty="0">
                <a:solidFill>
                  <a:sysClr val="windowText" lastClr="000000"/>
                </a:solidFill>
              </a:rPr>
              <a:t>is expected to be released with the Partnership’s 2021 Annual Report Card.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DA858-90ED-77BE-E09A-FD5711EC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480" y="4018166"/>
            <a:ext cx="11886520" cy="704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46713-72B8-8ED1-4F7B-BDA4A74BE648}"/>
              </a:ext>
            </a:extLst>
          </p:cNvPr>
          <p:cNvSpPr txBox="1"/>
          <p:nvPr/>
        </p:nvSpPr>
        <p:spPr>
          <a:xfrm>
            <a:off x="12947650" y="349429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42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Initial Concept</a:t>
            </a:r>
          </a:p>
        </p:txBody>
      </p:sp>
    </p:spTree>
    <p:extLst>
      <p:ext uri="{BB962C8B-B14F-4D97-AF65-F5344CB8AC3E}">
        <p14:creationId xmlns:p14="http://schemas.microsoft.com/office/powerpoint/2010/main" val="85265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07482-DBF7-4DE5-B717-042CDA2F4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777875"/>
            <a:ext cx="8686800" cy="920296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44CB43-1EE5-408E-B282-D9272BB068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8050" y="1844675"/>
            <a:ext cx="18821400" cy="845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Port of Townsville Limited monitors for a range of reasons:</a:t>
            </a:r>
          </a:p>
          <a:p>
            <a:pPr lvl="1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Compliance with permits and conditions</a:t>
            </a:r>
          </a:p>
          <a:p>
            <a:pPr lvl="1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Boundary monitoring for buffer zones with the surrounding community</a:t>
            </a:r>
          </a:p>
          <a:p>
            <a:pPr lvl="1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Understanding trends from port uses – ambient</a:t>
            </a:r>
          </a:p>
          <a:p>
            <a:pPr lvl="1"/>
            <a:r>
              <a:rPr lang="en-AU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Project work monitoring (e.g. EIS)</a:t>
            </a:r>
          </a:p>
          <a:p>
            <a:pPr lvl="1"/>
            <a:r>
              <a:rPr lang="en-AU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General good diligence and </a:t>
            </a: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Research purposes</a:t>
            </a:r>
          </a:p>
          <a:p>
            <a:pPr marL="457200" lvl="1" indent="0">
              <a:buNone/>
            </a:pPr>
            <a:endParaRPr lang="en-AU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Around the bay and Magnetic Island, the Port monitors the marine environment: </a:t>
            </a:r>
          </a:p>
          <a:p>
            <a:pPr lvl="1"/>
            <a:r>
              <a:rPr lang="en-AU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Marine sediment – NAGD, ambient</a:t>
            </a:r>
          </a:p>
          <a:p>
            <a:pPr lvl="1"/>
            <a:r>
              <a:rPr lang="en-AU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Marine water – buoys, ambient</a:t>
            </a:r>
          </a:p>
          <a:p>
            <a:pPr lvl="1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Seagrass</a:t>
            </a:r>
          </a:p>
          <a:p>
            <a:pPr lvl="1"/>
            <a:r>
              <a:rPr lang="en-AU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Major Project monitoring – Seagrass, Marine water, coral monitoring &amp; marine megafauna, noise</a:t>
            </a:r>
            <a:endParaRPr lang="en-AU" dirty="0">
              <a:solidFill>
                <a:schemeClr val="tx1"/>
              </a:solidFill>
              <a:ea typeface="Lato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/>
              <a:t>Dry Tropics Partnership for Healthy Waters </a:t>
            </a:r>
          </a:p>
          <a:p>
            <a:pPr lvl="1"/>
            <a:r>
              <a:rPr lang="en-AU" sz="2400" dirty="0"/>
              <a:t>Provides an Annual Report on the health of freshwater, estuaries and coastal waters that link the land to the Great Barrier Reef</a:t>
            </a:r>
            <a:endParaRPr lang="en-AU" dirty="0"/>
          </a:p>
          <a:p>
            <a:pPr lvl="1"/>
            <a:r>
              <a:rPr lang="en-AU" dirty="0"/>
              <a:t>Walking the landscapes ‘Magnetic Island’</a:t>
            </a:r>
          </a:p>
          <a:p>
            <a:pPr lvl="1"/>
            <a:r>
              <a:rPr lang="en-AU" dirty="0"/>
              <a:t>Community, industry, research monitoring data can feeds into the Report Cards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Story Maps</a:t>
            </a:r>
          </a:p>
          <a:p>
            <a:pPr lvl="1"/>
            <a:r>
              <a:rPr lang="en-AU" dirty="0"/>
              <a:t>Excellent story telling tool – using GIS to create a knowledge sharing platform.</a:t>
            </a:r>
          </a:p>
          <a:p>
            <a:pPr lvl="1"/>
            <a:r>
              <a:rPr lang="en-AU" i="1" dirty="0"/>
              <a:t>Seagrass, Guardians of the Bay </a:t>
            </a:r>
            <a:r>
              <a:rPr lang="en-AU" dirty="0"/>
              <a:t>StoryMap coming soon!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74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6A68E-7F17-9F48-ADF6-D0A53BD34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algn="l" rtl="0"/>
            <a:r>
              <a:rPr lang="en-US" dirty="0"/>
              <a:t>Thank you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53DA405-1E48-944F-81D4-2E8D0D78E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451" y="622830"/>
            <a:ext cx="368300" cy="368299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05AB5695-002D-3440-A6A0-3D3BF5292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6913" y="607484"/>
            <a:ext cx="398991" cy="398991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31CD0FDA-129D-AC43-895C-6DEB106AB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3066" y="622830"/>
            <a:ext cx="368300" cy="368299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B833EE84-93EF-DD41-B70B-B05664AFB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28530" y="667473"/>
            <a:ext cx="362720" cy="2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E2293-78CF-3BE4-84ED-CD048DFD6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450" y="5197475"/>
            <a:ext cx="11201400" cy="1143000"/>
          </a:xfrm>
        </p:spPr>
        <p:txBody>
          <a:bodyPr>
            <a:normAutofit fontScale="92500"/>
          </a:bodyPr>
          <a:lstStyle/>
          <a:p>
            <a:r>
              <a:rPr lang="en-AU" dirty="0"/>
              <a:t>Acknowledgment of country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967C3-845E-BFFF-803C-08EF6D5BD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1450" y="6492875"/>
            <a:ext cx="16459200" cy="16002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We acknowledge the Gurambilbara Wulgurukaba people as Traditional Custodians of the land and sea over which the Port operates, and of Yunbenun on which we gather today.</a:t>
            </a:r>
          </a:p>
        </p:txBody>
      </p:sp>
    </p:spTree>
    <p:extLst>
      <p:ext uri="{BB962C8B-B14F-4D97-AF65-F5344CB8AC3E}">
        <p14:creationId xmlns:p14="http://schemas.microsoft.com/office/powerpoint/2010/main" val="200070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5522D0-6EFC-7C45-ACEC-8FCE9CA96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777875"/>
            <a:ext cx="8610600" cy="914400"/>
          </a:xfrm>
        </p:spPr>
        <p:txBody>
          <a:bodyPr/>
          <a:lstStyle/>
          <a:p>
            <a:pPr marL="0" algn="l" rtl="0"/>
            <a:r>
              <a:rPr lang="en-US" dirty="0"/>
              <a:t>Port of Townsville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4FEAE-9EDD-1B42-BD78-7394B79B3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1708150"/>
            <a:ext cx="8610600" cy="742031"/>
          </a:xfrm>
        </p:spPr>
        <p:txBody>
          <a:bodyPr/>
          <a:lstStyle/>
          <a:p>
            <a:pPr marL="0" algn="l" rtl="0"/>
            <a:r>
              <a:rPr lang="en-US" dirty="0"/>
              <a:t>History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F09FC8-04A2-9395-A752-3A072A412F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850" y="2646613"/>
            <a:ext cx="18059400" cy="5632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The port of Townsville was first established in 1864 for wool exports, Townsville city developed 2 years later.</a:t>
            </a:r>
          </a:p>
          <a:p>
            <a:r>
              <a:rPr lang="en-AU" dirty="0"/>
              <a:t>As supply demand increased, the size of the port also increased.</a:t>
            </a:r>
          </a:p>
          <a:p>
            <a:endParaRPr lang="en-AU" dirty="0"/>
          </a:p>
          <a:p>
            <a:r>
              <a:rPr lang="en-AU" dirty="0">
                <a:latin typeface="Lato"/>
                <a:ea typeface="Lato"/>
                <a:cs typeface="Lato"/>
              </a:rPr>
              <a:t>The Port and our individual tenants all have environmental licences, approvals and conditions in order to operate.</a:t>
            </a:r>
          </a:p>
          <a:p>
            <a:r>
              <a:rPr lang="en-AU" dirty="0"/>
              <a:t>Many of these conditions require environmental monitoring to occur to ensure we avoid or minimise environment nuisances or harm by our actions.</a:t>
            </a:r>
          </a:p>
          <a:p>
            <a:endParaRPr lang="en-AU" dirty="0"/>
          </a:p>
          <a:p>
            <a:r>
              <a:rPr lang="en-AU" dirty="0">
                <a:latin typeface="Lato"/>
                <a:ea typeface="Lato"/>
                <a:cs typeface="Lato"/>
              </a:rPr>
              <a:t>Whilst there is an exclusion area for the Port, we recognises the significant environmental and social values of the area, including the GBRWHA values. </a:t>
            </a:r>
          </a:p>
          <a:p>
            <a:endParaRPr lang="en-AU" dirty="0">
              <a:latin typeface="Lato"/>
              <a:ea typeface="Lato"/>
              <a:cs typeface="Lato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Cleveland Bay is an environmentally significant area, with numerous sensitive receptors, so by monitoring our activity we can ensure we can operate sustainably within such a unique environment.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457200" indent="-457200">
              <a:buFontTx/>
              <a:buChar char="-"/>
            </a:pPr>
            <a:endParaRPr lang="en-AU" dirty="0"/>
          </a:p>
          <a:p>
            <a:pPr marL="457200" indent="-457200">
              <a:buFontTx/>
              <a:buChar char="-"/>
            </a:pPr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F3F52-5F7B-6CCB-04F0-E6735579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27" y="7971994"/>
            <a:ext cx="19703046" cy="32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9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31C43C-0A8A-76A8-83AB-180CB7F14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777875"/>
            <a:ext cx="14630400" cy="914400"/>
          </a:xfrm>
        </p:spPr>
        <p:txBody>
          <a:bodyPr>
            <a:normAutofit/>
          </a:bodyPr>
          <a:lstStyle/>
          <a:p>
            <a:r>
              <a:rPr lang="en-AU" dirty="0"/>
              <a:t>Cleveland Bay Sensitive and Protected areas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5C695-3983-29ED-0E77-D590010546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2149475"/>
            <a:ext cx="11201401" cy="88221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708A2-88B7-E433-2606-3FFC0F9A64C5}"/>
              </a:ext>
            </a:extLst>
          </p:cNvPr>
          <p:cNvSpPr txBox="1"/>
          <p:nvPr/>
        </p:nvSpPr>
        <p:spPr>
          <a:xfrm>
            <a:off x="1212850" y="3063875"/>
            <a:ext cx="647700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Great Barrier Reef WHA &amp; MP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AU" sz="2800" kern="0" dirty="0">
                <a:solidFill>
                  <a:sysClr val="windowText" lastClr="000000"/>
                </a:solidFill>
                <a:latin typeface="Lato" panose="020F0502020204030203" pitchFamily="34" charset="77"/>
              </a:rPr>
              <a:t>Marine Park Zones</a:t>
            </a:r>
            <a:endParaRPr kumimoji="0" lang="en-A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Seagrass meadows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Coral reefs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National parks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RAMSAR wetland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AU" sz="2800" kern="0" dirty="0">
                <a:solidFill>
                  <a:sysClr val="windowText" lastClr="000000"/>
                </a:solidFill>
                <a:latin typeface="Lato" panose="020F0502020204030203" pitchFamily="34" charset="77"/>
              </a:rPr>
              <a:t>Wetland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protection areas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Dugong protection area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Declared Fish habitat area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Home to marine megafauna: dugong, turtles, whales, dolphins; and significant migratory bird species </a:t>
            </a:r>
          </a:p>
        </p:txBody>
      </p:sp>
    </p:spTree>
    <p:extLst>
      <p:ext uri="{BB962C8B-B14F-4D97-AF65-F5344CB8AC3E}">
        <p14:creationId xmlns:p14="http://schemas.microsoft.com/office/powerpoint/2010/main" val="391319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2A2D8-40C7-4A9C-A1C8-C0718332F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777875"/>
            <a:ext cx="8610600" cy="914400"/>
          </a:xfrm>
        </p:spPr>
        <p:txBody>
          <a:bodyPr/>
          <a:lstStyle/>
          <a:p>
            <a:r>
              <a:rPr lang="en-AU" dirty="0"/>
              <a:t>Port Monitoring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7B025-359F-326A-2B7F-FB639C95D0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5650" y="1844675"/>
            <a:ext cx="15011400" cy="8686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We monitor for a range of reasons: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cs typeface="Arial" panose="020B0604020202020204" pitchFamily="34" charset="0"/>
              </a:rPr>
              <a:t>Compliance with permits and conditions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cs typeface="Arial" panose="020B0604020202020204" pitchFamily="34" charset="0"/>
              </a:rPr>
              <a:t>Boundary monitoring for buffer zones with the surrounding community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cs typeface="Arial" panose="020B0604020202020204" pitchFamily="34" charset="0"/>
              </a:rPr>
              <a:t>Understanding trends from port uses – ambient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Project work monitoring (e.g. EIS)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General good diligence 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cs typeface="Arial" panose="020B0604020202020204" pitchFamily="34" charset="0"/>
              </a:rPr>
              <a:t>Research purposes</a:t>
            </a:r>
          </a:p>
          <a:p>
            <a:pPr lvl="1"/>
            <a:endParaRPr lang="en-A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At the port we monitor: 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Air quality, Groundwater, Trade waste, </a:t>
            </a:r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Potable water, PFAS, Stormwater, Noise 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Marine water, Marine sediment 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Biosecurity (marine/landside) as First-Point-of-Entry Port </a:t>
            </a:r>
            <a:endParaRPr lang="en-AU" sz="2600" dirty="0">
              <a:solidFill>
                <a:schemeClr val="tx1"/>
              </a:solidFill>
            </a:endParaRPr>
          </a:p>
          <a:p>
            <a:pPr lvl="1"/>
            <a:r>
              <a:rPr lang="en-AU" sz="2600" dirty="0">
                <a:solidFill>
                  <a:schemeClr val="tx1"/>
                </a:solidFill>
                <a:cs typeface="Arial" panose="020B0604020202020204" pitchFamily="34" charset="0"/>
              </a:rPr>
              <a:t>Seagrass</a:t>
            </a:r>
          </a:p>
          <a:p>
            <a:endParaRPr lang="en-AU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Around the bay and Magnetic Island: 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Marine sediment – NAGD, ambient  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Marine water – buoys, ambient 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cs typeface="Arial" panose="020B0604020202020204" pitchFamily="34" charset="0"/>
              </a:rPr>
              <a:t>Seagrass</a:t>
            </a:r>
          </a:p>
          <a:p>
            <a:pPr lvl="1"/>
            <a:r>
              <a:rPr lang="en-AU" sz="2600" dirty="0">
                <a:solidFill>
                  <a:schemeClr val="tx1"/>
                </a:solidFill>
                <a:latin typeface="Lato"/>
                <a:ea typeface="Lato"/>
                <a:cs typeface="Arial"/>
              </a:rPr>
              <a:t>Major Project monitoring – Seagrass, Marine water, marine sediment, coral monitoring &amp; marine megafauna</a:t>
            </a:r>
            <a:endParaRPr lang="en-AU" sz="2600" dirty="0">
              <a:solidFill>
                <a:schemeClr val="tx1"/>
              </a:solidFill>
              <a:ea typeface="Lato"/>
              <a:cs typeface="Arial" panose="020B0604020202020204" pitchFamily="34" charset="0"/>
            </a:endParaRPr>
          </a:p>
          <a:p>
            <a:endParaRPr lang="en-AU" dirty="0">
              <a:solidFill>
                <a:srgbClr val="00426A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https://www.townsville-port.com.au/environment/monitoring/</a:t>
            </a:r>
            <a:r>
              <a:rPr lang="en-AU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6AB25-F252-F681-E57C-032500A8347F}"/>
              </a:ext>
            </a:extLst>
          </p:cNvPr>
          <p:cNvGrpSpPr/>
          <p:nvPr/>
        </p:nvGrpSpPr>
        <p:grpSpPr>
          <a:xfrm>
            <a:off x="13376604" y="846351"/>
            <a:ext cx="6602888" cy="7627724"/>
            <a:chOff x="13376604" y="617751"/>
            <a:chExt cx="6602888" cy="76277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50DB6D-E660-E7E7-9F42-545F3D6D9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83408" y="625475"/>
              <a:ext cx="3298042" cy="5105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0359C1-AE0B-558E-E2A0-78A8207F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1450" y="617751"/>
              <a:ext cx="3298042" cy="51131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EC18D2-C3B6-FD2C-885F-15A48B278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76604" y="5787940"/>
              <a:ext cx="3304846" cy="238133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4353DB-E763-4039-303C-DDDD8303D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96236" y="5786850"/>
              <a:ext cx="3261814" cy="238242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5D2522-3FCC-6878-120B-89F92B7AA605}"/>
                </a:ext>
              </a:extLst>
            </p:cNvPr>
            <p:cNvSpPr/>
            <p:nvPr/>
          </p:nvSpPr>
          <p:spPr>
            <a:xfrm>
              <a:off x="13376604" y="617751"/>
              <a:ext cx="6602888" cy="7627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052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D9AFC6-3DCB-1CF6-C316-E61E12BA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768849"/>
            <a:ext cx="14097000" cy="914400"/>
          </a:xfrm>
        </p:spPr>
        <p:txBody>
          <a:bodyPr>
            <a:normAutofit/>
          </a:bodyPr>
          <a:lstStyle/>
          <a:p>
            <a:r>
              <a:rPr lang="en-AU" dirty="0"/>
              <a:t>Monitoring locations around Magnetic Island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7833A-C7F3-78B1-A353-B03D57991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47250" y="2483601"/>
            <a:ext cx="9601200" cy="699860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b="1" dirty="0">
                <a:solidFill>
                  <a:srgbClr val="00426A"/>
                </a:solidFill>
              </a:rPr>
              <a:t>Sediment Sampling and Analysis Plan (SAP)</a:t>
            </a:r>
          </a:p>
          <a:p>
            <a:r>
              <a:rPr lang="en-AU" dirty="0"/>
              <a:t>Every 5 years as per the NAGD (2009) – test and analyse maintenance dredging sediments for suitability for sea placement</a:t>
            </a:r>
          </a:p>
          <a:p>
            <a:r>
              <a:rPr lang="en-AU" dirty="0"/>
              <a:t>Results reviewed by DAWE and DES</a:t>
            </a:r>
          </a:p>
          <a:p>
            <a:endParaRPr lang="en-AU" dirty="0"/>
          </a:p>
          <a:p>
            <a:pPr marL="0" indent="0">
              <a:spcAft>
                <a:spcPts val="600"/>
              </a:spcAft>
              <a:buNone/>
            </a:pPr>
            <a:r>
              <a:rPr lang="en-AU" b="1" dirty="0">
                <a:solidFill>
                  <a:srgbClr val="00426A"/>
                </a:solidFill>
              </a:rPr>
              <a:t>Ambient marine sediment monitoring</a:t>
            </a:r>
          </a:p>
          <a:p>
            <a:r>
              <a:rPr lang="en-AU" dirty="0"/>
              <a:t>Ongoing since ~1995</a:t>
            </a:r>
          </a:p>
          <a:p>
            <a:r>
              <a:rPr lang="en-AU" dirty="0"/>
              <a:t>Within and in the vicinity of operational areas</a:t>
            </a:r>
          </a:p>
          <a:p>
            <a:r>
              <a:rPr lang="en-AU" dirty="0"/>
              <a:t>Characterises marine sediments on a regular basis</a:t>
            </a:r>
          </a:p>
          <a:p>
            <a:r>
              <a:rPr lang="en-AU" dirty="0"/>
              <a:t>Identify trends across a range of parameters</a:t>
            </a:r>
          </a:p>
          <a:p>
            <a:r>
              <a:rPr lang="en-AU" dirty="0"/>
              <a:t>Approx. 213 locations across the port and channels</a:t>
            </a:r>
          </a:p>
          <a:p>
            <a:r>
              <a:rPr lang="en-AU" dirty="0"/>
              <a:t>Undertaken May and October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Data is stored at the Port and used for permit applications, baseline studies, and for third party requests (port users) and regulator reviews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61AFA-CBDD-7CF2-E71D-8A4675D98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2483601"/>
            <a:ext cx="8597058" cy="789547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7B71A2-EB24-AB42-EC52-18E05D34B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764920"/>
            <a:ext cx="7277100" cy="685800"/>
          </a:xfrm>
        </p:spPr>
        <p:txBody>
          <a:bodyPr/>
          <a:lstStyle/>
          <a:p>
            <a:r>
              <a:rPr lang="en-AU" dirty="0"/>
              <a:t>Marine Sediment Monitoring</a:t>
            </a:r>
          </a:p>
        </p:txBody>
      </p:sp>
    </p:spTree>
    <p:extLst>
      <p:ext uri="{BB962C8B-B14F-4D97-AF65-F5344CB8AC3E}">
        <p14:creationId xmlns:p14="http://schemas.microsoft.com/office/powerpoint/2010/main" val="274944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2559E-7B00-1B6A-6BAC-E3397FBE31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052676"/>
            <a:ext cx="8610600" cy="754313"/>
          </a:xfrm>
        </p:spPr>
        <p:txBody>
          <a:bodyPr/>
          <a:lstStyle/>
          <a:p>
            <a:r>
              <a:rPr lang="en-AU" dirty="0"/>
              <a:t>Marine Water Monitoring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78BDBC-962C-834E-1ADF-FC346509EBF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835230"/>
            <a:ext cx="11506200" cy="76388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C81669-7D9E-56B8-6BC6-0C0E312926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490450" y="1607887"/>
            <a:ext cx="7086600" cy="8847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b="1" dirty="0">
                <a:solidFill>
                  <a:srgbClr val="00426A"/>
                </a:solidFill>
              </a:rPr>
              <a:t>Ambient Marine Water Monitoring</a:t>
            </a:r>
          </a:p>
          <a:p>
            <a:r>
              <a:rPr lang="en-AU" dirty="0"/>
              <a:t>Closer to Port in Platypus Channel</a:t>
            </a:r>
          </a:p>
          <a:p>
            <a:r>
              <a:rPr lang="en-AU" dirty="0"/>
              <a:t>Ongoing since ~2004</a:t>
            </a:r>
          </a:p>
          <a:p>
            <a:r>
              <a:rPr lang="en-AU" dirty="0"/>
              <a:t>Characterise ambient marine water within and immediately surrounding the Port</a:t>
            </a:r>
          </a:p>
          <a:p>
            <a:r>
              <a:rPr lang="en-AU" dirty="0"/>
              <a:t>Identify Trends across a range of parameters</a:t>
            </a:r>
          </a:p>
          <a:p>
            <a:r>
              <a:rPr lang="en-AU" dirty="0"/>
              <a:t>Undertaken quarterly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>
                <a:solidFill>
                  <a:srgbClr val="00426A"/>
                </a:solidFill>
              </a:rPr>
              <a:t>Beagle and S2 Beacon</a:t>
            </a:r>
          </a:p>
          <a:p>
            <a:r>
              <a:rPr lang="en-AU" dirty="0"/>
              <a:t>Near real-time water quality monitoring buoys</a:t>
            </a:r>
          </a:p>
          <a:p>
            <a:r>
              <a:rPr lang="en-AU" dirty="0"/>
              <a:t>Temperature and NTU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Public dashboard on website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latin typeface="Lato"/>
                <a:ea typeface="Lato"/>
                <a:cs typeface="Lato"/>
              </a:rPr>
              <a:t>Data is stored at the Port, used for third party data requests (research grants, research papers), public awareness, permit applications and regulator reviews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8932B-04CE-C446-A8A4-B1C00AC74C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850" y="7442571"/>
            <a:ext cx="2590800" cy="194590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7E9AB9-330E-E562-CFAB-3C386DDA21CE}"/>
              </a:ext>
            </a:extLst>
          </p:cNvPr>
          <p:cNvSpPr txBox="1"/>
          <p:nvPr/>
        </p:nvSpPr>
        <p:spPr>
          <a:xfrm>
            <a:off x="679450" y="9856564"/>
            <a:ext cx="11811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https://www.townsville-port.com.au/environment/monitoring/monitoring-in-cleveland-bay/</a:t>
            </a:r>
            <a:r>
              <a:rPr lang="en-AU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2C38B-8B86-CF6C-C3DA-95B134AE630A}"/>
              </a:ext>
            </a:extLst>
          </p:cNvPr>
          <p:cNvSpPr txBox="1"/>
          <p:nvPr/>
        </p:nvSpPr>
        <p:spPr>
          <a:xfrm>
            <a:off x="5585995" y="10413362"/>
            <a:ext cx="6930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hlinkClick r:id="rId5"/>
              </a:rPr>
              <a:t>https://public.eagle.io/public/dash/gi7cxkl9yo9atkv</a:t>
            </a:r>
            <a:r>
              <a:rPr lang="en-A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41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D43206-F112-C679-49AC-F90A05E14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953" y="930275"/>
            <a:ext cx="4905843" cy="617220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solidFill>
                  <a:srgbClr val="00426A"/>
                </a:solidFill>
              </a:rPr>
              <a:t>Seagrass Monitoring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Annual monitoring since 2007</a:t>
            </a:r>
          </a:p>
          <a:p>
            <a:r>
              <a:rPr lang="en-AU" dirty="0"/>
              <a:t>Indicator of change</a:t>
            </a:r>
          </a:p>
          <a:p>
            <a:endParaRPr lang="en-AU" dirty="0"/>
          </a:p>
          <a:p>
            <a:r>
              <a:rPr lang="en-AU" dirty="0"/>
              <a:t>11 species of seagrass in Cleveland Bay</a:t>
            </a:r>
          </a:p>
          <a:p>
            <a:endParaRPr lang="en-AU" dirty="0"/>
          </a:p>
          <a:p>
            <a:r>
              <a:rPr lang="en-AU" dirty="0"/>
              <a:t>Turtles, Dugongs &amp; their feeding trails were abundant in the meadows in 2021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611D4-97E0-A493-8611-55985902A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893" y="192088"/>
            <a:ext cx="14610882" cy="10415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6E456D-B0B3-8D58-D2FC-773541F4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32" y="7178675"/>
            <a:ext cx="2157011" cy="294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571ACD-B2EF-47AF-FFE5-C9F3479EA337}"/>
              </a:ext>
            </a:extLst>
          </p:cNvPr>
          <p:cNvSpPr txBox="1"/>
          <p:nvPr/>
        </p:nvSpPr>
        <p:spPr>
          <a:xfrm>
            <a:off x="6394450" y="3674950"/>
            <a:ext cx="224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Cyclone Yasi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7C5B2-CAD3-E9E0-EC55-28B0B56DDC1C}"/>
              </a:ext>
            </a:extLst>
          </p:cNvPr>
          <p:cNvSpPr txBox="1"/>
          <p:nvPr/>
        </p:nvSpPr>
        <p:spPr>
          <a:xfrm>
            <a:off x="6623050" y="8855075"/>
            <a:ext cx="224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2019 floods</a:t>
            </a:r>
          </a:p>
        </p:txBody>
      </p:sp>
    </p:spTree>
    <p:extLst>
      <p:ext uri="{BB962C8B-B14F-4D97-AF65-F5344CB8AC3E}">
        <p14:creationId xmlns:p14="http://schemas.microsoft.com/office/powerpoint/2010/main" val="301642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197C165-EB94-610F-1A6C-387550BCAEB9}"/>
              </a:ext>
            </a:extLst>
          </p:cNvPr>
          <p:cNvSpPr txBox="1"/>
          <p:nvPr/>
        </p:nvSpPr>
        <p:spPr>
          <a:xfrm>
            <a:off x="734078" y="1082675"/>
            <a:ext cx="962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3600" b="1" dirty="0">
                <a:solidFill>
                  <a:srgbClr val="00426A"/>
                </a:solidFill>
                <a:latin typeface="Lato Black" panose="020F0502020204030203" pitchFamily="34" charset="77"/>
              </a:rPr>
              <a:t>2021 Magnetic Island seagrass meadows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88B49D-E411-9821-9DE9-3D1761FEB9D4}"/>
              </a:ext>
            </a:extLst>
          </p:cNvPr>
          <p:cNvGrpSpPr/>
          <p:nvPr/>
        </p:nvGrpSpPr>
        <p:grpSpPr>
          <a:xfrm>
            <a:off x="310638" y="1629013"/>
            <a:ext cx="19418812" cy="6845062"/>
            <a:chOff x="310638" y="1629013"/>
            <a:chExt cx="19418812" cy="68450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F6AFAF-F64F-26DA-569B-FD4BF3C0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638" y="1997075"/>
              <a:ext cx="3035812" cy="6477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5DAC18-958C-934C-9231-E253BE751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3969" y="1997074"/>
              <a:ext cx="3079081" cy="6477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B1F711-E1A1-CCA2-D276-23366445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4287" y="2012950"/>
              <a:ext cx="3065363" cy="6461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45235E-9514-2332-35A8-D5E4454DB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49101" y="2012950"/>
              <a:ext cx="2950949" cy="6461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6DB869-394C-F8BD-0C91-79A301696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83278" y="2012950"/>
              <a:ext cx="3069572" cy="6461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6A3E9D-2390-36EF-9128-0326B2304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59879" y="2012950"/>
              <a:ext cx="3069571" cy="6461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D91462-5A69-68C6-79CC-40DFCAD05710}"/>
                </a:ext>
              </a:extLst>
            </p:cNvPr>
            <p:cNvSpPr txBox="1"/>
            <p:nvPr/>
          </p:nvSpPr>
          <p:spPr>
            <a:xfrm>
              <a:off x="10661650" y="1629013"/>
              <a:ext cx="152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Meadow 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C2C57C-F081-98FF-311B-F9BA595C694F}"/>
                </a:ext>
              </a:extLst>
            </p:cNvPr>
            <p:cNvSpPr txBox="1"/>
            <p:nvPr/>
          </p:nvSpPr>
          <p:spPr>
            <a:xfrm>
              <a:off x="14140980" y="164361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Meadow 6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8BEEAC-4CE3-5545-0931-3B71B429716B}"/>
              </a:ext>
            </a:extLst>
          </p:cNvPr>
          <p:cNvSpPr txBox="1"/>
          <p:nvPr/>
        </p:nvSpPr>
        <p:spPr>
          <a:xfrm>
            <a:off x="679450" y="8843407"/>
            <a:ext cx="1516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is used in Port publications, research programs (including JCU studies) NESP Programs, Dry Tropics Partnership for Healthy Waters; and Report is on our website</a:t>
            </a:r>
          </a:p>
          <a:p>
            <a:pPr algn="l"/>
            <a:r>
              <a:rPr lang="en-A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8"/>
              </a:rPr>
              <a:t>https://www.townsville-port.com.au/environment/monitoring/monitoring-in-cleveland-bay/</a:t>
            </a:r>
            <a:r>
              <a:rPr lang="en-A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13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rt of Townsville 1">
      <a:dk1>
        <a:srgbClr val="000000"/>
      </a:dk1>
      <a:lt1>
        <a:srgbClr val="FFFFFF"/>
      </a:lt1>
      <a:dk2>
        <a:srgbClr val="004169"/>
      </a:dk2>
      <a:lt2>
        <a:srgbClr val="ECE0CB"/>
      </a:lt2>
      <a:accent1>
        <a:srgbClr val="004169"/>
      </a:accent1>
      <a:accent2>
        <a:srgbClr val="B9965B"/>
      </a:accent2>
      <a:accent3>
        <a:srgbClr val="ECDFCB"/>
      </a:accent3>
      <a:accent4>
        <a:srgbClr val="587994"/>
      </a:accent4>
      <a:accent5>
        <a:srgbClr val="B9975B"/>
      </a:accent5>
      <a:accent6>
        <a:srgbClr val="ECDFC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7200" b="1" dirty="0" smtClean="0">
            <a:solidFill>
              <a:schemeClr val="bg1"/>
            </a:solidFill>
            <a:latin typeface="Lato Black" panose="020F0502020204030203" pitchFamily="34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C5A717A2EB547A8A24C17FB8314E2" ma:contentTypeVersion="16" ma:contentTypeDescription="Create a new document." ma:contentTypeScope="" ma:versionID="4379be1434fbdcc2d181fd860aed5bf3">
  <xsd:schema xmlns:xsd="http://www.w3.org/2001/XMLSchema" xmlns:xs="http://www.w3.org/2001/XMLSchema" xmlns:p="http://schemas.microsoft.com/office/2006/metadata/properties" xmlns:ns2="68616be1-6e5a-477e-a157-7ea004552b44" xmlns:ns3="8fd4ef16-a55d-4e13-bb59-c2f7450f04d6" targetNamespace="http://schemas.microsoft.com/office/2006/metadata/properties" ma:root="true" ma:fieldsID="ac4773dca852e3abe971b11613b08376" ns2:_="" ns3:_="">
    <xsd:import namespace="68616be1-6e5a-477e-a157-7ea004552b44"/>
    <xsd:import namespace="8fd4ef16-a55d-4e13-bb59-c2f7450f0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16be1-6e5a-477e-a157-7ea004552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a0a61e-e9f3-44b0-ba79-c0cfb3c83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4ef16-a55d-4e13-bb59-c2f7450f04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0ecda2-64e0-4571-bd43-965c7803b455}" ma:internalName="TaxCatchAll" ma:showField="CatchAllData" ma:web="8fd4ef16-a55d-4e13-bb59-c2f7450f04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4ef16-a55d-4e13-bb59-c2f7450f04d6" xsi:nil="true"/>
    <lcf76f155ced4ddcb4097134ff3c332f xmlns="68616be1-6e5a-477e-a157-7ea004552b4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21AC3-EA10-463E-B469-0B5E2C17A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16be1-6e5a-477e-a157-7ea004552b44"/>
    <ds:schemaRef ds:uri="8fd4ef16-a55d-4e13-bb59-c2f7450f04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F9E4A4-09EC-4359-8D76-9EB431AFAC9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8616be1-6e5a-477e-a157-7ea004552b44"/>
    <ds:schemaRef ds:uri="http://www.w3.org/XML/1998/namespace"/>
    <ds:schemaRef ds:uri="8fd4ef16-a55d-4e13-bb59-c2f7450f04d6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7DFACE-2649-4939-9659-F10B66DB4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1238</Words>
  <Application>Microsoft Office PowerPoint</Application>
  <PresentationFormat>Custom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Lato Black</vt:lpstr>
      <vt:lpstr>Lato Medium</vt:lpstr>
      <vt:lpstr>Lato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 Presentation Subhead Goes here</dc:title>
  <dc:creator>Donna Jefferies</dc:creator>
  <cp:lastModifiedBy>Jo Marks</cp:lastModifiedBy>
  <cp:revision>178</cp:revision>
  <dcterms:created xsi:type="dcterms:W3CDTF">2019-05-02T05:52:15Z</dcterms:created>
  <dcterms:modified xsi:type="dcterms:W3CDTF">2022-05-26T03:44:49Z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2019-05-02T00:00:00Z</vt:filetime>
  </property>
  <property fmtid="{D5CDD505-2E9C-101B-9397-08002B2CF9AE}" pid="5" name="ContentTypeId">
    <vt:lpwstr>0x010100DE8C5A717A2EB547A8A24C17FB8314E2</vt:lpwstr>
  </property>
  <property fmtid="{D5CDD505-2E9C-101B-9397-08002B2CF9AE}" pid="6" name="MediaServiceImageTags">
    <vt:lpwstr/>
  </property>
</Properties>
</file>