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handoutMasterIdLst>
    <p:handoutMasterId r:id="rId19"/>
  </p:handoutMasterIdLst>
  <p:sldIdLst>
    <p:sldId id="260" r:id="rId5"/>
    <p:sldId id="257" r:id="rId6"/>
    <p:sldId id="258" r:id="rId7"/>
    <p:sldId id="262" r:id="rId8"/>
    <p:sldId id="268" r:id="rId9"/>
    <p:sldId id="267" r:id="rId10"/>
    <p:sldId id="264" r:id="rId11"/>
    <p:sldId id="265" r:id="rId12"/>
    <p:sldId id="270" r:id="rId13"/>
    <p:sldId id="256" r:id="rId14"/>
    <p:sldId id="272" r:id="rId15"/>
    <p:sldId id="261" r:id="rId16"/>
    <p:sldId id="269" r:id="rId17"/>
    <p:sldId id="273" r:id="rId18"/>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ACE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56"/>
      </p:cViewPr>
      <p:guideLst/>
    </p:cSldViewPr>
  </p:slideViewPr>
  <p:notesTextViewPr>
    <p:cViewPr>
      <p:scale>
        <a:sx n="1" d="1"/>
        <a:sy n="1" d="1"/>
      </p:scale>
      <p:origin x="0" y="0"/>
    </p:cViewPr>
  </p:notesTextViewPr>
  <p:notesViewPr>
    <p:cSldViewPr snapToGrid="0">
      <p:cViewPr varScale="1">
        <p:scale>
          <a:sx n="65" d="100"/>
          <a:sy n="65" d="100"/>
        </p:scale>
        <p:origin x="309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693"/>
          </a:xfrm>
          <a:prstGeom prst="rect">
            <a:avLst/>
          </a:prstGeom>
        </p:spPr>
        <p:txBody>
          <a:bodyPr vert="horz" lIns="91120" tIns="45560" rIns="91120" bIns="45560" rtlCol="0"/>
          <a:lstStyle>
            <a:lvl1pPr algn="l">
              <a:defRPr sz="1200"/>
            </a:lvl1pPr>
          </a:lstStyle>
          <a:p>
            <a:endParaRPr lang="en-AU"/>
          </a:p>
        </p:txBody>
      </p:sp>
      <p:sp>
        <p:nvSpPr>
          <p:cNvPr id="3" name="Date Placeholder 2"/>
          <p:cNvSpPr>
            <a:spLocks noGrp="1"/>
          </p:cNvSpPr>
          <p:nvPr>
            <p:ph type="dt" sz="quarter" idx="1"/>
          </p:nvPr>
        </p:nvSpPr>
        <p:spPr>
          <a:xfrm>
            <a:off x="3854939" y="0"/>
            <a:ext cx="2949099" cy="498693"/>
          </a:xfrm>
          <a:prstGeom prst="rect">
            <a:avLst/>
          </a:prstGeom>
        </p:spPr>
        <p:txBody>
          <a:bodyPr vert="horz" lIns="91120" tIns="45560" rIns="91120" bIns="45560" rtlCol="0"/>
          <a:lstStyle>
            <a:lvl1pPr algn="r">
              <a:defRPr sz="1200"/>
            </a:lvl1pPr>
          </a:lstStyle>
          <a:p>
            <a:fld id="{A41EC8CE-BCB9-43E8-AEAD-6E3B7C935B67}" type="datetimeFigureOut">
              <a:rPr lang="en-AU" smtClean="0"/>
              <a:t>14/03/2022</a:t>
            </a:fld>
            <a:endParaRPr lang="en-AU"/>
          </a:p>
        </p:txBody>
      </p:sp>
      <p:sp>
        <p:nvSpPr>
          <p:cNvPr id="4" name="Footer Placeholder 3"/>
          <p:cNvSpPr>
            <a:spLocks noGrp="1"/>
          </p:cNvSpPr>
          <p:nvPr>
            <p:ph type="ftr" sz="quarter" idx="2"/>
          </p:nvPr>
        </p:nvSpPr>
        <p:spPr>
          <a:xfrm>
            <a:off x="0" y="9440647"/>
            <a:ext cx="2949099" cy="498692"/>
          </a:xfrm>
          <a:prstGeom prst="rect">
            <a:avLst/>
          </a:prstGeom>
        </p:spPr>
        <p:txBody>
          <a:bodyPr vert="horz" lIns="91120" tIns="45560" rIns="91120" bIns="45560" rtlCol="0" anchor="b"/>
          <a:lstStyle>
            <a:lvl1pPr algn="l">
              <a:defRPr sz="1200"/>
            </a:lvl1pPr>
          </a:lstStyle>
          <a:p>
            <a:endParaRPr lang="en-AU"/>
          </a:p>
        </p:txBody>
      </p:sp>
      <p:sp>
        <p:nvSpPr>
          <p:cNvPr id="5" name="Slide Number Placeholder 4"/>
          <p:cNvSpPr>
            <a:spLocks noGrp="1"/>
          </p:cNvSpPr>
          <p:nvPr>
            <p:ph type="sldNum" sz="quarter" idx="3"/>
          </p:nvPr>
        </p:nvSpPr>
        <p:spPr>
          <a:xfrm>
            <a:off x="3854939" y="9440647"/>
            <a:ext cx="2949099" cy="498692"/>
          </a:xfrm>
          <a:prstGeom prst="rect">
            <a:avLst/>
          </a:prstGeom>
        </p:spPr>
        <p:txBody>
          <a:bodyPr vert="horz" lIns="91120" tIns="45560" rIns="91120" bIns="45560" rtlCol="0" anchor="b"/>
          <a:lstStyle>
            <a:lvl1pPr algn="r">
              <a:defRPr sz="1200"/>
            </a:lvl1pPr>
          </a:lstStyle>
          <a:p>
            <a:fld id="{0AD9C516-8C87-4693-9766-B619F2E7026D}" type="slidenum">
              <a:rPr lang="en-AU" smtClean="0"/>
              <a:t>‹#›</a:t>
            </a:fld>
            <a:endParaRPr lang="en-AU"/>
          </a:p>
        </p:txBody>
      </p:sp>
    </p:spTree>
    <p:extLst>
      <p:ext uri="{BB962C8B-B14F-4D97-AF65-F5344CB8AC3E}">
        <p14:creationId xmlns:p14="http://schemas.microsoft.com/office/powerpoint/2010/main" val="17556470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51E19F0-81A7-40BC-A012-1273E7362A44}" type="datetimeFigureOut">
              <a:rPr lang="en-AU" smtClean="0"/>
              <a:t>14/03/2022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BE56D6-346A-48BF-9E93-50560E408548}" type="slidenum">
              <a:rPr lang="en-AU" smtClean="0"/>
              <a:t>‹#›</a:t>
            </a:fld>
            <a:endParaRPr lang="en-AU"/>
          </a:p>
        </p:txBody>
      </p:sp>
    </p:spTree>
    <p:extLst>
      <p:ext uri="{BB962C8B-B14F-4D97-AF65-F5344CB8AC3E}">
        <p14:creationId xmlns:p14="http://schemas.microsoft.com/office/powerpoint/2010/main" val="81325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51E19F0-81A7-40BC-A012-1273E7362A44}" type="datetimeFigureOut">
              <a:rPr lang="en-AU" smtClean="0"/>
              <a:t>14/03/2022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BE56D6-346A-48BF-9E93-50560E408548}" type="slidenum">
              <a:rPr lang="en-AU" smtClean="0"/>
              <a:t>‹#›</a:t>
            </a:fld>
            <a:endParaRPr lang="en-AU"/>
          </a:p>
        </p:txBody>
      </p:sp>
    </p:spTree>
    <p:extLst>
      <p:ext uri="{BB962C8B-B14F-4D97-AF65-F5344CB8AC3E}">
        <p14:creationId xmlns:p14="http://schemas.microsoft.com/office/powerpoint/2010/main" val="546992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51E19F0-81A7-40BC-A012-1273E7362A44}" type="datetimeFigureOut">
              <a:rPr lang="en-AU" smtClean="0"/>
              <a:t>14/03/2022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BE56D6-346A-48BF-9E93-50560E408548}" type="slidenum">
              <a:rPr lang="en-AU" smtClean="0"/>
              <a:t>‹#›</a:t>
            </a:fld>
            <a:endParaRPr lang="en-AU"/>
          </a:p>
        </p:txBody>
      </p:sp>
    </p:spTree>
    <p:extLst>
      <p:ext uri="{BB962C8B-B14F-4D97-AF65-F5344CB8AC3E}">
        <p14:creationId xmlns:p14="http://schemas.microsoft.com/office/powerpoint/2010/main" val="260334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51E19F0-81A7-40BC-A012-1273E7362A44}" type="datetimeFigureOut">
              <a:rPr lang="en-AU" smtClean="0"/>
              <a:t>14/03/2022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BE56D6-346A-48BF-9E93-50560E408548}" type="slidenum">
              <a:rPr lang="en-AU" smtClean="0"/>
              <a:t>‹#›</a:t>
            </a:fld>
            <a:endParaRPr lang="en-AU"/>
          </a:p>
        </p:txBody>
      </p:sp>
    </p:spTree>
    <p:extLst>
      <p:ext uri="{BB962C8B-B14F-4D97-AF65-F5344CB8AC3E}">
        <p14:creationId xmlns:p14="http://schemas.microsoft.com/office/powerpoint/2010/main" val="2978999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1E19F0-81A7-40BC-A012-1273E7362A44}" type="datetimeFigureOut">
              <a:rPr lang="en-AU" smtClean="0"/>
              <a:t>14/03/2022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2BE56D6-346A-48BF-9E93-50560E408548}" type="slidenum">
              <a:rPr lang="en-AU" smtClean="0"/>
              <a:t>‹#›</a:t>
            </a:fld>
            <a:endParaRPr lang="en-AU"/>
          </a:p>
        </p:txBody>
      </p:sp>
    </p:spTree>
    <p:extLst>
      <p:ext uri="{BB962C8B-B14F-4D97-AF65-F5344CB8AC3E}">
        <p14:creationId xmlns:p14="http://schemas.microsoft.com/office/powerpoint/2010/main" val="113489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51E19F0-81A7-40BC-A012-1273E7362A44}" type="datetimeFigureOut">
              <a:rPr lang="en-AU" smtClean="0"/>
              <a:t>14/03/2022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2BE56D6-346A-48BF-9E93-50560E408548}" type="slidenum">
              <a:rPr lang="en-AU" smtClean="0"/>
              <a:t>‹#›</a:t>
            </a:fld>
            <a:endParaRPr lang="en-AU"/>
          </a:p>
        </p:txBody>
      </p:sp>
    </p:spTree>
    <p:extLst>
      <p:ext uri="{BB962C8B-B14F-4D97-AF65-F5344CB8AC3E}">
        <p14:creationId xmlns:p14="http://schemas.microsoft.com/office/powerpoint/2010/main" val="224004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51E19F0-81A7-40BC-A012-1273E7362A44}" type="datetimeFigureOut">
              <a:rPr lang="en-AU" smtClean="0"/>
              <a:t>14/03/2022</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2BE56D6-346A-48BF-9E93-50560E408548}" type="slidenum">
              <a:rPr lang="en-AU" smtClean="0"/>
              <a:t>‹#›</a:t>
            </a:fld>
            <a:endParaRPr lang="en-AU"/>
          </a:p>
        </p:txBody>
      </p:sp>
    </p:spTree>
    <p:extLst>
      <p:ext uri="{BB962C8B-B14F-4D97-AF65-F5344CB8AC3E}">
        <p14:creationId xmlns:p14="http://schemas.microsoft.com/office/powerpoint/2010/main" val="1771926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51E19F0-81A7-40BC-A012-1273E7362A44}" type="datetimeFigureOut">
              <a:rPr lang="en-AU" smtClean="0"/>
              <a:t>14/03/2022</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2BE56D6-346A-48BF-9E93-50560E408548}" type="slidenum">
              <a:rPr lang="en-AU" smtClean="0"/>
              <a:t>‹#›</a:t>
            </a:fld>
            <a:endParaRPr lang="en-AU"/>
          </a:p>
        </p:txBody>
      </p:sp>
    </p:spTree>
    <p:extLst>
      <p:ext uri="{BB962C8B-B14F-4D97-AF65-F5344CB8AC3E}">
        <p14:creationId xmlns:p14="http://schemas.microsoft.com/office/powerpoint/2010/main" val="1189244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1E19F0-81A7-40BC-A012-1273E7362A44}" type="datetimeFigureOut">
              <a:rPr lang="en-AU" smtClean="0"/>
              <a:t>14/03/2022</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2BE56D6-346A-48BF-9E93-50560E408548}" type="slidenum">
              <a:rPr lang="en-AU" smtClean="0"/>
              <a:t>‹#›</a:t>
            </a:fld>
            <a:endParaRPr lang="en-AU"/>
          </a:p>
        </p:txBody>
      </p:sp>
    </p:spTree>
    <p:extLst>
      <p:ext uri="{BB962C8B-B14F-4D97-AF65-F5344CB8AC3E}">
        <p14:creationId xmlns:p14="http://schemas.microsoft.com/office/powerpoint/2010/main" val="69918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1E19F0-81A7-40BC-A012-1273E7362A44}" type="datetimeFigureOut">
              <a:rPr lang="en-AU" smtClean="0"/>
              <a:t>14/03/2022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2BE56D6-346A-48BF-9E93-50560E408548}" type="slidenum">
              <a:rPr lang="en-AU" smtClean="0"/>
              <a:t>‹#›</a:t>
            </a:fld>
            <a:endParaRPr lang="en-AU"/>
          </a:p>
        </p:txBody>
      </p:sp>
    </p:spTree>
    <p:extLst>
      <p:ext uri="{BB962C8B-B14F-4D97-AF65-F5344CB8AC3E}">
        <p14:creationId xmlns:p14="http://schemas.microsoft.com/office/powerpoint/2010/main" val="2711106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51E19F0-81A7-40BC-A012-1273E7362A44}" type="datetimeFigureOut">
              <a:rPr lang="en-AU" smtClean="0"/>
              <a:t>14/03/2022</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2BE56D6-346A-48BF-9E93-50560E408548}" type="slidenum">
              <a:rPr lang="en-AU" smtClean="0"/>
              <a:t>‹#›</a:t>
            </a:fld>
            <a:endParaRPr lang="en-AU"/>
          </a:p>
        </p:txBody>
      </p:sp>
    </p:spTree>
    <p:extLst>
      <p:ext uri="{BB962C8B-B14F-4D97-AF65-F5344CB8AC3E}">
        <p14:creationId xmlns:p14="http://schemas.microsoft.com/office/powerpoint/2010/main" val="3168488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1E19F0-81A7-40BC-A012-1273E7362A44}" type="datetimeFigureOut">
              <a:rPr lang="en-AU" smtClean="0"/>
              <a:t>14/03/2022</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E56D6-346A-48BF-9E93-50560E408548}" type="slidenum">
              <a:rPr lang="en-AU" smtClean="0"/>
              <a:t>‹#›</a:t>
            </a:fld>
            <a:endParaRPr lang="en-AU"/>
          </a:p>
        </p:txBody>
      </p:sp>
    </p:spTree>
    <p:extLst>
      <p:ext uri="{BB962C8B-B14F-4D97-AF65-F5344CB8AC3E}">
        <p14:creationId xmlns:p14="http://schemas.microsoft.com/office/powerpoint/2010/main" val="21414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7438" y="299681"/>
            <a:ext cx="9144000" cy="592817"/>
          </a:xfrm>
        </p:spPr>
        <p:txBody>
          <a:bodyPr>
            <a:noAutofit/>
          </a:bodyPr>
          <a:lstStyle/>
          <a:p>
            <a:r>
              <a:rPr lang="en-US" sz="4000" b="1" i="1" dirty="0"/>
              <a:t>What is the future of Magnetic Island?</a:t>
            </a:r>
            <a:endParaRPr lang="en-AU" sz="4000" b="1" i="1"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5720" y="1196826"/>
            <a:ext cx="7565545" cy="4806041"/>
          </a:xfrm>
          <a:prstGeom prst="rect">
            <a:avLst/>
          </a:prstGeom>
        </p:spPr>
      </p:pic>
    </p:spTree>
    <p:extLst>
      <p:ext uri="{BB962C8B-B14F-4D97-AF65-F5344CB8AC3E}">
        <p14:creationId xmlns:p14="http://schemas.microsoft.com/office/powerpoint/2010/main" val="825382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234" y="501740"/>
            <a:ext cx="10774018" cy="554158"/>
          </a:xfrm>
        </p:spPr>
        <p:txBody>
          <a:bodyPr>
            <a:noAutofit/>
          </a:bodyPr>
          <a:lstStyle/>
          <a:p>
            <a:r>
              <a:rPr lang="en-US" sz="3600" b="1" i="1" dirty="0"/>
              <a:t>The Leading Sustainable island Community</a:t>
            </a:r>
            <a:endParaRPr lang="en-AU" sz="3600" b="1" i="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675664" y="1367325"/>
            <a:ext cx="9078476" cy="5066606"/>
          </a:xfrm>
          <a:prstGeom prst="rect">
            <a:avLst/>
          </a:prstGeom>
        </p:spPr>
      </p:pic>
    </p:spTree>
    <p:extLst>
      <p:ext uri="{BB962C8B-B14F-4D97-AF65-F5344CB8AC3E}">
        <p14:creationId xmlns:p14="http://schemas.microsoft.com/office/powerpoint/2010/main" val="19057808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77196" y="316945"/>
            <a:ext cx="8048937" cy="554158"/>
          </a:xfrm>
        </p:spPr>
        <p:txBody>
          <a:bodyPr>
            <a:noAutofit/>
          </a:bodyPr>
          <a:lstStyle/>
          <a:p>
            <a:r>
              <a:rPr lang="en-US" sz="4000" b="1" i="1" u="sng" dirty="0"/>
              <a:t>A Whole of Island Approach</a:t>
            </a:r>
            <a:endParaRPr lang="en-AU" sz="4000" b="1" i="1" u="sng" dirty="0"/>
          </a:p>
        </p:txBody>
      </p:sp>
      <p:sp>
        <p:nvSpPr>
          <p:cNvPr id="6" name="Cloud 5"/>
          <p:cNvSpPr/>
          <p:nvPr/>
        </p:nvSpPr>
        <p:spPr>
          <a:xfrm>
            <a:off x="2813417" y="4587815"/>
            <a:ext cx="914400" cy="914400"/>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7" name="Explosion 1 6"/>
          <p:cNvSpPr/>
          <p:nvPr/>
        </p:nvSpPr>
        <p:spPr>
          <a:xfrm>
            <a:off x="2525369" y="1593557"/>
            <a:ext cx="1193800" cy="1389295"/>
          </a:xfrm>
          <a:prstGeom prst="irregularSeal1">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AU"/>
          </a:p>
        </p:txBody>
      </p:sp>
      <p:sp>
        <p:nvSpPr>
          <p:cNvPr id="8" name="Oval Callout 7"/>
          <p:cNvSpPr/>
          <p:nvPr/>
        </p:nvSpPr>
        <p:spPr>
          <a:xfrm>
            <a:off x="302710" y="4513936"/>
            <a:ext cx="1073757" cy="910168"/>
          </a:xfrm>
          <a:prstGeom prst="wedgeEllipseCallou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9" name="Rounded Rectangular Callout 8"/>
          <p:cNvSpPr/>
          <p:nvPr/>
        </p:nvSpPr>
        <p:spPr>
          <a:xfrm>
            <a:off x="323877" y="1774487"/>
            <a:ext cx="914400" cy="612648"/>
          </a:xfrm>
          <a:prstGeom prst="wedgeRoundRectCallou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10" name="Wave 9"/>
          <p:cNvSpPr/>
          <p:nvPr/>
        </p:nvSpPr>
        <p:spPr>
          <a:xfrm>
            <a:off x="757990" y="3037204"/>
            <a:ext cx="2055428" cy="1257663"/>
          </a:xfrm>
          <a:prstGeom prst="wav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p:cNvSpPr txBox="1"/>
          <p:nvPr/>
        </p:nvSpPr>
        <p:spPr>
          <a:xfrm>
            <a:off x="1217472" y="3092570"/>
            <a:ext cx="1378636" cy="923330"/>
          </a:xfrm>
          <a:prstGeom prst="rect">
            <a:avLst/>
          </a:prstGeom>
          <a:noFill/>
        </p:spPr>
        <p:txBody>
          <a:bodyPr wrap="square" rtlCol="0">
            <a:spAutoFit/>
          </a:bodyPr>
          <a:lstStyle/>
          <a:p>
            <a:r>
              <a:rPr lang="en-US" dirty="0"/>
              <a:t>Other Community </a:t>
            </a:r>
          </a:p>
          <a:p>
            <a:r>
              <a:rPr lang="en-US" dirty="0"/>
              <a:t>Members</a:t>
            </a:r>
            <a:endParaRPr lang="en-AU" dirty="0"/>
          </a:p>
        </p:txBody>
      </p:sp>
      <p:sp>
        <p:nvSpPr>
          <p:cNvPr id="19" name="TextBox 18"/>
          <p:cNvSpPr txBox="1"/>
          <p:nvPr/>
        </p:nvSpPr>
        <p:spPr>
          <a:xfrm>
            <a:off x="2710593" y="2080811"/>
            <a:ext cx="956733" cy="369332"/>
          </a:xfrm>
          <a:prstGeom prst="rect">
            <a:avLst/>
          </a:prstGeom>
          <a:noFill/>
        </p:spPr>
        <p:txBody>
          <a:bodyPr wrap="square" rtlCol="0">
            <a:spAutoFit/>
          </a:bodyPr>
          <a:lstStyle/>
          <a:p>
            <a:r>
              <a:rPr lang="en-US" dirty="0"/>
              <a:t>MIRRA</a:t>
            </a:r>
            <a:endParaRPr lang="en-AU" dirty="0"/>
          </a:p>
        </p:txBody>
      </p:sp>
      <p:sp>
        <p:nvSpPr>
          <p:cNvPr id="20" name="TextBox 19"/>
          <p:cNvSpPr txBox="1"/>
          <p:nvPr/>
        </p:nvSpPr>
        <p:spPr>
          <a:xfrm>
            <a:off x="374207" y="4779621"/>
            <a:ext cx="956733" cy="369332"/>
          </a:xfrm>
          <a:prstGeom prst="rect">
            <a:avLst/>
          </a:prstGeom>
          <a:noFill/>
        </p:spPr>
        <p:txBody>
          <a:bodyPr wrap="square" rtlCol="0">
            <a:spAutoFit/>
          </a:bodyPr>
          <a:lstStyle/>
          <a:p>
            <a:r>
              <a:rPr lang="en-US" dirty="0"/>
              <a:t>MINCA</a:t>
            </a:r>
            <a:endParaRPr lang="en-AU" dirty="0"/>
          </a:p>
        </p:txBody>
      </p:sp>
      <p:sp>
        <p:nvSpPr>
          <p:cNvPr id="21" name="TextBox 20"/>
          <p:cNvSpPr txBox="1"/>
          <p:nvPr/>
        </p:nvSpPr>
        <p:spPr>
          <a:xfrm>
            <a:off x="361223" y="1895792"/>
            <a:ext cx="956733" cy="369332"/>
          </a:xfrm>
          <a:prstGeom prst="rect">
            <a:avLst/>
          </a:prstGeom>
          <a:noFill/>
        </p:spPr>
        <p:txBody>
          <a:bodyPr wrap="square" rtlCol="0">
            <a:spAutoFit/>
          </a:bodyPr>
          <a:lstStyle/>
          <a:p>
            <a:r>
              <a:rPr lang="en-US" dirty="0"/>
              <a:t>MICDA</a:t>
            </a:r>
            <a:endParaRPr lang="en-AU" dirty="0"/>
          </a:p>
        </p:txBody>
      </p:sp>
      <p:sp>
        <p:nvSpPr>
          <p:cNvPr id="22" name="TextBox 21"/>
          <p:cNvSpPr txBox="1"/>
          <p:nvPr/>
        </p:nvSpPr>
        <p:spPr>
          <a:xfrm>
            <a:off x="3007306" y="4860349"/>
            <a:ext cx="956733" cy="369332"/>
          </a:xfrm>
          <a:prstGeom prst="rect">
            <a:avLst/>
          </a:prstGeom>
          <a:noFill/>
        </p:spPr>
        <p:txBody>
          <a:bodyPr wrap="square" rtlCol="0">
            <a:spAutoFit/>
          </a:bodyPr>
          <a:lstStyle/>
          <a:p>
            <a:r>
              <a:rPr lang="en-US" dirty="0"/>
              <a:t>TMI</a:t>
            </a:r>
            <a:endParaRPr lang="en-AU" dirty="0"/>
          </a:p>
        </p:txBody>
      </p:sp>
      <p:sp>
        <p:nvSpPr>
          <p:cNvPr id="28" name="Right Arrow 27"/>
          <p:cNvSpPr/>
          <p:nvPr/>
        </p:nvSpPr>
        <p:spPr>
          <a:xfrm>
            <a:off x="4972316" y="3311919"/>
            <a:ext cx="1885243" cy="484632"/>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Oval 11"/>
          <p:cNvSpPr/>
          <p:nvPr/>
        </p:nvSpPr>
        <p:spPr>
          <a:xfrm>
            <a:off x="1390863" y="2084923"/>
            <a:ext cx="908320" cy="9144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Oval 30"/>
          <p:cNvSpPr/>
          <p:nvPr/>
        </p:nvSpPr>
        <p:spPr>
          <a:xfrm>
            <a:off x="1590120" y="5155119"/>
            <a:ext cx="914400" cy="9144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Oval 31"/>
          <p:cNvSpPr/>
          <p:nvPr/>
        </p:nvSpPr>
        <p:spPr>
          <a:xfrm>
            <a:off x="3255004" y="3102031"/>
            <a:ext cx="914400" cy="914400"/>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flipH="1">
            <a:off x="3234528" y="3226541"/>
            <a:ext cx="969281" cy="738664"/>
          </a:xfrm>
          <a:prstGeom prst="rect">
            <a:avLst/>
          </a:prstGeom>
          <a:noFill/>
        </p:spPr>
        <p:txBody>
          <a:bodyPr wrap="square" rtlCol="0">
            <a:spAutoFit/>
          </a:bodyPr>
          <a:lstStyle/>
          <a:p>
            <a:pPr algn="ctr"/>
            <a:r>
              <a:rPr lang="en-US" sz="1400" dirty="0"/>
              <a:t>Townsville</a:t>
            </a:r>
          </a:p>
          <a:p>
            <a:pPr algn="ctr"/>
            <a:r>
              <a:rPr lang="en-US" sz="1400" dirty="0"/>
              <a:t>City Council</a:t>
            </a:r>
            <a:endParaRPr lang="en-AU" sz="1400" dirty="0"/>
          </a:p>
        </p:txBody>
      </p:sp>
      <p:sp>
        <p:nvSpPr>
          <p:cNvPr id="34" name="TextBox 33"/>
          <p:cNvSpPr txBox="1"/>
          <p:nvPr/>
        </p:nvSpPr>
        <p:spPr>
          <a:xfrm flipH="1">
            <a:off x="1298619" y="2321375"/>
            <a:ext cx="1113657" cy="523220"/>
          </a:xfrm>
          <a:prstGeom prst="rect">
            <a:avLst/>
          </a:prstGeom>
          <a:noFill/>
        </p:spPr>
        <p:txBody>
          <a:bodyPr wrap="square" rtlCol="0">
            <a:spAutoFit/>
          </a:bodyPr>
          <a:lstStyle/>
          <a:p>
            <a:pPr algn="ctr"/>
            <a:r>
              <a:rPr lang="en-US" sz="1400" dirty="0"/>
              <a:t>Traditional</a:t>
            </a:r>
          </a:p>
          <a:p>
            <a:pPr algn="ctr"/>
            <a:r>
              <a:rPr lang="en-US" sz="1400" dirty="0"/>
              <a:t>Owners</a:t>
            </a:r>
            <a:endParaRPr lang="en-AU" sz="1400" dirty="0"/>
          </a:p>
        </p:txBody>
      </p:sp>
      <p:sp>
        <p:nvSpPr>
          <p:cNvPr id="35" name="TextBox 34"/>
          <p:cNvSpPr txBox="1"/>
          <p:nvPr/>
        </p:nvSpPr>
        <p:spPr>
          <a:xfrm flipH="1">
            <a:off x="1458308" y="5350709"/>
            <a:ext cx="1113657" cy="523220"/>
          </a:xfrm>
          <a:prstGeom prst="rect">
            <a:avLst/>
          </a:prstGeom>
          <a:noFill/>
        </p:spPr>
        <p:txBody>
          <a:bodyPr wrap="square" rtlCol="0">
            <a:spAutoFit/>
          </a:bodyPr>
          <a:lstStyle/>
          <a:p>
            <a:pPr algn="ctr"/>
            <a:r>
              <a:rPr lang="en-US" sz="1400" dirty="0"/>
              <a:t>Federal Govt.</a:t>
            </a:r>
            <a:endParaRPr lang="en-AU" sz="1400" dirty="0"/>
          </a:p>
        </p:txBody>
      </p:sp>
      <p:sp>
        <p:nvSpPr>
          <p:cNvPr id="30" name="Oval 29"/>
          <p:cNvSpPr/>
          <p:nvPr/>
        </p:nvSpPr>
        <p:spPr>
          <a:xfrm>
            <a:off x="1357151" y="781138"/>
            <a:ext cx="942031" cy="938923"/>
          </a:xfrm>
          <a:prstGeom prst="ellipse">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a:solidFill>
                  <a:schemeClr val="tx1"/>
                </a:solidFill>
              </a:rPr>
              <a:t>State Govt.</a:t>
            </a:r>
          </a:p>
        </p:txBody>
      </p:sp>
      <p:sp>
        <p:nvSpPr>
          <p:cNvPr id="23" name="Oval 22"/>
          <p:cNvSpPr/>
          <p:nvPr/>
        </p:nvSpPr>
        <p:spPr>
          <a:xfrm>
            <a:off x="7083255" y="1423157"/>
            <a:ext cx="4396682" cy="4487333"/>
          </a:xfrm>
          <a:prstGeom prst="ellipse">
            <a:avLst/>
          </a:prstGeom>
          <a:solidFill>
            <a:srgbClr val="CDACE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TextBox 32"/>
          <p:cNvSpPr txBox="1"/>
          <p:nvPr/>
        </p:nvSpPr>
        <p:spPr>
          <a:xfrm>
            <a:off x="8252703" y="4860349"/>
            <a:ext cx="2302640" cy="369332"/>
          </a:xfrm>
          <a:prstGeom prst="rect">
            <a:avLst/>
          </a:prstGeom>
          <a:noFill/>
        </p:spPr>
        <p:txBody>
          <a:bodyPr wrap="square" rtlCol="0">
            <a:spAutoFit/>
          </a:bodyPr>
          <a:lstStyle/>
          <a:p>
            <a:pPr algn="ctr"/>
            <a:r>
              <a:rPr lang="en-US" dirty="0"/>
              <a:t>Key Stakeholders</a:t>
            </a:r>
            <a:endParaRPr lang="en-AU" dirty="0"/>
          </a:p>
        </p:txBody>
      </p:sp>
      <p:sp>
        <p:nvSpPr>
          <p:cNvPr id="36" name="TextBox 35"/>
          <p:cNvSpPr txBox="1"/>
          <p:nvPr/>
        </p:nvSpPr>
        <p:spPr>
          <a:xfrm>
            <a:off x="7763777" y="1692903"/>
            <a:ext cx="3035637" cy="646331"/>
          </a:xfrm>
          <a:prstGeom prst="rect">
            <a:avLst/>
          </a:prstGeom>
          <a:noFill/>
        </p:spPr>
        <p:txBody>
          <a:bodyPr wrap="square" rtlCol="0">
            <a:spAutoFit/>
          </a:bodyPr>
          <a:lstStyle/>
          <a:p>
            <a:pPr algn="ctr"/>
            <a:r>
              <a:rPr lang="en-US" dirty="0"/>
              <a:t>Other</a:t>
            </a:r>
          </a:p>
          <a:p>
            <a:pPr algn="ctr"/>
            <a:r>
              <a:rPr lang="en-US" dirty="0"/>
              <a:t>Community Members</a:t>
            </a:r>
            <a:endParaRPr lang="en-AU" dirty="0"/>
          </a:p>
        </p:txBody>
      </p:sp>
      <p:sp>
        <p:nvSpPr>
          <p:cNvPr id="37" name="TextBox 36"/>
          <p:cNvSpPr txBox="1"/>
          <p:nvPr/>
        </p:nvSpPr>
        <p:spPr>
          <a:xfrm>
            <a:off x="8062481" y="2765848"/>
            <a:ext cx="956733" cy="369332"/>
          </a:xfrm>
          <a:prstGeom prst="rect">
            <a:avLst/>
          </a:prstGeom>
          <a:noFill/>
        </p:spPr>
        <p:txBody>
          <a:bodyPr wrap="square" rtlCol="0">
            <a:spAutoFit/>
          </a:bodyPr>
          <a:lstStyle/>
          <a:p>
            <a:r>
              <a:rPr lang="en-US" dirty="0"/>
              <a:t>MICDA</a:t>
            </a:r>
            <a:endParaRPr lang="en-AU" dirty="0"/>
          </a:p>
        </p:txBody>
      </p:sp>
      <p:sp>
        <p:nvSpPr>
          <p:cNvPr id="38" name="TextBox 37"/>
          <p:cNvSpPr txBox="1"/>
          <p:nvPr/>
        </p:nvSpPr>
        <p:spPr>
          <a:xfrm>
            <a:off x="9771209" y="2770150"/>
            <a:ext cx="956733" cy="369332"/>
          </a:xfrm>
          <a:prstGeom prst="rect">
            <a:avLst/>
          </a:prstGeom>
          <a:noFill/>
        </p:spPr>
        <p:txBody>
          <a:bodyPr wrap="square" rtlCol="0">
            <a:spAutoFit/>
          </a:bodyPr>
          <a:lstStyle/>
          <a:p>
            <a:r>
              <a:rPr lang="en-US" dirty="0"/>
              <a:t>MIRRA</a:t>
            </a:r>
            <a:endParaRPr lang="en-AU" dirty="0"/>
          </a:p>
        </p:txBody>
      </p:sp>
      <p:sp>
        <p:nvSpPr>
          <p:cNvPr id="39" name="TextBox 38"/>
          <p:cNvSpPr txBox="1"/>
          <p:nvPr/>
        </p:nvSpPr>
        <p:spPr>
          <a:xfrm>
            <a:off x="8395788" y="3354984"/>
            <a:ext cx="2016470" cy="369332"/>
          </a:xfrm>
          <a:prstGeom prst="rect">
            <a:avLst/>
          </a:prstGeom>
          <a:noFill/>
        </p:spPr>
        <p:txBody>
          <a:bodyPr wrap="square" rtlCol="0">
            <a:spAutoFit/>
          </a:bodyPr>
          <a:lstStyle/>
          <a:p>
            <a:r>
              <a:rPr lang="en-US" dirty="0"/>
              <a:t>Traditional Owners</a:t>
            </a:r>
            <a:endParaRPr lang="en-AU" dirty="0"/>
          </a:p>
        </p:txBody>
      </p:sp>
      <p:sp>
        <p:nvSpPr>
          <p:cNvPr id="40" name="TextBox 39"/>
          <p:cNvSpPr txBox="1"/>
          <p:nvPr/>
        </p:nvSpPr>
        <p:spPr>
          <a:xfrm>
            <a:off x="9771209" y="4046798"/>
            <a:ext cx="956733" cy="369332"/>
          </a:xfrm>
          <a:prstGeom prst="rect">
            <a:avLst/>
          </a:prstGeom>
          <a:noFill/>
        </p:spPr>
        <p:txBody>
          <a:bodyPr wrap="square" rtlCol="0">
            <a:spAutoFit/>
          </a:bodyPr>
          <a:lstStyle/>
          <a:p>
            <a:pPr algn="ctr"/>
            <a:r>
              <a:rPr lang="en-US" dirty="0"/>
              <a:t>TMI</a:t>
            </a:r>
            <a:endParaRPr lang="en-AU" dirty="0"/>
          </a:p>
        </p:txBody>
      </p:sp>
      <p:sp>
        <p:nvSpPr>
          <p:cNvPr id="41" name="TextBox 40"/>
          <p:cNvSpPr txBox="1"/>
          <p:nvPr/>
        </p:nvSpPr>
        <p:spPr>
          <a:xfrm>
            <a:off x="8062481" y="4046040"/>
            <a:ext cx="956733" cy="369332"/>
          </a:xfrm>
          <a:prstGeom prst="rect">
            <a:avLst/>
          </a:prstGeom>
          <a:noFill/>
        </p:spPr>
        <p:txBody>
          <a:bodyPr wrap="square" rtlCol="0">
            <a:spAutoFit/>
          </a:bodyPr>
          <a:lstStyle/>
          <a:p>
            <a:pPr algn="ctr"/>
            <a:r>
              <a:rPr lang="en-US" dirty="0"/>
              <a:t>MINCA</a:t>
            </a:r>
            <a:endParaRPr lang="en-AU" dirty="0"/>
          </a:p>
        </p:txBody>
      </p:sp>
    </p:spTree>
    <p:extLst>
      <p:ext uri="{BB962C8B-B14F-4D97-AF65-F5344CB8AC3E}">
        <p14:creationId xmlns:p14="http://schemas.microsoft.com/office/powerpoint/2010/main" val="521126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9206" y="254121"/>
            <a:ext cx="8847047" cy="784419"/>
          </a:xfrm>
        </p:spPr>
        <p:txBody>
          <a:bodyPr>
            <a:normAutofit/>
          </a:bodyPr>
          <a:lstStyle/>
          <a:p>
            <a:pPr algn="ctr"/>
            <a:r>
              <a:rPr lang="en-US" sz="3600" b="1" i="1" u="sng" dirty="0"/>
              <a:t>The Leading Sustainable Island Community</a:t>
            </a:r>
            <a:endParaRPr lang="en-AU" sz="3600" b="1" i="1" u="sng" dirty="0"/>
          </a:p>
        </p:txBody>
      </p:sp>
      <p:sp>
        <p:nvSpPr>
          <p:cNvPr id="4" name="TextBox 3"/>
          <p:cNvSpPr txBox="1"/>
          <p:nvPr/>
        </p:nvSpPr>
        <p:spPr>
          <a:xfrm>
            <a:off x="840789" y="1803957"/>
            <a:ext cx="4652792" cy="2585323"/>
          </a:xfrm>
          <a:prstGeom prst="rect">
            <a:avLst/>
          </a:prstGeom>
          <a:noFill/>
          <a:ln w="38100">
            <a:solidFill>
              <a:srgbClr val="0070C0"/>
            </a:solidFill>
          </a:ln>
        </p:spPr>
        <p:txBody>
          <a:bodyPr wrap="square" lIns="91440" tIns="45720" rIns="91440" bIns="45720" rtlCol="0" anchor="t">
            <a:spAutoFit/>
          </a:bodyPr>
          <a:lstStyle/>
          <a:p>
            <a:pPr marL="342900" indent="-342900">
              <a:buAutoNum type="arabicPeriod"/>
            </a:pPr>
            <a:r>
              <a:rPr lang="en-US" dirty="0"/>
              <a:t>Energy</a:t>
            </a:r>
            <a:r>
              <a:rPr lang="en-US" dirty="0">
                <a:solidFill>
                  <a:srgbClr val="FFC000"/>
                </a:solidFill>
              </a:rPr>
              <a:t> </a:t>
            </a:r>
          </a:p>
          <a:p>
            <a:pPr marL="342900" indent="-342900">
              <a:buAutoNum type="arabicPeriod"/>
            </a:pPr>
            <a:r>
              <a:rPr lang="en-US" dirty="0"/>
              <a:t>Transport </a:t>
            </a:r>
          </a:p>
          <a:p>
            <a:pPr marL="342900" indent="-342900">
              <a:buAutoNum type="arabicPeriod"/>
            </a:pPr>
            <a:r>
              <a:rPr lang="en-US" dirty="0"/>
              <a:t>Water </a:t>
            </a:r>
          </a:p>
          <a:p>
            <a:pPr marL="342900" indent="-342900">
              <a:buAutoNum type="arabicPeriod"/>
            </a:pPr>
            <a:r>
              <a:rPr lang="en-US" dirty="0"/>
              <a:t>Waste</a:t>
            </a:r>
            <a:r>
              <a:rPr lang="en-US" dirty="0">
                <a:solidFill>
                  <a:srgbClr val="00B050"/>
                </a:solidFill>
              </a:rPr>
              <a:t> </a:t>
            </a:r>
          </a:p>
          <a:p>
            <a:pPr marL="342900" indent="-342900">
              <a:buAutoNum type="arabicPeriod"/>
            </a:pPr>
            <a:r>
              <a:rPr lang="en-US" dirty="0"/>
              <a:t>Island Natural Social &amp; Cultural Values</a:t>
            </a:r>
            <a:endParaRPr lang="en-US" dirty="0">
              <a:cs typeface="Calibri" panose="020F0502020204030204"/>
            </a:endParaRPr>
          </a:p>
          <a:p>
            <a:pPr marL="342900" indent="-342900">
              <a:buAutoNum type="arabicPeriod"/>
            </a:pPr>
            <a:r>
              <a:rPr lang="en-US" dirty="0">
                <a:cs typeface="Calibri" panose="020F0502020204030204"/>
              </a:rPr>
              <a:t>Traditional Owners Values</a:t>
            </a:r>
            <a:endParaRPr lang="en-US" dirty="0"/>
          </a:p>
          <a:p>
            <a:pPr marL="342900" indent="-342900">
              <a:buFontTx/>
              <a:buAutoNum type="arabicPeriod"/>
            </a:pPr>
            <a:r>
              <a:rPr lang="en-US" dirty="0"/>
              <a:t>Ecosystems Monitoring</a:t>
            </a:r>
            <a:endParaRPr lang="en-US" dirty="0">
              <a:cs typeface="Calibri" panose="020F0502020204030204"/>
            </a:endParaRPr>
          </a:p>
          <a:p>
            <a:pPr marL="342900" indent="-342900">
              <a:buFontTx/>
              <a:buAutoNum type="arabicPeriod"/>
            </a:pPr>
            <a:r>
              <a:rPr lang="en-US" dirty="0">
                <a:cs typeface="Calibri" panose="020F0502020204030204"/>
              </a:rPr>
              <a:t>Tourism</a:t>
            </a:r>
            <a:endParaRPr lang="en-US" dirty="0"/>
          </a:p>
          <a:p>
            <a:pPr marL="342900" indent="-342900">
              <a:buAutoNum type="arabicPeriod"/>
            </a:pPr>
            <a:r>
              <a:rPr lang="en-US" dirty="0"/>
              <a:t>Health Services</a:t>
            </a:r>
          </a:p>
        </p:txBody>
      </p:sp>
      <p:sp>
        <p:nvSpPr>
          <p:cNvPr id="14" name="TextBox 13"/>
          <p:cNvSpPr txBox="1"/>
          <p:nvPr/>
        </p:nvSpPr>
        <p:spPr>
          <a:xfrm>
            <a:off x="4254541" y="4788817"/>
            <a:ext cx="3876382" cy="523220"/>
          </a:xfrm>
          <a:prstGeom prst="rect">
            <a:avLst/>
          </a:prstGeom>
          <a:noFill/>
          <a:ln w="38100">
            <a:solidFill>
              <a:schemeClr val="accent1"/>
            </a:solidFill>
          </a:ln>
        </p:spPr>
        <p:txBody>
          <a:bodyPr wrap="none" rtlCol="0">
            <a:spAutoFit/>
          </a:bodyPr>
          <a:lstStyle/>
          <a:p>
            <a:r>
              <a:rPr lang="en-US" sz="2800" b="1" i="1" dirty="0"/>
              <a:t>The Whole of Island Plan</a:t>
            </a:r>
            <a:endParaRPr lang="en-AU" sz="2800" b="1" i="1" dirty="0"/>
          </a:p>
        </p:txBody>
      </p:sp>
      <p:sp>
        <p:nvSpPr>
          <p:cNvPr id="15" name="TextBox 14"/>
          <p:cNvSpPr txBox="1"/>
          <p:nvPr/>
        </p:nvSpPr>
        <p:spPr>
          <a:xfrm>
            <a:off x="5323837" y="1247231"/>
            <a:ext cx="1737783" cy="369332"/>
          </a:xfrm>
          <a:prstGeom prst="rect">
            <a:avLst/>
          </a:prstGeom>
          <a:noFill/>
        </p:spPr>
        <p:txBody>
          <a:bodyPr wrap="none" rtlCol="0">
            <a:spAutoFit/>
          </a:bodyPr>
          <a:lstStyle/>
          <a:p>
            <a:r>
              <a:rPr lang="en-US" b="1" i="1" dirty="0"/>
              <a:t>Working Groups</a:t>
            </a:r>
            <a:endParaRPr lang="en-AU" b="1" i="1" dirty="0"/>
          </a:p>
        </p:txBody>
      </p:sp>
      <p:sp>
        <p:nvSpPr>
          <p:cNvPr id="16" name="TextBox 15"/>
          <p:cNvSpPr txBox="1"/>
          <p:nvPr/>
        </p:nvSpPr>
        <p:spPr>
          <a:xfrm>
            <a:off x="2356597" y="5720390"/>
            <a:ext cx="7548221" cy="646331"/>
          </a:xfrm>
          <a:prstGeom prst="rect">
            <a:avLst/>
          </a:prstGeom>
          <a:noFill/>
        </p:spPr>
        <p:txBody>
          <a:bodyPr wrap="none" lIns="91440" tIns="45720" rIns="91440" bIns="45720" rtlCol="0" anchor="t">
            <a:spAutoFit/>
          </a:bodyPr>
          <a:lstStyle/>
          <a:p>
            <a:pPr algn="ctr"/>
            <a:r>
              <a:rPr lang="en-US" b="1" u="sng" dirty="0"/>
              <a:t>NOTE:</a:t>
            </a:r>
            <a:r>
              <a:rPr lang="en-US" u="sng" dirty="0"/>
              <a:t> </a:t>
            </a:r>
          </a:p>
          <a:p>
            <a:pPr algn="ctr"/>
            <a:r>
              <a:rPr lang="en-US" dirty="0"/>
              <a:t>Integrate into all working groups are </a:t>
            </a:r>
            <a:r>
              <a:rPr lang="en-US" b="1" i="1" dirty="0"/>
              <a:t>Infrastructure, Resilience </a:t>
            </a:r>
            <a:r>
              <a:rPr lang="en-US" dirty="0"/>
              <a:t>and </a:t>
            </a:r>
            <a:r>
              <a:rPr lang="en-US" b="1" i="1" dirty="0"/>
              <a:t>Technology.</a:t>
            </a:r>
            <a:endParaRPr lang="en-AU">
              <a:cs typeface="Calibri"/>
            </a:endParaRPr>
          </a:p>
        </p:txBody>
      </p:sp>
      <p:sp>
        <p:nvSpPr>
          <p:cNvPr id="19" name="Up-Down Arrow 18"/>
          <p:cNvSpPr/>
          <p:nvPr/>
        </p:nvSpPr>
        <p:spPr>
          <a:xfrm>
            <a:off x="4873746" y="2530519"/>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p:cNvSpPr txBox="1"/>
          <p:nvPr/>
        </p:nvSpPr>
        <p:spPr>
          <a:xfrm>
            <a:off x="6945048" y="2905095"/>
            <a:ext cx="3777886" cy="369332"/>
          </a:xfrm>
          <a:prstGeom prst="rect">
            <a:avLst/>
          </a:prstGeom>
          <a:noFill/>
          <a:ln w="38100">
            <a:solidFill>
              <a:srgbClr val="0070C0"/>
            </a:solidFill>
          </a:ln>
        </p:spPr>
        <p:txBody>
          <a:bodyPr wrap="square" lIns="91440" tIns="45720" rIns="91440" bIns="45720" rtlCol="0" anchor="t">
            <a:spAutoFit/>
          </a:bodyPr>
          <a:lstStyle/>
          <a:p>
            <a:r>
              <a:rPr lang="en-US" dirty="0"/>
              <a:t>10. Sustainable Development Planning</a:t>
            </a:r>
          </a:p>
        </p:txBody>
      </p:sp>
      <p:sp>
        <p:nvSpPr>
          <p:cNvPr id="17" name="Up-Down Arrow 16"/>
          <p:cNvSpPr/>
          <p:nvPr/>
        </p:nvSpPr>
        <p:spPr>
          <a:xfrm rot="5400000">
            <a:off x="5959277" y="2484010"/>
            <a:ext cx="484632" cy="1216152"/>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Down Arrow 5"/>
          <p:cNvSpPr/>
          <p:nvPr/>
        </p:nvSpPr>
        <p:spPr>
          <a:xfrm>
            <a:off x="5919605" y="3493842"/>
            <a:ext cx="528531" cy="12869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21392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500"/>
                                        <p:tgtEl>
                                          <p:spTgt spid="4">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8" end="8"/>
                                            </p:txEl>
                                          </p:spTgt>
                                        </p:tgtEl>
                                        <p:attrNameLst>
                                          <p:attrName>style.visibility</p:attrName>
                                        </p:attrNameLst>
                                      </p:cBhvr>
                                      <p:to>
                                        <p:strVal val="visible"/>
                                      </p:to>
                                    </p:set>
                                    <p:animEffect transition="in" filter="fade">
                                      <p:cBhvr>
                                        <p:cTn id="52" dur="500"/>
                                        <p:tgtEl>
                                          <p:spTgt spid="4">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bg/>
                                          </p:spTgt>
                                        </p:tgtEl>
                                        <p:attrNameLst>
                                          <p:attrName>style.visibility</p:attrName>
                                        </p:attrNameLst>
                                      </p:cBhvr>
                                      <p:to>
                                        <p:strVal val="visible"/>
                                      </p:to>
                                    </p:set>
                                    <p:animEffect transition="in" filter="fade">
                                      <p:cBhvr>
                                        <p:cTn id="57" dur="500"/>
                                        <p:tgtEl>
                                          <p:spTgt spid="14">
                                            <p:bg/>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xEl>
                                              <p:pRg st="0" end="0"/>
                                            </p:txEl>
                                          </p:spTgt>
                                        </p:tgtEl>
                                        <p:attrNameLst>
                                          <p:attrName>style.visibility</p:attrName>
                                        </p:attrNameLst>
                                      </p:cBhvr>
                                      <p:to>
                                        <p:strVal val="visible"/>
                                      </p:to>
                                    </p:set>
                                    <p:animEffect transition="in" filter="fade">
                                      <p:cBhvr>
                                        <p:cTn id="62" dur="500"/>
                                        <p:tgtEl>
                                          <p:spTgt spid="14">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xEl>
                                              <p:pRg st="0" end="0"/>
                                            </p:txEl>
                                          </p:spTgt>
                                        </p:tgtEl>
                                        <p:attrNameLst>
                                          <p:attrName>style.visibility</p:attrName>
                                        </p:attrNameLst>
                                      </p:cBhvr>
                                      <p:to>
                                        <p:strVal val="visible"/>
                                      </p:to>
                                    </p:set>
                                    <p:animEffect transition="in" filter="fade">
                                      <p:cBhvr>
                                        <p:cTn id="67" dur="500"/>
                                        <p:tgtEl>
                                          <p:spTgt spid="16">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6">
                                            <p:txEl>
                                              <p:pRg st="1" end="1"/>
                                            </p:txEl>
                                          </p:spTgt>
                                        </p:tgtEl>
                                        <p:attrNameLst>
                                          <p:attrName>style.visibility</p:attrName>
                                        </p:attrNameLst>
                                      </p:cBhvr>
                                      <p:to>
                                        <p:strVal val="visible"/>
                                      </p:to>
                                    </p:set>
                                    <p:animEffect transition="in" filter="fade">
                                      <p:cBhvr>
                                        <p:cTn id="72" dur="500"/>
                                        <p:tgtEl>
                                          <p:spTgt spid="16">
                                            <p:txEl>
                                              <p:pRg st="1" end="1"/>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
                                            <p:bg/>
                                          </p:spTgt>
                                        </p:tgtEl>
                                        <p:attrNameLst>
                                          <p:attrName>style.visibility</p:attrName>
                                        </p:attrNameLst>
                                      </p:cBhvr>
                                      <p:to>
                                        <p:strVal val="visible"/>
                                      </p:to>
                                    </p:set>
                                    <p:animEffect transition="in" filter="fade">
                                      <p:cBhvr>
                                        <p:cTn id="77" dur="500"/>
                                        <p:tgtEl>
                                          <p:spTgt spid="1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14" grpId="0" build="p" animBg="1"/>
      <p:bldP spid="16" grpId="0" build="p"/>
      <p:bldP spid="11"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3448" y="282920"/>
            <a:ext cx="4719114" cy="784719"/>
          </a:xfrm>
        </p:spPr>
        <p:txBody>
          <a:bodyPr/>
          <a:lstStyle/>
          <a:p>
            <a:pPr algn="ctr"/>
            <a:r>
              <a:rPr lang="en-US" b="1" i="1" dirty="0"/>
              <a:t>Working Groups</a:t>
            </a:r>
            <a:endParaRPr lang="en-AU" b="1" i="1" dirty="0"/>
          </a:p>
        </p:txBody>
      </p:sp>
      <p:sp>
        <p:nvSpPr>
          <p:cNvPr id="4" name="TextBox 3"/>
          <p:cNvSpPr txBox="1"/>
          <p:nvPr/>
        </p:nvSpPr>
        <p:spPr>
          <a:xfrm>
            <a:off x="706241" y="1241881"/>
            <a:ext cx="8446226" cy="4154984"/>
          </a:xfrm>
          <a:prstGeom prst="rect">
            <a:avLst/>
          </a:prstGeom>
          <a:noFill/>
        </p:spPr>
        <p:txBody>
          <a:bodyPr wrap="square" rtlCol="0">
            <a:spAutoFit/>
          </a:bodyPr>
          <a:lstStyle/>
          <a:p>
            <a:r>
              <a:rPr lang="en-AU" b="1" i="1" u="sng" dirty="0"/>
              <a:t>Role:</a:t>
            </a:r>
          </a:p>
          <a:p>
            <a:r>
              <a:rPr lang="en-AU" dirty="0"/>
              <a:t>Each Working Group to develop a Vision, Roadmap and Implementation Plan.</a:t>
            </a:r>
          </a:p>
          <a:p>
            <a:endParaRPr lang="en-AU" b="1" dirty="0"/>
          </a:p>
          <a:p>
            <a:r>
              <a:rPr lang="en-AU" b="1" i="1" u="sng" dirty="0"/>
              <a:t>People:</a:t>
            </a:r>
            <a:r>
              <a:rPr lang="en-AU" u="sng" dirty="0"/>
              <a:t> </a:t>
            </a:r>
          </a:p>
          <a:p>
            <a:r>
              <a:rPr lang="en-AU" dirty="0"/>
              <a:t>Community members and relevant Key Stakeholders.</a:t>
            </a:r>
          </a:p>
          <a:p>
            <a:endParaRPr lang="en-AU" b="1" dirty="0"/>
          </a:p>
          <a:p>
            <a:r>
              <a:rPr lang="en-AU" b="1" i="1" u="sng" dirty="0"/>
              <a:t>Process:</a:t>
            </a:r>
          </a:p>
          <a:p>
            <a:pPr marL="1257300" lvl="2" indent="-342900">
              <a:buFont typeface="+mj-lt"/>
              <a:buAutoNum type="alphaLcParenR"/>
            </a:pPr>
            <a:r>
              <a:rPr lang="en-AU" dirty="0"/>
              <a:t>Visioning Workshop and Draft Roadmap - </a:t>
            </a:r>
            <a:r>
              <a:rPr lang="en-AU" dirty="0">
                <a:solidFill>
                  <a:srgbClr val="FFC000"/>
                </a:solidFill>
              </a:rPr>
              <a:t>Forming</a:t>
            </a:r>
            <a:r>
              <a:rPr lang="en-AU" dirty="0">
                <a:solidFill>
                  <a:srgbClr val="00B0F0"/>
                </a:solidFill>
              </a:rPr>
              <a:t> </a:t>
            </a:r>
            <a:endParaRPr lang="en-AU" dirty="0"/>
          </a:p>
          <a:p>
            <a:pPr marL="342900" indent="-342900">
              <a:buFont typeface="+mj-lt"/>
              <a:buAutoNum type="alphaLcParenR"/>
            </a:pPr>
            <a:endParaRPr lang="en-AU" sz="1000" dirty="0"/>
          </a:p>
          <a:p>
            <a:pPr marL="1257300" lvl="2" indent="-342900">
              <a:buFont typeface="+mj-lt"/>
              <a:buAutoNum type="alphaLcParenR"/>
            </a:pPr>
            <a:r>
              <a:rPr lang="en-AU" dirty="0"/>
              <a:t>Testing the Roadmap with the Community and Stakeholders - </a:t>
            </a:r>
            <a:r>
              <a:rPr lang="en-AU" dirty="0">
                <a:solidFill>
                  <a:srgbClr val="FF0000"/>
                </a:solidFill>
              </a:rPr>
              <a:t>Storming</a:t>
            </a:r>
            <a:r>
              <a:rPr lang="en-AU" dirty="0"/>
              <a:t> </a:t>
            </a:r>
          </a:p>
          <a:p>
            <a:pPr marL="342900" indent="-342900">
              <a:buFont typeface="+mj-lt"/>
              <a:buAutoNum type="alphaLcParenR"/>
            </a:pPr>
            <a:endParaRPr lang="en-AU" sz="1000" dirty="0"/>
          </a:p>
          <a:p>
            <a:pPr marL="1257300" lvl="2" indent="-342900">
              <a:buFont typeface="+mj-lt"/>
              <a:buAutoNum type="alphaLcParenR"/>
            </a:pPr>
            <a:r>
              <a:rPr lang="en-AU" dirty="0"/>
              <a:t>Agreement and input into the Whole of Island Plan - </a:t>
            </a:r>
            <a:r>
              <a:rPr lang="en-AU" dirty="0">
                <a:solidFill>
                  <a:srgbClr val="0070C0"/>
                </a:solidFill>
              </a:rPr>
              <a:t>Norming</a:t>
            </a:r>
            <a:endParaRPr lang="en-AU" dirty="0"/>
          </a:p>
          <a:p>
            <a:pPr marL="342900" indent="-342900">
              <a:buFont typeface="+mj-lt"/>
              <a:buAutoNum type="alphaLcParenR"/>
            </a:pPr>
            <a:endParaRPr lang="en-AU" sz="1000" dirty="0"/>
          </a:p>
          <a:p>
            <a:pPr marL="1257300" lvl="2" indent="-342900">
              <a:buFont typeface="+mj-lt"/>
              <a:buAutoNum type="alphaLcParenR"/>
            </a:pPr>
            <a:r>
              <a:rPr lang="en-AU" dirty="0"/>
              <a:t>Priority Implementation steps and Funding sources - </a:t>
            </a:r>
            <a:r>
              <a:rPr lang="en-AU" dirty="0">
                <a:solidFill>
                  <a:srgbClr val="00B050"/>
                </a:solidFill>
              </a:rPr>
              <a:t>Performing</a:t>
            </a:r>
            <a:endParaRPr lang="en-AU" dirty="0"/>
          </a:p>
          <a:p>
            <a:pPr lvl="1"/>
            <a:endParaRPr lang="en-AU" dirty="0"/>
          </a:p>
          <a:p>
            <a:endParaRPr lang="en-AU" i="1" dirty="0"/>
          </a:p>
        </p:txBody>
      </p:sp>
      <p:pic>
        <p:nvPicPr>
          <p:cNvPr id="1030" name="Picture 6" descr="People Icon Business Corporate Team Working Together Social Network Group  Logo Symbol Crowd Sign Leadership 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9932" y="91984"/>
            <a:ext cx="3148224" cy="27020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500"/>
                                        <p:tgtEl>
                                          <p:spTgt spid="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500"/>
                                        <p:tgtEl>
                                          <p:spTgt spid="4">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11" end="11"/>
                                            </p:txEl>
                                          </p:spTgt>
                                        </p:tgtEl>
                                        <p:attrNameLst>
                                          <p:attrName>style.visibility</p:attrName>
                                        </p:attrNameLst>
                                      </p:cBhvr>
                                      <p:to>
                                        <p:strVal val="visible"/>
                                      </p:to>
                                    </p:set>
                                    <p:animEffect transition="in" filter="fade">
                                      <p:cBhvr>
                                        <p:cTn id="36" dur="500"/>
                                        <p:tgtEl>
                                          <p:spTgt spid="4">
                                            <p:txEl>
                                              <p:pRg st="11" end="1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xEl>
                                              <p:pRg st="13" end="13"/>
                                            </p:txEl>
                                          </p:spTgt>
                                        </p:tgtEl>
                                        <p:attrNameLst>
                                          <p:attrName>style.visibility</p:attrName>
                                        </p:attrNameLst>
                                      </p:cBhvr>
                                      <p:to>
                                        <p:strVal val="visible"/>
                                      </p:to>
                                    </p:set>
                                    <p:animEffect transition="in" filter="fade">
                                      <p:cBhvr>
                                        <p:cTn id="39"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9234" y="501740"/>
            <a:ext cx="10774018" cy="554158"/>
          </a:xfrm>
        </p:spPr>
        <p:txBody>
          <a:bodyPr>
            <a:noAutofit/>
          </a:bodyPr>
          <a:lstStyle/>
          <a:p>
            <a:r>
              <a:rPr lang="en-US" sz="3600" b="1" i="1" dirty="0"/>
              <a:t>The Leading Sustainable island Community</a:t>
            </a:r>
            <a:endParaRPr lang="en-AU" sz="3600" b="1" i="1"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1675664" y="1367325"/>
            <a:ext cx="9078476" cy="5066606"/>
          </a:xfrm>
          <a:prstGeom prst="rect">
            <a:avLst/>
          </a:prstGeom>
        </p:spPr>
      </p:pic>
    </p:spTree>
    <p:extLst>
      <p:ext uri="{BB962C8B-B14F-4D97-AF65-F5344CB8AC3E}">
        <p14:creationId xmlns:p14="http://schemas.microsoft.com/office/powerpoint/2010/main" val="3842430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915" y="315848"/>
            <a:ext cx="7008576" cy="757342"/>
          </a:xfrm>
        </p:spPr>
        <p:txBody>
          <a:bodyPr>
            <a:normAutofit/>
          </a:bodyPr>
          <a:lstStyle/>
          <a:p>
            <a:pPr algn="ctr"/>
            <a:r>
              <a:rPr lang="en-US" sz="4000" b="1" i="1" dirty="0"/>
              <a:t>We have diverse Stakeholders</a:t>
            </a:r>
            <a:endParaRPr lang="en-AU" sz="4000" b="1" i="1" dirty="0"/>
          </a:p>
        </p:txBody>
      </p:sp>
      <p:pic>
        <p:nvPicPr>
          <p:cNvPr id="1030" name="Picture 6" descr="Magnetic Island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3606" y="1225022"/>
            <a:ext cx="4425597" cy="46743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ushwalking on Magnetic Isla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203" y="1225022"/>
            <a:ext cx="4949329" cy="465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223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9071" y="376076"/>
            <a:ext cx="7189265" cy="948983"/>
          </a:xfrm>
        </p:spPr>
        <p:txBody>
          <a:bodyPr>
            <a:normAutofit/>
          </a:bodyPr>
          <a:lstStyle/>
          <a:p>
            <a:pPr algn="ctr"/>
            <a:r>
              <a:rPr lang="en-US" sz="4000" b="1" i="1" dirty="0"/>
              <a:t>What’s our Community saying?</a:t>
            </a:r>
            <a:endParaRPr lang="en-AU" sz="4000" b="1" i="1" dirty="0"/>
          </a:p>
        </p:txBody>
      </p:sp>
      <p:sp>
        <p:nvSpPr>
          <p:cNvPr id="3" name="TextBox 2"/>
          <p:cNvSpPr txBox="1"/>
          <p:nvPr/>
        </p:nvSpPr>
        <p:spPr>
          <a:xfrm>
            <a:off x="5893703" y="1803809"/>
            <a:ext cx="4525341" cy="4955203"/>
          </a:xfrm>
          <a:prstGeom prst="rect">
            <a:avLst/>
          </a:prstGeom>
          <a:noFill/>
        </p:spPr>
        <p:txBody>
          <a:bodyPr wrap="none" rtlCol="0">
            <a:spAutoFit/>
          </a:bodyPr>
          <a:lstStyle/>
          <a:p>
            <a:pPr marL="457200" indent="-457200">
              <a:buFont typeface="Arial" panose="020B0604020202020204" pitchFamily="34" charset="0"/>
              <a:buChar char="•"/>
            </a:pPr>
            <a:r>
              <a:rPr lang="en-US" sz="2800" dirty="0"/>
              <a:t>Tourism Survey</a:t>
            </a:r>
          </a:p>
          <a:p>
            <a:endParaRPr lang="en-US" sz="2800" dirty="0"/>
          </a:p>
          <a:p>
            <a:pPr marL="457200" indent="-457200">
              <a:buFont typeface="Arial" panose="020B0604020202020204" pitchFamily="34" charset="0"/>
              <a:buChar char="•"/>
            </a:pPr>
            <a:r>
              <a:rPr lang="en-US" sz="2800" dirty="0"/>
              <a:t>Sustainability &amp; Resilience </a:t>
            </a:r>
          </a:p>
          <a:p>
            <a:r>
              <a:rPr lang="en-US" sz="2800" dirty="0"/>
              <a:t>      Workshop</a:t>
            </a:r>
          </a:p>
          <a:p>
            <a:endParaRPr lang="en-US" sz="2800" dirty="0"/>
          </a:p>
          <a:p>
            <a:pPr marL="457200" indent="-457200">
              <a:buFont typeface="Arial" panose="020B0604020202020204" pitchFamily="34" charset="0"/>
              <a:buChar char="•"/>
            </a:pPr>
            <a:r>
              <a:rPr lang="en-US" sz="2800" dirty="0"/>
              <a:t>Decarbonisation Audit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Community Action Plan</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a:p>
          <a:p>
            <a:endParaRPr lang="en-US" dirty="0"/>
          </a:p>
          <a:p>
            <a:endParaRPr lang="en-AU" dirty="0"/>
          </a:p>
        </p:txBody>
      </p:sp>
      <p:pic>
        <p:nvPicPr>
          <p:cNvPr id="1026" name="Picture 2" descr="Active Listening: Mastering the art of engaging conversation - Nom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180" y="1803809"/>
            <a:ext cx="4342851" cy="3050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4456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8793" y="160337"/>
            <a:ext cx="7205291" cy="745921"/>
          </a:xfrm>
        </p:spPr>
        <p:txBody>
          <a:bodyPr>
            <a:normAutofit/>
          </a:bodyPr>
          <a:lstStyle/>
          <a:p>
            <a:pPr algn="ctr"/>
            <a:r>
              <a:rPr lang="en-US" sz="4000" b="1" i="1" dirty="0"/>
              <a:t>Tourism Survey </a:t>
            </a:r>
            <a:endParaRPr lang="en-AU" sz="4000" b="1" i="1" dirty="0"/>
          </a:p>
        </p:txBody>
      </p:sp>
      <p:sp>
        <p:nvSpPr>
          <p:cNvPr id="3" name="TextBox 2"/>
          <p:cNvSpPr txBox="1"/>
          <p:nvPr/>
        </p:nvSpPr>
        <p:spPr>
          <a:xfrm>
            <a:off x="1100090" y="965644"/>
            <a:ext cx="10276433" cy="5355312"/>
          </a:xfrm>
          <a:prstGeom prst="rect">
            <a:avLst/>
          </a:prstGeom>
          <a:noFill/>
        </p:spPr>
        <p:txBody>
          <a:bodyPr wrap="square" rtlCol="0">
            <a:spAutoFit/>
          </a:bodyPr>
          <a:lstStyle/>
          <a:p>
            <a:pPr marL="285750" indent="-285750">
              <a:buFont typeface="Arial" panose="020B0604020202020204" pitchFamily="34" charset="0"/>
              <a:buChar char="•"/>
            </a:pPr>
            <a:r>
              <a:rPr lang="en-US" i="1" dirty="0"/>
              <a:t>I love the Island very much but I feel sad for the natural values we have lost.</a:t>
            </a:r>
          </a:p>
          <a:p>
            <a:endParaRPr lang="en-US" i="1" dirty="0"/>
          </a:p>
          <a:p>
            <a:pPr marL="285750" indent="-285750">
              <a:buFont typeface="Arial" panose="020B0604020202020204" pitchFamily="34" charset="0"/>
              <a:buChar char="•"/>
            </a:pPr>
            <a:r>
              <a:rPr lang="en-US" i="1" dirty="0"/>
              <a:t>If (tourism generated) resources were put into road improvement, sustainable transport options </a:t>
            </a:r>
          </a:p>
          <a:p>
            <a:r>
              <a:rPr lang="en-US" i="1" dirty="0"/>
              <a:t>     (e.g. electric and hybrid vehicles, safe walking tracks on roads). Promote MI as Clean and Green </a:t>
            </a:r>
          </a:p>
          <a:p>
            <a:r>
              <a:rPr lang="en-US" i="1" dirty="0"/>
              <a:t>      holiday destination. Reduce motor vehicles by increasing reliable public transport.</a:t>
            </a:r>
          </a:p>
          <a:p>
            <a:endParaRPr lang="en-US" i="1" dirty="0"/>
          </a:p>
          <a:p>
            <a:pPr marL="285750" indent="-285750">
              <a:buFont typeface="Arial" panose="020B0604020202020204" pitchFamily="34" charset="0"/>
              <a:buChar char="•"/>
            </a:pPr>
            <a:r>
              <a:rPr lang="en-US" i="1" dirty="0"/>
              <a:t>MI should be an ecotourism location. It could be a model community where solar power and </a:t>
            </a:r>
          </a:p>
          <a:p>
            <a:r>
              <a:rPr lang="en-US" i="1" dirty="0"/>
              <a:t>      sustainable water solutions are highlighted. Tourism developments should put environmental </a:t>
            </a:r>
          </a:p>
          <a:p>
            <a:r>
              <a:rPr lang="en-US" i="1" dirty="0"/>
              <a:t>      management in the forefront. The Island should provide a clean, safe and sustainable holiday option </a:t>
            </a:r>
          </a:p>
          <a:p>
            <a:r>
              <a:rPr lang="en-US" i="1" dirty="0"/>
              <a:t>      for families where a slower way of life and less consumerism are promoted.</a:t>
            </a:r>
          </a:p>
          <a:p>
            <a:endParaRPr lang="en-US" i="1" dirty="0"/>
          </a:p>
          <a:p>
            <a:pPr marL="285750" indent="-285750">
              <a:buFont typeface="Arial" panose="020B0604020202020204" pitchFamily="34" charset="0"/>
              <a:buChar char="•"/>
            </a:pPr>
            <a:r>
              <a:rPr lang="en-US" i="1" dirty="0"/>
              <a:t>Our community needs to be asked a lot more about the future of our island.</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i="1" dirty="0"/>
              <a:t>No more development, Maintain the village atmosphere. Encourage more shops and more seating. </a:t>
            </a:r>
          </a:p>
          <a:p>
            <a:r>
              <a:rPr lang="en-US" i="1" dirty="0"/>
              <a:t>     Maintain the unique trees. Keep it nature based, ensure plenty of shade.</a:t>
            </a:r>
          </a:p>
          <a:p>
            <a:endParaRPr lang="en-US" i="1" dirty="0"/>
          </a:p>
          <a:p>
            <a:pPr marL="285750" indent="-285750">
              <a:buFont typeface="Arial" panose="020B0604020202020204" pitchFamily="34" charset="0"/>
              <a:buChar char="•"/>
            </a:pPr>
            <a:r>
              <a:rPr lang="en-US" i="1" dirty="0"/>
              <a:t>Australia and the world is in need of more models of sustainable living and development. Magnetic Island</a:t>
            </a:r>
          </a:p>
          <a:p>
            <a:r>
              <a:rPr lang="en-US" i="1" dirty="0"/>
              <a:t>      is a unique location with a strong community base that wants to support its future growth but in a    </a:t>
            </a:r>
          </a:p>
          <a:p>
            <a:r>
              <a:rPr lang="en-US" i="1" dirty="0"/>
              <a:t>      manner sensitive to the environment, cultural history and sustainable lifestyles for its residents.</a:t>
            </a:r>
            <a:endParaRPr lang="en-US" sz="2800" dirty="0"/>
          </a:p>
        </p:txBody>
      </p:sp>
      <p:sp>
        <p:nvSpPr>
          <p:cNvPr id="4" name="AutoShape 2" descr="Sustainable Tourism: The new way to see the world | William Bl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Sustainable Tourism: The new way to see the world | William Bl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3074" name="Picture 2" descr="Communities - Interpreter Scholarship Program 202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3138" y="160337"/>
            <a:ext cx="1338108" cy="1351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6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Effect transition="in" filter="fade">
                                      <p:cBhvr>
                                        <p:cTn id="47" dur="500"/>
                                        <p:tgtEl>
                                          <p:spTgt spid="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3" end="13"/>
                                            </p:txEl>
                                          </p:spTgt>
                                        </p:tgtEl>
                                        <p:attrNameLst>
                                          <p:attrName>style.visibility</p:attrName>
                                        </p:attrNameLst>
                                      </p:cBhvr>
                                      <p:to>
                                        <p:strVal val="visible"/>
                                      </p:to>
                                    </p:set>
                                    <p:animEffect transition="in" filter="fade">
                                      <p:cBhvr>
                                        <p:cTn id="52" dur="500"/>
                                        <p:tgtEl>
                                          <p:spTgt spid="3">
                                            <p:txEl>
                                              <p:pRg st="13" end="1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fade">
                                      <p:cBhvr>
                                        <p:cTn id="57" dur="500"/>
                                        <p:tgtEl>
                                          <p:spTgt spid="3">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16" end="16"/>
                                            </p:txEl>
                                          </p:spTgt>
                                        </p:tgtEl>
                                        <p:attrNameLst>
                                          <p:attrName>style.visibility</p:attrName>
                                        </p:attrNameLst>
                                      </p:cBhvr>
                                      <p:to>
                                        <p:strVal val="visible"/>
                                      </p:to>
                                    </p:set>
                                    <p:animEffect transition="in" filter="fade">
                                      <p:cBhvr>
                                        <p:cTn id="62" dur="500"/>
                                        <p:tgtEl>
                                          <p:spTgt spid="3">
                                            <p:txEl>
                                              <p:pRg st="16" end="16"/>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
                                            <p:txEl>
                                              <p:pRg st="17" end="17"/>
                                            </p:txEl>
                                          </p:spTgt>
                                        </p:tgtEl>
                                        <p:attrNameLst>
                                          <p:attrName>style.visibility</p:attrName>
                                        </p:attrNameLst>
                                      </p:cBhvr>
                                      <p:to>
                                        <p:strVal val="visible"/>
                                      </p:to>
                                    </p:set>
                                    <p:animEffect transition="in" filter="fade">
                                      <p:cBhvr>
                                        <p:cTn id="67" dur="500"/>
                                        <p:tgtEl>
                                          <p:spTgt spid="3">
                                            <p:txEl>
                                              <p:pRg st="17" end="17"/>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8" end="18"/>
                                            </p:txEl>
                                          </p:spTgt>
                                        </p:tgtEl>
                                        <p:attrNameLst>
                                          <p:attrName>style.visibility</p:attrName>
                                        </p:attrNameLst>
                                      </p:cBhvr>
                                      <p:to>
                                        <p:strVal val="visible"/>
                                      </p:to>
                                    </p:set>
                                    <p:animEffect transition="in" filter="fade">
                                      <p:cBhvr>
                                        <p:cTn id="72"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8446" y="160337"/>
            <a:ext cx="3509287" cy="745921"/>
          </a:xfrm>
        </p:spPr>
        <p:txBody>
          <a:bodyPr>
            <a:normAutofit/>
          </a:bodyPr>
          <a:lstStyle/>
          <a:p>
            <a:pPr algn="ctr"/>
            <a:r>
              <a:rPr lang="en-US" sz="4000" b="1" i="1" dirty="0"/>
              <a:t>Key Points</a:t>
            </a:r>
            <a:endParaRPr lang="en-AU" sz="4000" b="1" i="1" dirty="0"/>
          </a:p>
        </p:txBody>
      </p:sp>
      <p:sp>
        <p:nvSpPr>
          <p:cNvPr id="3" name="TextBox 2"/>
          <p:cNvSpPr txBox="1"/>
          <p:nvPr/>
        </p:nvSpPr>
        <p:spPr>
          <a:xfrm>
            <a:off x="1067237" y="1036825"/>
            <a:ext cx="10276433" cy="3477875"/>
          </a:xfrm>
          <a:prstGeom prst="rect">
            <a:avLst/>
          </a:prstGeom>
          <a:noFill/>
        </p:spPr>
        <p:txBody>
          <a:bodyPr wrap="square" rtlCol="0">
            <a:spAutoFit/>
          </a:bodyPr>
          <a:lstStyle/>
          <a:p>
            <a:pPr marL="285750" indent="-285750">
              <a:buFont typeface="Arial" panose="020B0604020202020204" pitchFamily="34" charset="0"/>
              <a:buChar char="•"/>
            </a:pPr>
            <a:r>
              <a:rPr lang="en-US" i="1" dirty="0"/>
              <a:t>In the last decade there has been a major shift in approach to Tourism Planning. It is away from a focus on identifying resources and the needs of tourism businesses.</a:t>
            </a:r>
          </a:p>
          <a:p>
            <a:pPr marL="285750" indent="-285750">
              <a:buFont typeface="Arial" panose="020B0604020202020204" pitchFamily="34" charset="0"/>
              <a:buChar char="•"/>
            </a:pPr>
            <a:endParaRPr lang="en-US" sz="1000" i="1" dirty="0"/>
          </a:p>
          <a:p>
            <a:pPr marL="285750" indent="-285750">
              <a:buFont typeface="Arial" panose="020B0604020202020204" pitchFamily="34" charset="0"/>
              <a:buChar char="•"/>
            </a:pPr>
            <a:r>
              <a:rPr lang="en-US" i="1" dirty="0"/>
              <a:t>Towards emphasizing the Destination, its residents and the wellbeing and quality of that Environment.</a:t>
            </a:r>
          </a:p>
          <a:p>
            <a:pPr marL="285750" indent="-285750">
              <a:buFont typeface="Arial" panose="020B0604020202020204" pitchFamily="34" charset="0"/>
              <a:buChar char="•"/>
            </a:pPr>
            <a:endParaRPr lang="en-US" sz="1000" i="1" dirty="0"/>
          </a:p>
          <a:p>
            <a:pPr marL="285750" indent="-285750">
              <a:buFont typeface="Arial" panose="020B0604020202020204" pitchFamily="34" charset="0"/>
              <a:buChar char="•"/>
            </a:pPr>
            <a:r>
              <a:rPr lang="en-US" i="1" dirty="0"/>
              <a:t>The Survey reflects this new approach to tourism planning which places destination resident needs and aspirations at the centre of the planning process.</a:t>
            </a:r>
            <a:endParaRPr lang="en-US" b="1" i="1" dirty="0"/>
          </a:p>
          <a:p>
            <a:pPr marL="285750" indent="-285750">
              <a:buFont typeface="Arial" panose="020B0604020202020204" pitchFamily="34" charset="0"/>
              <a:buChar char="•"/>
            </a:pPr>
            <a:endParaRPr lang="en-US" sz="1000" i="1" dirty="0"/>
          </a:p>
          <a:p>
            <a:pPr marL="285750" indent="-285750">
              <a:buFont typeface="Arial" panose="020B0604020202020204" pitchFamily="34" charset="0"/>
              <a:buChar char="•"/>
            </a:pPr>
            <a:r>
              <a:rPr lang="en-US" i="1" dirty="0"/>
              <a:t>Residents views on tourism are clear and consistent. While they are generally supportive of tourism, they want a very specific and controlled approach.</a:t>
            </a:r>
          </a:p>
          <a:p>
            <a:pPr marL="285750" indent="-285750">
              <a:buFont typeface="Arial" panose="020B0604020202020204" pitchFamily="34" charset="0"/>
              <a:buChar char="•"/>
            </a:pPr>
            <a:endParaRPr lang="en-US" sz="1000" i="1" dirty="0"/>
          </a:p>
          <a:p>
            <a:pPr marL="285750" indent="-285750">
              <a:buFont typeface="Arial" panose="020B0604020202020204" pitchFamily="34" charset="0"/>
              <a:buChar char="•"/>
            </a:pPr>
            <a:r>
              <a:rPr lang="en-US" i="1" dirty="0"/>
              <a:t>There is clear support for further development of walking/trekking style experiences, boat and vessel based ecotourism/educational tourism and attention to be paid to the transport system to discourage tourist use of cars.</a:t>
            </a:r>
          </a:p>
        </p:txBody>
      </p:sp>
      <p:sp>
        <p:nvSpPr>
          <p:cNvPr id="4" name="AutoShape 2" descr="Sustainable Tourism: The new way to see the world | William Bl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Sustainable Tourism: The new way to see the world | William Bl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056" name="Picture 8" descr="Magnetic Island dwarf skink (Pygmaeascincus sadlie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4835" y="4514700"/>
            <a:ext cx="3188243" cy="16913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73422" y="4865376"/>
            <a:ext cx="6926961" cy="646331"/>
          </a:xfrm>
          <a:prstGeom prst="rect">
            <a:avLst/>
          </a:prstGeom>
          <a:noFill/>
        </p:spPr>
        <p:txBody>
          <a:bodyPr wrap="none" rtlCol="0">
            <a:spAutoFit/>
          </a:bodyPr>
          <a:lstStyle/>
          <a:p>
            <a:pPr algn="ctr"/>
            <a:r>
              <a:rPr lang="en-AU" b="1" dirty="0"/>
              <a:t>That is:</a:t>
            </a:r>
          </a:p>
          <a:p>
            <a:r>
              <a:rPr lang="en-AU" b="1" dirty="0"/>
              <a:t>Marketing our Destination based on a Sustainable Quality Environment</a:t>
            </a:r>
          </a:p>
        </p:txBody>
      </p:sp>
    </p:spTree>
    <p:extLst>
      <p:ext uri="{BB962C8B-B14F-4D97-AF65-F5344CB8AC3E}">
        <p14:creationId xmlns:p14="http://schemas.microsoft.com/office/powerpoint/2010/main" val="556901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Effect transition="in" filter="fade">
                                      <p:cBhvr>
                                        <p:cTn id="3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1209" y="303277"/>
            <a:ext cx="7831523" cy="592201"/>
          </a:xfrm>
        </p:spPr>
        <p:txBody>
          <a:bodyPr>
            <a:normAutofit fontScale="90000"/>
          </a:bodyPr>
          <a:lstStyle/>
          <a:p>
            <a:pPr algn="ctr"/>
            <a:r>
              <a:rPr lang="en-US" b="1" i="1" dirty="0"/>
              <a:t>Sustainability &amp; Resilience Workshop</a:t>
            </a:r>
            <a:endParaRPr lang="en-AU" b="1" i="1" dirty="0"/>
          </a:p>
        </p:txBody>
      </p:sp>
      <p:sp>
        <p:nvSpPr>
          <p:cNvPr id="3" name="TextBox 2"/>
          <p:cNvSpPr txBox="1"/>
          <p:nvPr/>
        </p:nvSpPr>
        <p:spPr>
          <a:xfrm>
            <a:off x="1056652" y="1063856"/>
            <a:ext cx="11403357" cy="5109091"/>
          </a:xfrm>
          <a:prstGeom prst="rect">
            <a:avLst/>
          </a:prstGeom>
          <a:noFill/>
        </p:spPr>
        <p:txBody>
          <a:bodyPr wrap="square" rtlCol="0">
            <a:spAutoFit/>
          </a:bodyPr>
          <a:lstStyle/>
          <a:p>
            <a:pPr marL="285750" indent="-285750">
              <a:buFont typeface="Arial" panose="020B0604020202020204" pitchFamily="34" charset="0"/>
              <a:buChar char="•"/>
            </a:pPr>
            <a:r>
              <a:rPr lang="en-US" i="1" dirty="0"/>
              <a:t>Full independent electrification of homes and vehicles, Smaller Buses</a:t>
            </a:r>
          </a:p>
          <a:p>
            <a:pPr marL="285750" indent="-285750">
              <a:buFont typeface="Arial" panose="020B0604020202020204" pitchFamily="34" charset="0"/>
              <a:buChar char="•"/>
            </a:pPr>
            <a:endParaRPr lang="en-US" sz="1000" i="1" dirty="0"/>
          </a:p>
          <a:p>
            <a:pPr marL="285750" indent="-285750">
              <a:buFont typeface="Arial" panose="020B0604020202020204" pitchFamily="34" charset="0"/>
              <a:buChar char="•"/>
            </a:pPr>
            <a:r>
              <a:rPr lang="en-US" i="1" dirty="0"/>
              <a:t>Micro Grid to Macro Grid to Natural Grid, No Waste, Green Energy, Hydrogen</a:t>
            </a:r>
          </a:p>
          <a:p>
            <a:pPr marL="285750" indent="-285750">
              <a:buFont typeface="Arial" panose="020B0604020202020204" pitchFamily="34" charset="0"/>
              <a:buChar char="•"/>
            </a:pPr>
            <a:endParaRPr lang="en-US" sz="1000" i="1" dirty="0"/>
          </a:p>
          <a:p>
            <a:pPr marL="285750" indent="-285750">
              <a:buFont typeface="Arial" panose="020B0604020202020204" pitchFamily="34" charset="0"/>
              <a:buChar char="•"/>
            </a:pPr>
            <a:r>
              <a:rPr lang="en-US" i="1" dirty="0"/>
              <a:t>Restore our Beaches and our Wetlands</a:t>
            </a:r>
            <a:endParaRPr lang="en-US" sz="1000" i="1" dirty="0"/>
          </a:p>
          <a:p>
            <a:pPr marL="285750" indent="-285750">
              <a:buFont typeface="Arial" panose="020B0604020202020204" pitchFamily="34" charset="0"/>
              <a:buChar char="•"/>
            </a:pPr>
            <a:endParaRPr lang="en-US" sz="1000" i="1" dirty="0"/>
          </a:p>
          <a:p>
            <a:pPr marL="285750" indent="-285750">
              <a:buFont typeface="Arial" panose="020B0604020202020204" pitchFamily="34" charset="0"/>
              <a:buChar char="•"/>
            </a:pPr>
            <a:r>
              <a:rPr lang="en-US" i="1" dirty="0"/>
              <a:t>Carrying capacity set, Passport to the Island, Rehabilitate our environment</a:t>
            </a:r>
          </a:p>
          <a:p>
            <a:pPr marL="285750" indent="-285750">
              <a:buFont typeface="Arial" panose="020B0604020202020204" pitchFamily="34" charset="0"/>
              <a:buChar char="•"/>
            </a:pPr>
            <a:endParaRPr lang="en-US" sz="1000" i="1" dirty="0"/>
          </a:p>
          <a:p>
            <a:pPr marL="285750" indent="-285750">
              <a:buFont typeface="Arial" panose="020B0604020202020204" pitchFamily="34" charset="0"/>
              <a:buChar char="•"/>
            </a:pPr>
            <a:r>
              <a:rPr lang="en-US" i="1" dirty="0"/>
              <a:t>Become certified global “Centre of Excellence” in tropical design and sustainability</a:t>
            </a:r>
          </a:p>
          <a:p>
            <a:pPr marL="285750" indent="-285750">
              <a:buFont typeface="Arial" panose="020B0604020202020204" pitchFamily="34" charset="0"/>
              <a:buChar char="•"/>
            </a:pPr>
            <a:endParaRPr lang="en-US" sz="1000" i="1" dirty="0"/>
          </a:p>
          <a:p>
            <a:pPr marL="285750" indent="-285750">
              <a:buFont typeface="Arial" panose="020B0604020202020204" pitchFamily="34" charset="0"/>
              <a:buChar char="•"/>
            </a:pPr>
            <a:r>
              <a:rPr lang="en-US" i="1" dirty="0"/>
              <a:t>Island is sustainable and self-reliant, Gardening is dramatically enhanced in urban areas for self-sufficient</a:t>
            </a:r>
          </a:p>
          <a:p>
            <a:endParaRPr lang="en-US" sz="1000" i="1" dirty="0"/>
          </a:p>
          <a:p>
            <a:pPr marL="285750" indent="-285750">
              <a:buFont typeface="Arial" panose="020B0604020202020204" pitchFamily="34" charset="0"/>
              <a:buChar char="•"/>
            </a:pPr>
            <a:r>
              <a:rPr lang="en-US" i="1" dirty="0"/>
              <a:t>Maggie is a case study for the rest of Australia United Community taking local action for climate change resilience</a:t>
            </a:r>
          </a:p>
          <a:p>
            <a:pPr marL="285750" indent="-285750">
              <a:buFont typeface="Arial" panose="020B0604020202020204" pitchFamily="34" charset="0"/>
              <a:buChar char="•"/>
            </a:pPr>
            <a:endParaRPr lang="en-US" sz="1000" i="1" dirty="0"/>
          </a:p>
          <a:p>
            <a:pPr marL="285750" indent="-285750">
              <a:buFont typeface="Arial" panose="020B0604020202020204" pitchFamily="34" charset="0"/>
              <a:buChar char="•"/>
            </a:pPr>
            <a:r>
              <a:rPr lang="en-US" i="1" dirty="0"/>
              <a:t>Healthy reefs, reef restoration, protecting our species (e.g. turtle hatchings)</a:t>
            </a:r>
          </a:p>
          <a:p>
            <a:pPr marL="285750" indent="-285750">
              <a:buFont typeface="Arial" panose="020B0604020202020204" pitchFamily="34" charset="0"/>
              <a:buChar char="•"/>
            </a:pPr>
            <a:endParaRPr lang="en-US" sz="1000" i="1" dirty="0"/>
          </a:p>
          <a:p>
            <a:pPr marL="285750" indent="-285750">
              <a:buFont typeface="Arial" panose="020B0604020202020204" pitchFamily="34" charset="0"/>
              <a:buChar char="•"/>
            </a:pPr>
            <a:r>
              <a:rPr lang="en-US" i="1" dirty="0"/>
              <a:t>Reduce pressure on our natural, social and cultural values, Sustainable economic growth that doesn’t impact</a:t>
            </a:r>
          </a:p>
          <a:p>
            <a:pPr marL="285750" indent="-285750">
              <a:buFont typeface="Arial" panose="020B0604020202020204" pitchFamily="34" charset="0"/>
              <a:buChar char="•"/>
            </a:pPr>
            <a:endParaRPr lang="en-US" sz="1000" i="1" dirty="0"/>
          </a:p>
          <a:p>
            <a:pPr marL="285750" indent="-285750">
              <a:buFont typeface="Arial" panose="020B0604020202020204" pitchFamily="34" charset="0"/>
              <a:buChar char="•"/>
            </a:pPr>
            <a:r>
              <a:rPr lang="en-US" i="1" dirty="0"/>
              <a:t>Cleveland Bay is cleaner, full of sea life, maintenance dredge spoil in deeper water and no impact on the Island</a:t>
            </a:r>
          </a:p>
          <a:p>
            <a:pPr marL="285750" indent="-285750">
              <a:buFont typeface="Arial" panose="020B0604020202020204" pitchFamily="34" charset="0"/>
              <a:buChar char="•"/>
            </a:pPr>
            <a:endParaRPr lang="en-US" sz="1000" i="1" dirty="0"/>
          </a:p>
          <a:p>
            <a:pPr marL="285750" indent="-285750">
              <a:buFont typeface="Arial" panose="020B0604020202020204" pitchFamily="34" charset="0"/>
              <a:buChar char="•"/>
            </a:pPr>
            <a:r>
              <a:rPr lang="en-US" i="1" dirty="0"/>
              <a:t>A cyclone shelter that doubles as a Community Centre with performance space, food co-op, garden, etc.</a:t>
            </a:r>
          </a:p>
          <a:p>
            <a:pPr marL="285750" indent="-285750">
              <a:buFont typeface="Arial" panose="020B0604020202020204" pitchFamily="34" charset="0"/>
              <a:buChar char="•"/>
            </a:pPr>
            <a:endParaRPr lang="en-US" sz="1000" i="1" dirty="0"/>
          </a:p>
          <a:p>
            <a:pPr marL="285750" indent="-285750">
              <a:buFont typeface="Arial" panose="020B0604020202020204" pitchFamily="34" charset="0"/>
              <a:buChar char="•"/>
            </a:pPr>
            <a:r>
              <a:rPr lang="en-US" i="1" dirty="0"/>
              <a:t>Biodiversity is treasured at the highest level as the prime determinant of community and culture</a:t>
            </a:r>
          </a:p>
        </p:txBody>
      </p:sp>
      <p:sp>
        <p:nvSpPr>
          <p:cNvPr id="4" name="AutoShape 2" descr="Sustainable Tourism: The new way to see the world | William Blu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 name="AutoShape 4" descr="Sustainable Tourism: The new way to see the world | William Blu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6" name="Picture 8" descr="Townsville City Council Logo - BSM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3085" y="904939"/>
            <a:ext cx="1892243" cy="189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065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4" end="14"/>
                                            </p:txEl>
                                          </p:spTgt>
                                        </p:tgtEl>
                                        <p:attrNameLst>
                                          <p:attrName>style.visibility</p:attrName>
                                        </p:attrNameLst>
                                      </p:cBhvr>
                                      <p:to>
                                        <p:strVal val="visible"/>
                                      </p:to>
                                    </p:set>
                                    <p:animEffect transition="in" filter="fade">
                                      <p:cBhvr>
                                        <p:cTn id="42" dur="500"/>
                                        <p:tgtEl>
                                          <p:spTgt spid="3">
                                            <p:txEl>
                                              <p:pRg st="14" end="1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6" end="16"/>
                                            </p:txEl>
                                          </p:spTgt>
                                        </p:tgtEl>
                                        <p:attrNameLst>
                                          <p:attrName>style.visibility</p:attrName>
                                        </p:attrNameLst>
                                      </p:cBhvr>
                                      <p:to>
                                        <p:strVal val="visible"/>
                                      </p:to>
                                    </p:set>
                                    <p:animEffect transition="in" filter="fade">
                                      <p:cBhvr>
                                        <p:cTn id="47" dur="500"/>
                                        <p:tgtEl>
                                          <p:spTgt spid="3">
                                            <p:txEl>
                                              <p:pRg st="16" end="1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18" end="18"/>
                                            </p:txEl>
                                          </p:spTgt>
                                        </p:tgtEl>
                                        <p:attrNameLst>
                                          <p:attrName>style.visibility</p:attrName>
                                        </p:attrNameLst>
                                      </p:cBhvr>
                                      <p:to>
                                        <p:strVal val="visible"/>
                                      </p:to>
                                    </p:set>
                                    <p:animEffect transition="in" filter="fade">
                                      <p:cBhvr>
                                        <p:cTn id="52" dur="500"/>
                                        <p:tgtEl>
                                          <p:spTgt spid="3">
                                            <p:txEl>
                                              <p:pRg st="18" end="1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20" end="20"/>
                                            </p:txEl>
                                          </p:spTgt>
                                        </p:tgtEl>
                                        <p:attrNameLst>
                                          <p:attrName>style.visibility</p:attrName>
                                        </p:attrNameLst>
                                      </p:cBhvr>
                                      <p:to>
                                        <p:strVal val="visible"/>
                                      </p:to>
                                    </p:set>
                                    <p:animEffect transition="in" filter="fade">
                                      <p:cBhvr>
                                        <p:cTn id="57" dur="500"/>
                                        <p:tgtEl>
                                          <p:spTgt spid="3">
                                            <p:txEl>
                                              <p:pRg st="20" end="2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
                                            <p:txEl>
                                              <p:pRg st="22" end="22"/>
                                            </p:txEl>
                                          </p:spTgt>
                                        </p:tgtEl>
                                        <p:attrNameLst>
                                          <p:attrName>style.visibility</p:attrName>
                                        </p:attrNameLst>
                                      </p:cBhvr>
                                      <p:to>
                                        <p:strVal val="visible"/>
                                      </p:to>
                                    </p:set>
                                    <p:animEffect transition="in" filter="fade">
                                      <p:cBhvr>
                                        <p:cTn id="62" dur="500"/>
                                        <p:tgtEl>
                                          <p:spTgt spid="3">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205" y="346651"/>
            <a:ext cx="5513321" cy="649881"/>
          </a:xfrm>
        </p:spPr>
        <p:txBody>
          <a:bodyPr>
            <a:normAutofit fontScale="90000"/>
          </a:bodyPr>
          <a:lstStyle/>
          <a:p>
            <a:pPr algn="ctr"/>
            <a:r>
              <a:rPr lang="en-US" b="1" i="1" dirty="0"/>
              <a:t>Decarbonisation Audit!</a:t>
            </a:r>
            <a:endParaRPr lang="en-AU" b="1" i="1" dirty="0"/>
          </a:p>
        </p:txBody>
      </p:sp>
      <p:sp>
        <p:nvSpPr>
          <p:cNvPr id="3" name="TextBox 2"/>
          <p:cNvSpPr txBox="1"/>
          <p:nvPr/>
        </p:nvSpPr>
        <p:spPr>
          <a:xfrm>
            <a:off x="838200" y="1057588"/>
            <a:ext cx="4399666" cy="5355312"/>
          </a:xfrm>
          <a:prstGeom prst="rect">
            <a:avLst/>
          </a:prstGeom>
          <a:noFill/>
        </p:spPr>
        <p:txBody>
          <a:bodyPr wrap="none" rtlCol="0">
            <a:spAutoFit/>
          </a:bodyPr>
          <a:lstStyle/>
          <a:p>
            <a:pPr marL="285750" indent="-285750">
              <a:buFont typeface="Arial" panose="020B0604020202020204" pitchFamily="34" charset="0"/>
              <a:buChar char="•"/>
            </a:pPr>
            <a:r>
              <a:rPr lang="en-US" b="1" u="sng" dirty="0"/>
              <a:t>Energy:</a:t>
            </a:r>
          </a:p>
          <a:p>
            <a:pPr marL="742950" lvl="1" indent="-285750">
              <a:buFont typeface="Arial" panose="020B0604020202020204" pitchFamily="34" charset="0"/>
              <a:buChar char="•"/>
            </a:pPr>
            <a:r>
              <a:rPr lang="en-US" sz="1400" dirty="0"/>
              <a:t>Energy Efficiency Retrofits</a:t>
            </a:r>
          </a:p>
          <a:p>
            <a:pPr marL="742950" lvl="1" indent="-285750">
              <a:buFont typeface="Arial" panose="020B0604020202020204" pitchFamily="34" charset="0"/>
              <a:buChar char="•"/>
            </a:pPr>
            <a:r>
              <a:rPr lang="en-US" sz="1400" dirty="0"/>
              <a:t>Green Hydrogen Transport Demo Project</a:t>
            </a:r>
          </a:p>
          <a:p>
            <a:pPr marL="742950" lvl="1" indent="-285750">
              <a:buFont typeface="Arial" panose="020B0604020202020204" pitchFamily="34" charset="0"/>
              <a:buChar char="•"/>
            </a:pPr>
            <a:r>
              <a:rPr lang="en-US" sz="1400" dirty="0"/>
              <a:t>Energy Demand System Incentive Scheme</a:t>
            </a:r>
          </a:p>
          <a:p>
            <a:pPr marL="742950" lvl="1" indent="-285750">
              <a:buFont typeface="Arial" panose="020B0604020202020204" pitchFamily="34" charset="0"/>
              <a:buChar char="•"/>
            </a:pPr>
            <a:r>
              <a:rPr lang="en-US" sz="1400" dirty="0"/>
              <a:t>Solar hot water systems</a:t>
            </a:r>
          </a:p>
          <a:p>
            <a:pPr marL="742950" lvl="1" indent="-285750">
              <a:buFont typeface="Arial" panose="020B0604020202020204" pitchFamily="34" charset="0"/>
              <a:buChar char="•"/>
            </a:pPr>
            <a:r>
              <a:rPr lang="en-US" sz="1400" dirty="0"/>
              <a:t>Solar PV rooftop systems</a:t>
            </a:r>
          </a:p>
          <a:p>
            <a:pPr marL="742950" lvl="1" indent="-285750">
              <a:buFont typeface="Arial" panose="020B0604020202020204" pitchFamily="34" charset="0"/>
              <a:buChar char="•"/>
            </a:pPr>
            <a:r>
              <a:rPr lang="en-US" sz="1400" dirty="0"/>
              <a:t>Micro grid study</a:t>
            </a:r>
          </a:p>
          <a:p>
            <a:pPr marL="285750" indent="-285750">
              <a:buFont typeface="Arial" panose="020B0604020202020204" pitchFamily="34" charset="0"/>
              <a:buChar char="•"/>
            </a:pPr>
            <a:r>
              <a:rPr lang="en-US" b="1" u="sng" dirty="0"/>
              <a:t>Transport:</a:t>
            </a:r>
          </a:p>
          <a:p>
            <a:pPr marL="742950" lvl="1" indent="-285750">
              <a:buFont typeface="Arial" panose="020B0604020202020204" pitchFamily="34" charset="0"/>
              <a:buChar char="•"/>
            </a:pPr>
            <a:r>
              <a:rPr lang="en-US" sz="1400" dirty="0"/>
              <a:t>Electric bicycle rental service</a:t>
            </a:r>
          </a:p>
          <a:p>
            <a:pPr marL="742950" lvl="1" indent="-285750">
              <a:buFont typeface="Arial" panose="020B0604020202020204" pitchFamily="34" charset="0"/>
              <a:buChar char="•"/>
            </a:pPr>
            <a:r>
              <a:rPr lang="en-US" sz="1400" dirty="0"/>
              <a:t>Low emission shuttlebus</a:t>
            </a:r>
          </a:p>
          <a:p>
            <a:pPr marL="742950" lvl="1" indent="-285750">
              <a:buFont typeface="Arial" panose="020B0604020202020204" pitchFamily="34" charset="0"/>
              <a:buChar char="•"/>
            </a:pPr>
            <a:r>
              <a:rPr lang="en-US" sz="1400" dirty="0"/>
              <a:t>Pathway networks and support active transport</a:t>
            </a:r>
          </a:p>
          <a:p>
            <a:pPr marL="742950" lvl="1" indent="-285750">
              <a:buFont typeface="Arial" panose="020B0604020202020204" pitchFamily="34" charset="0"/>
              <a:buChar char="•"/>
            </a:pPr>
            <a:r>
              <a:rPr lang="en-US" sz="1400" dirty="0"/>
              <a:t>Low emission marine transport</a:t>
            </a:r>
          </a:p>
          <a:p>
            <a:pPr marL="285750" indent="-285750">
              <a:buFont typeface="Arial" panose="020B0604020202020204" pitchFamily="34" charset="0"/>
              <a:buChar char="•"/>
            </a:pPr>
            <a:r>
              <a:rPr lang="en-US" b="1" u="sng" dirty="0"/>
              <a:t>Water:</a:t>
            </a:r>
          </a:p>
          <a:p>
            <a:pPr marL="742950" lvl="1" indent="-285750">
              <a:buFont typeface="Arial" panose="020B0604020202020204" pitchFamily="34" charset="0"/>
              <a:buChar char="•"/>
            </a:pPr>
            <a:r>
              <a:rPr lang="en-US" sz="1400" dirty="0"/>
              <a:t>Water Smart Demonstration Community</a:t>
            </a:r>
          </a:p>
          <a:p>
            <a:pPr marL="285750" indent="-285750">
              <a:buFont typeface="Arial" panose="020B0604020202020204" pitchFamily="34" charset="0"/>
              <a:buChar char="•"/>
            </a:pPr>
            <a:r>
              <a:rPr lang="en-US" b="1" u="sng" dirty="0"/>
              <a:t>Waste:</a:t>
            </a:r>
          </a:p>
          <a:p>
            <a:pPr marL="742950" lvl="1" indent="-285750">
              <a:buFont typeface="Arial" panose="020B0604020202020204" pitchFamily="34" charset="0"/>
              <a:buChar char="•"/>
            </a:pPr>
            <a:r>
              <a:rPr lang="en-US" sz="1400" dirty="0"/>
              <a:t>Sustainable and Environmental Education</a:t>
            </a:r>
          </a:p>
          <a:p>
            <a:pPr marL="742950" lvl="1" indent="-285750">
              <a:buFont typeface="Arial" panose="020B0604020202020204" pitchFamily="34" charset="0"/>
              <a:buChar char="•"/>
            </a:pPr>
            <a:r>
              <a:rPr lang="en-US" sz="1400" dirty="0"/>
              <a:t>Solar PV Waste Transfer Station</a:t>
            </a:r>
          </a:p>
          <a:p>
            <a:pPr marL="742950" lvl="1" indent="-285750">
              <a:buFont typeface="Arial" panose="020B0604020202020204" pitchFamily="34" charset="0"/>
              <a:buChar char="•"/>
            </a:pPr>
            <a:r>
              <a:rPr lang="en-US" sz="1400" dirty="0"/>
              <a:t>Organic Waste recycling study</a:t>
            </a:r>
          </a:p>
          <a:p>
            <a:pPr marL="742950" lvl="1" indent="-285750">
              <a:buFont typeface="Arial" panose="020B0604020202020204" pitchFamily="34" charset="0"/>
              <a:buChar char="•"/>
            </a:pPr>
            <a:r>
              <a:rPr lang="en-US" sz="1400" dirty="0"/>
              <a:t>Glass recycling study</a:t>
            </a:r>
          </a:p>
          <a:p>
            <a:pPr marL="285750" indent="-285750">
              <a:buFont typeface="Arial" panose="020B0604020202020204" pitchFamily="34" charset="0"/>
              <a:buChar char="•"/>
            </a:pPr>
            <a:r>
              <a:rPr lang="en-US" b="1" u="sng" dirty="0"/>
              <a:t>Resilience:</a:t>
            </a:r>
          </a:p>
          <a:p>
            <a:pPr marL="742950" lvl="1" indent="-285750">
              <a:buFont typeface="Arial" panose="020B0604020202020204" pitchFamily="34" charset="0"/>
              <a:buChar char="•"/>
            </a:pPr>
            <a:r>
              <a:rPr lang="en-US" sz="1400" dirty="0"/>
              <a:t>Native Plant Nursey</a:t>
            </a:r>
          </a:p>
          <a:p>
            <a:pPr marL="742950" lvl="1" indent="-285750">
              <a:buFont typeface="Arial" panose="020B0604020202020204" pitchFamily="34" charset="0"/>
              <a:buChar char="•"/>
            </a:pPr>
            <a:r>
              <a:rPr lang="en-US" sz="1400" dirty="0"/>
              <a:t>Aquaculture Production study</a:t>
            </a:r>
          </a:p>
          <a:p>
            <a:pPr marL="742950" lvl="1" indent="-285750">
              <a:buFont typeface="Arial" panose="020B0604020202020204" pitchFamily="34" charset="0"/>
              <a:buChar char="•"/>
            </a:pPr>
            <a:r>
              <a:rPr lang="en-US" sz="1400" dirty="0"/>
              <a:t>Tourism Master Plan</a:t>
            </a:r>
            <a:endParaRPr lang="en-US" dirty="0"/>
          </a:p>
        </p:txBody>
      </p:sp>
      <p:pic>
        <p:nvPicPr>
          <p:cNvPr id="4100" name="Picture 4" descr="Government | Fitzroy Basin Associ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93453" y="4836607"/>
            <a:ext cx="2365918" cy="157629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ydrogen: where is low-carbon fuel most useful for decarbonisati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9728" y="1256938"/>
            <a:ext cx="4190036" cy="3090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837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500"/>
                                        <p:tgtEl>
                                          <p:spTgt spid="3">
                                            <p:txEl>
                                              <p:pRg st="12" end="1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
                                            <p:txEl>
                                              <p:pRg st="13" end="13"/>
                                            </p:txEl>
                                          </p:spTgt>
                                        </p:tgtEl>
                                        <p:attrNameLst>
                                          <p:attrName>style.visibility</p:attrName>
                                        </p:attrNameLst>
                                      </p:cBhvr>
                                      <p:to>
                                        <p:strVal val="visible"/>
                                      </p:to>
                                    </p:set>
                                    <p:animEffect transition="in" filter="fade">
                                      <p:cBhvr>
                                        <p:cTn id="50" dur="500"/>
                                        <p:tgtEl>
                                          <p:spTgt spid="3">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Effect transition="in" filter="fade">
                                      <p:cBhvr>
                                        <p:cTn id="55" dur="500"/>
                                        <p:tgtEl>
                                          <p:spTgt spid="3">
                                            <p:txEl>
                                              <p:pRg st="14" end="14"/>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xEl>
                                              <p:pRg st="15" end="15"/>
                                            </p:txEl>
                                          </p:spTgt>
                                        </p:tgtEl>
                                        <p:attrNameLst>
                                          <p:attrName>style.visibility</p:attrName>
                                        </p:attrNameLst>
                                      </p:cBhvr>
                                      <p:to>
                                        <p:strVal val="visible"/>
                                      </p:to>
                                    </p:set>
                                    <p:animEffect transition="in" filter="fade">
                                      <p:cBhvr>
                                        <p:cTn id="58" dur="500"/>
                                        <p:tgtEl>
                                          <p:spTgt spid="3">
                                            <p:txEl>
                                              <p:pRg st="15" end="15"/>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
                                            <p:txEl>
                                              <p:pRg st="16" end="16"/>
                                            </p:txEl>
                                          </p:spTgt>
                                        </p:tgtEl>
                                        <p:attrNameLst>
                                          <p:attrName>style.visibility</p:attrName>
                                        </p:attrNameLst>
                                      </p:cBhvr>
                                      <p:to>
                                        <p:strVal val="visible"/>
                                      </p:to>
                                    </p:set>
                                    <p:animEffect transition="in" filter="fade">
                                      <p:cBhvr>
                                        <p:cTn id="61" dur="500"/>
                                        <p:tgtEl>
                                          <p:spTgt spid="3">
                                            <p:txEl>
                                              <p:pRg st="16" end="16"/>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
                                            <p:txEl>
                                              <p:pRg st="17" end="17"/>
                                            </p:txEl>
                                          </p:spTgt>
                                        </p:tgtEl>
                                        <p:attrNameLst>
                                          <p:attrName>style.visibility</p:attrName>
                                        </p:attrNameLst>
                                      </p:cBhvr>
                                      <p:to>
                                        <p:strVal val="visible"/>
                                      </p:to>
                                    </p:set>
                                    <p:animEffect transition="in" filter="fade">
                                      <p:cBhvr>
                                        <p:cTn id="64" dur="500"/>
                                        <p:tgtEl>
                                          <p:spTgt spid="3">
                                            <p:txEl>
                                              <p:pRg st="17" end="17"/>
                                            </p:txEl>
                                          </p:spTgt>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
                                            <p:txEl>
                                              <p:pRg st="18" end="18"/>
                                            </p:txEl>
                                          </p:spTgt>
                                        </p:tgtEl>
                                        <p:attrNameLst>
                                          <p:attrName>style.visibility</p:attrName>
                                        </p:attrNameLst>
                                      </p:cBhvr>
                                      <p:to>
                                        <p:strVal val="visible"/>
                                      </p:to>
                                    </p:set>
                                    <p:animEffect transition="in" filter="fade">
                                      <p:cBhvr>
                                        <p:cTn id="67" dur="500"/>
                                        <p:tgtEl>
                                          <p:spTgt spid="3">
                                            <p:txEl>
                                              <p:pRg st="18" end="1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
                                            <p:txEl>
                                              <p:pRg st="19" end="19"/>
                                            </p:txEl>
                                          </p:spTgt>
                                        </p:tgtEl>
                                        <p:attrNameLst>
                                          <p:attrName>style.visibility</p:attrName>
                                        </p:attrNameLst>
                                      </p:cBhvr>
                                      <p:to>
                                        <p:strVal val="visible"/>
                                      </p:to>
                                    </p:set>
                                    <p:animEffect transition="in" filter="fade">
                                      <p:cBhvr>
                                        <p:cTn id="72" dur="500"/>
                                        <p:tgtEl>
                                          <p:spTgt spid="3">
                                            <p:txEl>
                                              <p:pRg st="19" end="19"/>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
                                            <p:txEl>
                                              <p:pRg st="20" end="20"/>
                                            </p:txEl>
                                          </p:spTgt>
                                        </p:tgtEl>
                                        <p:attrNameLst>
                                          <p:attrName>style.visibility</p:attrName>
                                        </p:attrNameLst>
                                      </p:cBhvr>
                                      <p:to>
                                        <p:strVal val="visible"/>
                                      </p:to>
                                    </p:set>
                                    <p:animEffect transition="in" filter="fade">
                                      <p:cBhvr>
                                        <p:cTn id="75" dur="500"/>
                                        <p:tgtEl>
                                          <p:spTgt spid="3">
                                            <p:txEl>
                                              <p:pRg st="20" end="20"/>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
                                            <p:txEl>
                                              <p:pRg st="21" end="21"/>
                                            </p:txEl>
                                          </p:spTgt>
                                        </p:tgtEl>
                                        <p:attrNameLst>
                                          <p:attrName>style.visibility</p:attrName>
                                        </p:attrNameLst>
                                      </p:cBhvr>
                                      <p:to>
                                        <p:strVal val="visible"/>
                                      </p:to>
                                    </p:set>
                                    <p:animEffect transition="in" filter="fade">
                                      <p:cBhvr>
                                        <p:cTn id="78" dur="500"/>
                                        <p:tgtEl>
                                          <p:spTgt spid="3">
                                            <p:txEl>
                                              <p:pRg st="21" end="21"/>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
                                            <p:txEl>
                                              <p:pRg st="22" end="22"/>
                                            </p:txEl>
                                          </p:spTgt>
                                        </p:tgtEl>
                                        <p:attrNameLst>
                                          <p:attrName>style.visibility</p:attrName>
                                        </p:attrNameLst>
                                      </p:cBhvr>
                                      <p:to>
                                        <p:strVal val="visible"/>
                                      </p:to>
                                    </p:set>
                                    <p:animEffect transition="in" filter="fade">
                                      <p:cBhvr>
                                        <p:cTn id="81" dur="500"/>
                                        <p:tgtEl>
                                          <p:spTgt spid="3">
                                            <p:txEl>
                                              <p:pRg st="22" end="2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910" y="433872"/>
            <a:ext cx="6707801" cy="460753"/>
          </a:xfrm>
        </p:spPr>
        <p:txBody>
          <a:bodyPr>
            <a:normAutofit fontScale="90000"/>
          </a:bodyPr>
          <a:lstStyle/>
          <a:p>
            <a:pPr algn="ctr"/>
            <a:r>
              <a:rPr lang="en-US" b="1" i="1" dirty="0"/>
              <a:t>Community Action Plan</a:t>
            </a:r>
            <a:endParaRPr lang="en-AU" b="1" i="1" dirty="0"/>
          </a:p>
        </p:txBody>
      </p:sp>
      <p:sp>
        <p:nvSpPr>
          <p:cNvPr id="3" name="TextBox 2"/>
          <p:cNvSpPr txBox="1"/>
          <p:nvPr/>
        </p:nvSpPr>
        <p:spPr>
          <a:xfrm>
            <a:off x="752443" y="1201201"/>
            <a:ext cx="7846921" cy="4308872"/>
          </a:xfrm>
          <a:prstGeom prst="rect">
            <a:avLst/>
          </a:prstGeom>
          <a:noFill/>
        </p:spPr>
        <p:txBody>
          <a:bodyPr wrap="square" rtlCol="0">
            <a:spAutoFit/>
          </a:bodyPr>
          <a:lstStyle/>
          <a:p>
            <a:r>
              <a:rPr lang="en-US" dirty="0"/>
              <a:t>To identify a range of practical strategies to help maintain and restore the island’s marine and coastal world heritage values, and to contribute to Great Barrier Reef resilience. Five strategies and with specific roadmaps are the outcomes.</a:t>
            </a:r>
          </a:p>
          <a:p>
            <a:endParaRPr lang="en-US" dirty="0"/>
          </a:p>
          <a:p>
            <a:pPr marL="342900" indent="-342900">
              <a:buFont typeface="+mj-lt"/>
              <a:buAutoNum type="arabicPeriod"/>
            </a:pPr>
            <a:r>
              <a:rPr lang="en-US" i="1" dirty="0"/>
              <a:t>Promote awareness of Magnetic Island’s </a:t>
            </a:r>
            <a:r>
              <a:rPr lang="en-US" b="1" i="1" dirty="0"/>
              <a:t>World Heritage Values</a:t>
            </a:r>
            <a:r>
              <a:rPr lang="en-US" i="1" dirty="0"/>
              <a:t>.</a:t>
            </a:r>
          </a:p>
          <a:p>
            <a:pPr marL="342900" indent="-342900">
              <a:buFont typeface="+mj-lt"/>
              <a:buAutoNum type="arabicPeriod"/>
            </a:pPr>
            <a:endParaRPr lang="en-US" sz="1000" i="1" dirty="0"/>
          </a:p>
          <a:p>
            <a:pPr marL="342900" indent="-342900">
              <a:buFont typeface="+mj-lt"/>
              <a:buAutoNum type="arabicPeriod"/>
            </a:pPr>
            <a:r>
              <a:rPr lang="en-US" i="1" dirty="0"/>
              <a:t>Community Partnerships for </a:t>
            </a:r>
            <a:r>
              <a:rPr lang="en-US" b="1" i="1" dirty="0"/>
              <a:t>Ecosystem Monitoring </a:t>
            </a:r>
            <a:r>
              <a:rPr lang="en-US" i="1" dirty="0"/>
              <a:t>(Coastal &amp; Marine).</a:t>
            </a:r>
          </a:p>
          <a:p>
            <a:pPr marL="342900" indent="-342900">
              <a:buFont typeface="+mj-lt"/>
              <a:buAutoNum type="arabicPeriod"/>
            </a:pPr>
            <a:endParaRPr lang="en-US" sz="1000" i="1" dirty="0"/>
          </a:p>
          <a:p>
            <a:pPr marL="342900" indent="-342900">
              <a:buFont typeface="+mj-lt"/>
              <a:buAutoNum type="arabicPeriod"/>
            </a:pPr>
            <a:r>
              <a:rPr lang="en-US" i="1" dirty="0"/>
              <a:t>Protect and strengthen </a:t>
            </a:r>
            <a:r>
              <a:rPr lang="en-US" b="1" i="1" dirty="0"/>
              <a:t>Traditional Owner </a:t>
            </a:r>
            <a:r>
              <a:rPr lang="en-US" i="1" dirty="0"/>
              <a:t>Cultural Heritage.</a:t>
            </a:r>
          </a:p>
          <a:p>
            <a:pPr marL="342900" indent="-342900">
              <a:buFont typeface="+mj-lt"/>
              <a:buAutoNum type="arabicPeriod"/>
            </a:pPr>
            <a:endParaRPr lang="en-US" sz="1000" i="1" dirty="0"/>
          </a:p>
          <a:p>
            <a:pPr marL="342900" indent="-342900">
              <a:buFont typeface="+mj-lt"/>
              <a:buAutoNum type="arabicPeriod"/>
            </a:pPr>
            <a:r>
              <a:rPr lang="en-US" i="1" dirty="0"/>
              <a:t>(a) Develop, communicate and implement a community </a:t>
            </a:r>
            <a:r>
              <a:rPr lang="en-US" b="1" i="1" dirty="0"/>
              <a:t>vision and actions </a:t>
            </a:r>
            <a:r>
              <a:rPr lang="en-US" i="1" dirty="0"/>
              <a:t>for Magnetic island’s </a:t>
            </a:r>
            <a:r>
              <a:rPr lang="en-US" b="1" i="1" dirty="0"/>
              <a:t>marine and coastal world heritage values (</a:t>
            </a:r>
            <a:r>
              <a:rPr lang="en-US" i="1" dirty="0"/>
              <a:t>Previously labelled World’s Best Practice), (b) Community-led </a:t>
            </a:r>
            <a:r>
              <a:rPr lang="en-US" b="1" i="1" dirty="0"/>
              <a:t>Dredge Spoil </a:t>
            </a:r>
            <a:r>
              <a:rPr lang="en-US" i="1" dirty="0"/>
              <a:t>action strategy.</a:t>
            </a:r>
          </a:p>
          <a:p>
            <a:pPr marL="342900" indent="-342900">
              <a:buFont typeface="+mj-lt"/>
              <a:buAutoNum type="arabicPeriod"/>
            </a:pPr>
            <a:endParaRPr lang="en-US" sz="1000" i="1" dirty="0"/>
          </a:p>
          <a:p>
            <a:pPr marL="342900" indent="-342900">
              <a:buFont typeface="+mj-lt"/>
              <a:buAutoNum type="arabicPeriod"/>
            </a:pPr>
            <a:r>
              <a:rPr lang="en-US" i="1" dirty="0"/>
              <a:t>Develop Magnetic Island as a model for community-driven </a:t>
            </a:r>
            <a:r>
              <a:rPr lang="en-US" b="1" i="1" dirty="0"/>
              <a:t>Energy alternatives and Energy </a:t>
            </a:r>
            <a:r>
              <a:rPr lang="en-AU" b="1" i="1" dirty="0"/>
              <a:t>efficiency.</a:t>
            </a:r>
          </a:p>
        </p:txBody>
      </p:sp>
      <p:sp>
        <p:nvSpPr>
          <p:cNvPr id="5" name="AutoShape 2" descr="Great Barrier Reef Foundation Logo, HD Png Download , Transparent Png Image  - PNGite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 name="AutoShape 4" descr="Great Barrier Reef Foundation Logo, HD Png Download , Transparent Png Image  - PNGitem"/>
          <p:cNvSpPr>
            <a:spLocks noChangeAspect="1" noChangeArrowheads="1"/>
          </p:cNvSpPr>
          <p:nvPr/>
        </p:nvSpPr>
        <p:spPr bwMode="auto">
          <a:xfrm>
            <a:off x="307974" y="7937"/>
            <a:ext cx="3308199" cy="33082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8" name="Picture 7"/>
          <p:cNvPicPr>
            <a:picLocks noChangeAspect="1"/>
          </p:cNvPicPr>
          <p:nvPr/>
        </p:nvPicPr>
        <p:blipFill>
          <a:blip r:embed="rId2"/>
          <a:stretch>
            <a:fillRect/>
          </a:stretch>
        </p:blipFill>
        <p:spPr>
          <a:xfrm>
            <a:off x="8498712" y="1320560"/>
            <a:ext cx="2754064" cy="1718973"/>
          </a:xfrm>
          <a:prstGeom prst="rect">
            <a:avLst/>
          </a:prstGeom>
        </p:spPr>
      </p:pic>
      <p:pic>
        <p:nvPicPr>
          <p:cNvPr id="1026" name="Picture 2" descr="Australian Government Logo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844" y="3628205"/>
            <a:ext cx="2018932" cy="1016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144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6234" y="279667"/>
            <a:ext cx="3306004" cy="372266"/>
          </a:xfrm>
        </p:spPr>
        <p:txBody>
          <a:bodyPr>
            <a:normAutofit fontScale="90000"/>
          </a:bodyPr>
          <a:lstStyle/>
          <a:p>
            <a:pPr algn="ctr"/>
            <a:r>
              <a:rPr lang="en-US" b="1" i="1" dirty="0"/>
              <a:t>Other Islands</a:t>
            </a:r>
            <a:endParaRPr lang="en-AU" b="1" i="1" dirty="0"/>
          </a:p>
        </p:txBody>
      </p:sp>
      <p:sp>
        <p:nvSpPr>
          <p:cNvPr id="4" name="TextBox 3"/>
          <p:cNvSpPr txBox="1"/>
          <p:nvPr/>
        </p:nvSpPr>
        <p:spPr>
          <a:xfrm>
            <a:off x="480672" y="890598"/>
            <a:ext cx="8917328" cy="646331"/>
          </a:xfrm>
          <a:prstGeom prst="rect">
            <a:avLst/>
          </a:prstGeom>
          <a:noFill/>
        </p:spPr>
        <p:txBody>
          <a:bodyPr wrap="square" rtlCol="0">
            <a:spAutoFit/>
          </a:bodyPr>
          <a:lstStyle/>
          <a:p>
            <a:r>
              <a:rPr lang="en-AU" b="1" dirty="0"/>
              <a:t>All Australian islands – be they resort islands, eco-friendly resort islands, residential islands or non-residential islands, face comparable issues to Magnetic Island. </a:t>
            </a:r>
            <a:endParaRPr lang="en-AU" dirty="0"/>
          </a:p>
        </p:txBody>
      </p:sp>
      <p:pic>
        <p:nvPicPr>
          <p:cNvPr id="1028" name="Picture 4" descr="Yorke Island (Queensland)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9338733" y="4892933"/>
            <a:ext cx="2512149" cy="17412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REEN ISLAND RESORT: 2021 Prices &amp; Reviews - Photos of Resort - Tripadvis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8733" y="969434"/>
            <a:ext cx="2512149" cy="15621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Images Hamilton Islan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38734" y="2908116"/>
            <a:ext cx="2512148" cy="17739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3134" y="1536929"/>
            <a:ext cx="8703733" cy="923330"/>
          </a:xfrm>
          <a:prstGeom prst="rect">
            <a:avLst/>
          </a:prstGeom>
          <a:noFill/>
        </p:spPr>
        <p:txBody>
          <a:bodyPr wrap="square" rtlCol="0">
            <a:spAutoFit/>
          </a:bodyPr>
          <a:lstStyle/>
          <a:p>
            <a:pPr marL="800100" lvl="1" indent="-342900">
              <a:buFont typeface="Arial" panose="020B0604020202020204" pitchFamily="34" charset="0"/>
              <a:buChar char="•"/>
            </a:pPr>
            <a:r>
              <a:rPr lang="en-AU" b="1" dirty="0"/>
              <a:t>Green Island resort</a:t>
            </a:r>
            <a:r>
              <a:rPr lang="en-AU" dirty="0"/>
              <a:t>: desalination plant, tertiary sewage treatment plant, some waste management, a food digester and a glass crusher, building design feature is with the purpose to conserve the island’s environment and World Heritage values.</a:t>
            </a:r>
          </a:p>
        </p:txBody>
      </p:sp>
      <p:sp>
        <p:nvSpPr>
          <p:cNvPr id="5" name="TextBox 4"/>
          <p:cNvSpPr txBox="1"/>
          <p:nvPr/>
        </p:nvSpPr>
        <p:spPr>
          <a:xfrm>
            <a:off x="93133" y="2475438"/>
            <a:ext cx="8917328" cy="369332"/>
          </a:xfrm>
          <a:prstGeom prst="rect">
            <a:avLst/>
          </a:prstGeom>
          <a:noFill/>
        </p:spPr>
        <p:txBody>
          <a:bodyPr wrap="square" rtlCol="0">
            <a:spAutoFit/>
          </a:bodyPr>
          <a:lstStyle/>
          <a:p>
            <a:pPr marL="800100" lvl="1" indent="-342900">
              <a:buFont typeface="Arial" panose="020B0604020202020204" pitchFamily="34" charset="0"/>
              <a:buChar char="•"/>
            </a:pPr>
            <a:r>
              <a:rPr lang="en-AU" b="1" dirty="0"/>
              <a:t>Hamilton Island resort</a:t>
            </a:r>
            <a:r>
              <a:rPr lang="en-AU" dirty="0"/>
              <a:t>: reverse osmosis seawater desalination plant</a:t>
            </a:r>
            <a:r>
              <a:rPr lang="en-AU" sz="1000" dirty="0"/>
              <a:t>.</a:t>
            </a:r>
          </a:p>
        </p:txBody>
      </p:sp>
      <p:sp>
        <p:nvSpPr>
          <p:cNvPr id="6" name="TextBox 5"/>
          <p:cNvSpPr txBox="1"/>
          <p:nvPr/>
        </p:nvSpPr>
        <p:spPr>
          <a:xfrm>
            <a:off x="93133" y="2861748"/>
            <a:ext cx="8542866" cy="369332"/>
          </a:xfrm>
          <a:prstGeom prst="rect">
            <a:avLst/>
          </a:prstGeom>
          <a:noFill/>
        </p:spPr>
        <p:txBody>
          <a:bodyPr wrap="square" rtlCol="0">
            <a:spAutoFit/>
          </a:bodyPr>
          <a:lstStyle/>
          <a:p>
            <a:pPr marL="800100" lvl="1" indent="-342900">
              <a:buFont typeface="Arial" panose="020B0604020202020204" pitchFamily="34" charset="0"/>
              <a:buChar char="•"/>
            </a:pPr>
            <a:r>
              <a:rPr lang="en-AU" b="1" dirty="0"/>
              <a:t>Lindeman Island</a:t>
            </a:r>
            <a:r>
              <a:rPr lang="en-AU" dirty="0"/>
              <a:t> climatically responsive building minimise energy consumption.</a:t>
            </a:r>
          </a:p>
        </p:txBody>
      </p:sp>
      <p:sp>
        <p:nvSpPr>
          <p:cNvPr id="7" name="TextBox 6"/>
          <p:cNvSpPr txBox="1"/>
          <p:nvPr/>
        </p:nvSpPr>
        <p:spPr>
          <a:xfrm>
            <a:off x="71002" y="3248058"/>
            <a:ext cx="8424333" cy="369332"/>
          </a:xfrm>
          <a:prstGeom prst="rect">
            <a:avLst/>
          </a:prstGeom>
          <a:noFill/>
        </p:spPr>
        <p:txBody>
          <a:bodyPr wrap="square" rtlCol="0">
            <a:spAutoFit/>
          </a:bodyPr>
          <a:lstStyle/>
          <a:p>
            <a:pPr marL="800100" lvl="1" indent="-342900">
              <a:buFont typeface="Arial" panose="020B0604020202020204" pitchFamily="34" charset="0"/>
              <a:buChar char="•"/>
            </a:pPr>
            <a:r>
              <a:rPr lang="en-AU" b="1" dirty="0"/>
              <a:t>Lady Elliot Island</a:t>
            </a:r>
            <a:r>
              <a:rPr lang="en-AU" dirty="0"/>
              <a:t> solar hybrid power station, reduced diesel consumption 70%.</a:t>
            </a:r>
          </a:p>
        </p:txBody>
      </p:sp>
      <p:sp>
        <p:nvSpPr>
          <p:cNvPr id="8" name="TextBox 7"/>
          <p:cNvSpPr txBox="1"/>
          <p:nvPr/>
        </p:nvSpPr>
        <p:spPr>
          <a:xfrm>
            <a:off x="71002" y="3633673"/>
            <a:ext cx="9736667" cy="369332"/>
          </a:xfrm>
          <a:prstGeom prst="rect">
            <a:avLst/>
          </a:prstGeom>
          <a:noFill/>
        </p:spPr>
        <p:txBody>
          <a:bodyPr wrap="square" rtlCol="0">
            <a:spAutoFit/>
          </a:bodyPr>
          <a:lstStyle/>
          <a:p>
            <a:pPr marL="800100" lvl="1" indent="-342900">
              <a:buFont typeface="Arial" panose="020B0604020202020204" pitchFamily="34" charset="0"/>
              <a:buChar char="•"/>
            </a:pPr>
            <a:r>
              <a:rPr lang="en-AU" b="1" dirty="0"/>
              <a:t>Heron Island</a:t>
            </a:r>
            <a:r>
              <a:rPr lang="en-AU" dirty="0"/>
              <a:t>: 100% renewable energy in 2020, Waste Management on-site composting.</a:t>
            </a:r>
          </a:p>
        </p:txBody>
      </p:sp>
      <p:sp>
        <p:nvSpPr>
          <p:cNvPr id="9" name="TextBox 8"/>
          <p:cNvSpPr txBox="1"/>
          <p:nvPr/>
        </p:nvSpPr>
        <p:spPr>
          <a:xfrm>
            <a:off x="71002" y="4018879"/>
            <a:ext cx="9076266" cy="369332"/>
          </a:xfrm>
          <a:prstGeom prst="rect">
            <a:avLst/>
          </a:prstGeom>
          <a:noFill/>
        </p:spPr>
        <p:txBody>
          <a:bodyPr wrap="square" rtlCol="0">
            <a:spAutoFit/>
          </a:bodyPr>
          <a:lstStyle/>
          <a:p>
            <a:pPr marL="800100" lvl="1" indent="-342900">
              <a:buFont typeface="Arial" panose="020B0604020202020204" pitchFamily="34" charset="0"/>
              <a:buChar char="•"/>
            </a:pPr>
            <a:r>
              <a:rPr lang="en-AU" b="1" dirty="0"/>
              <a:t>Lord Howe Island</a:t>
            </a:r>
            <a:r>
              <a:rPr lang="en-AU" dirty="0"/>
              <a:t>: Island Board (LHIB), 10 year Strategic Plan, Waste Management.</a:t>
            </a:r>
          </a:p>
        </p:txBody>
      </p:sp>
      <p:sp>
        <p:nvSpPr>
          <p:cNvPr id="10" name="TextBox 9"/>
          <p:cNvSpPr txBox="1"/>
          <p:nvPr/>
        </p:nvSpPr>
        <p:spPr>
          <a:xfrm>
            <a:off x="71002" y="4399845"/>
            <a:ext cx="8144933" cy="369332"/>
          </a:xfrm>
          <a:prstGeom prst="rect">
            <a:avLst/>
          </a:prstGeom>
          <a:noFill/>
        </p:spPr>
        <p:txBody>
          <a:bodyPr wrap="square" rtlCol="0">
            <a:spAutoFit/>
          </a:bodyPr>
          <a:lstStyle/>
          <a:p>
            <a:pPr marL="800100" lvl="1" indent="-342900">
              <a:buFont typeface="Arial" panose="020B0604020202020204" pitchFamily="34" charset="0"/>
              <a:buChar char="•"/>
            </a:pPr>
            <a:r>
              <a:rPr lang="en-AU" b="1" dirty="0"/>
              <a:t>Norfolk Island, Rottnest Island, Kangaroo Island, King Island, etc….</a:t>
            </a:r>
          </a:p>
        </p:txBody>
      </p:sp>
      <p:sp>
        <p:nvSpPr>
          <p:cNvPr id="11" name="TextBox 10"/>
          <p:cNvSpPr txBox="1"/>
          <p:nvPr/>
        </p:nvSpPr>
        <p:spPr>
          <a:xfrm>
            <a:off x="93133" y="4791908"/>
            <a:ext cx="6248400" cy="369332"/>
          </a:xfrm>
          <a:prstGeom prst="rect">
            <a:avLst/>
          </a:prstGeom>
          <a:noFill/>
        </p:spPr>
        <p:txBody>
          <a:bodyPr wrap="square" rtlCol="0">
            <a:spAutoFit/>
          </a:bodyPr>
          <a:lstStyle/>
          <a:p>
            <a:pPr marL="800100" lvl="1" indent="-342900">
              <a:buFont typeface="Arial" panose="020B0604020202020204" pitchFamily="34" charset="0"/>
              <a:buChar char="•"/>
            </a:pPr>
            <a:r>
              <a:rPr lang="en-AU" b="1" dirty="0"/>
              <a:t>Palm Island and Masiq Island </a:t>
            </a:r>
            <a:r>
              <a:rPr lang="en-AU" dirty="0"/>
              <a:t>– Decarbonisation Audit</a:t>
            </a:r>
            <a:endParaRPr lang="en-AU" b="1" dirty="0"/>
          </a:p>
        </p:txBody>
      </p:sp>
    </p:spTree>
    <p:extLst>
      <p:ext uri="{BB962C8B-B14F-4D97-AF65-F5344CB8AC3E}">
        <p14:creationId xmlns:p14="http://schemas.microsoft.com/office/powerpoint/2010/main" val="2142440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5" grpId="0"/>
      <p:bldP spid="6" grpId="0"/>
      <p:bldP spid="7" grpId="0"/>
      <p:bldP spid="8" grpId="0"/>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0F13EDAF540C42BA602FD44CA557FF" ma:contentTypeVersion="13" ma:contentTypeDescription="Create a new document." ma:contentTypeScope="" ma:versionID="79679aadba677f89112b8d0f0e073516">
  <xsd:schema xmlns:xsd="http://www.w3.org/2001/XMLSchema" xmlns:xs="http://www.w3.org/2001/XMLSchema" xmlns:p="http://schemas.microsoft.com/office/2006/metadata/properties" xmlns:ns3="a0ea7fd5-597f-4b14-9572-715ec59349c4" xmlns:ns4="ef360b0d-7387-49ae-b4bb-c35567e562f7" targetNamespace="http://schemas.microsoft.com/office/2006/metadata/properties" ma:root="true" ma:fieldsID="1a56de49e6d8309fa1a389b08c0bdaea" ns3:_="" ns4:_="">
    <xsd:import namespace="a0ea7fd5-597f-4b14-9572-715ec59349c4"/>
    <xsd:import namespace="ef360b0d-7387-49ae-b4bb-c35567e562f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ea7fd5-597f-4b14-9572-715ec59349c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f360b0d-7387-49ae-b4bb-c35567e562f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5EFEC61-D136-4901-BA7A-E1E588D43031}">
  <ds:schemaRefs>
    <ds:schemaRef ds:uri="http://schemas.microsoft.com/sharepoint/v3/contenttype/forms"/>
  </ds:schemaRefs>
</ds:datastoreItem>
</file>

<file path=customXml/itemProps2.xml><?xml version="1.0" encoding="utf-8"?>
<ds:datastoreItem xmlns:ds="http://schemas.openxmlformats.org/officeDocument/2006/customXml" ds:itemID="{632D83E5-03F4-4B89-B65D-27A614E770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ea7fd5-597f-4b14-9572-715ec59349c4"/>
    <ds:schemaRef ds:uri="ef360b0d-7387-49ae-b4bb-c35567e562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42AB06-6FDC-4FC0-B4C8-3C7ED7150B8D}">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ef360b0d-7387-49ae-b4bb-c35567e562f7"/>
    <ds:schemaRef ds:uri="a0ea7fd5-597f-4b14-9572-715ec59349c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4798</TotalTime>
  <Words>1117</Words>
  <Application>Microsoft Office PowerPoint</Application>
  <PresentationFormat>Widescreen</PresentationFormat>
  <Paragraphs>168</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What is the future of Magnetic Island?</vt:lpstr>
      <vt:lpstr>We have diverse Stakeholders</vt:lpstr>
      <vt:lpstr>What’s our Community saying?</vt:lpstr>
      <vt:lpstr>Tourism Survey </vt:lpstr>
      <vt:lpstr>Key Points</vt:lpstr>
      <vt:lpstr>Sustainability &amp; Resilience Workshop</vt:lpstr>
      <vt:lpstr>Decarbonisation Audit!</vt:lpstr>
      <vt:lpstr>Community Action Plan</vt:lpstr>
      <vt:lpstr>Other Islands</vt:lpstr>
      <vt:lpstr>The Leading Sustainable island Community</vt:lpstr>
      <vt:lpstr>A Whole of Island Approach</vt:lpstr>
      <vt:lpstr>The Leading Sustainable Island Community</vt:lpstr>
      <vt:lpstr>Working Groups</vt:lpstr>
      <vt:lpstr>The Leading Sustainable island Community</vt:lpstr>
    </vt:vector>
  </TitlesOfParts>
  <Company>James Cook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Magnetic Island Plan</dc:title>
  <dc:creator>Les Sampson</dc:creator>
  <cp:lastModifiedBy>Les Sampson</cp:lastModifiedBy>
  <cp:revision>138</cp:revision>
  <cp:lastPrinted>2021-09-30T03:34:32Z</cp:lastPrinted>
  <dcterms:created xsi:type="dcterms:W3CDTF">2021-01-28T04:49:53Z</dcterms:created>
  <dcterms:modified xsi:type="dcterms:W3CDTF">2022-03-14T07:32:26Z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0x0101001F0F13EDAF540C42BA602FD44CA557FF</vt:lpwstr>
  </property>
</Properties>
</file>