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606" r:id="rId2"/>
    <p:sldId id="552" r:id="rId3"/>
    <p:sldId id="571" r:id="rId4"/>
    <p:sldId id="607" r:id="rId5"/>
    <p:sldId id="609" r:id="rId6"/>
    <p:sldId id="272" r:id="rId7"/>
    <p:sldId id="276" r:id="rId8"/>
    <p:sldId id="555" r:id="rId9"/>
  </p:sldIdLst>
  <p:sldSz cx="13004800" cy="97536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" panose="020B060402020202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Helvetica Neue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XqFJCUgLj0/zzI7cHLEXyHvs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70350" autoAdjust="0"/>
  </p:normalViewPr>
  <p:slideViewPr>
    <p:cSldViewPr snapToGrid="0">
      <p:cViewPr varScale="1">
        <p:scale>
          <a:sx n="26" d="100"/>
          <a:sy n="26" d="100"/>
        </p:scale>
        <p:origin x="1786" y="48"/>
      </p:cViewPr>
      <p:guideLst/>
    </p:cSldViewPr>
  </p:slideViewPr>
  <p:outlineViewPr>
    <p:cViewPr>
      <p:scale>
        <a:sx n="33" d="100"/>
        <a:sy n="33" d="100"/>
      </p:scale>
      <p:origin x="0" y="-3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b="1" dirty="0"/>
              <a:t>Acknowledgment of Country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Acknowledge the “insert traditional owners” as the Traditional Custodians of the land, seas, and waterways on which we stand today.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Pay respect to their Elders past present and emerging.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We would also like to acknowledge that this land – which we benefit from occupying – was stolen, and that sovereignty was never ceded.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b="0" dirty="0"/>
          </a:p>
          <a:p>
            <a:r>
              <a:rPr lang="en-AU" b="1" dirty="0"/>
              <a:t>Introduction of speaker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Here on behalf of Tangaroa Blue – AMDI Project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job is to clean-up beaches and count all the rubbish that we clean-up.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Who is Tangaroa Blue Foundation?</a:t>
            </a:r>
          </a:p>
          <a:p>
            <a:pPr marL="457200" marR="0" lvl="0" indent="-228600" algn="l" defTabSz="914400" rtl="0" eaLnBrk="1" fontAlgn="base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None/>
              <a:tabLst/>
              <a:defRPr/>
            </a:pPr>
            <a:r>
              <a:rPr lang="en-AU" sz="1800" dirty="0">
                <a:solidFill>
                  <a:srgbClr val="FFFFFF"/>
                </a:solidFill>
                <a:latin typeface="Helvetica"/>
                <a:cs typeface="Helvetica"/>
              </a:rPr>
              <a:t>Started</a:t>
            </a:r>
            <a:r>
              <a:rPr lang="en-AU" sz="1800" b="0" dirty="0">
                <a:solidFill>
                  <a:srgbClr val="FFFFFF"/>
                </a:solidFill>
                <a:latin typeface="Helvetica"/>
                <a:cs typeface="Helvetica"/>
              </a:rPr>
              <a:t> in Western Australia in 2004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Maori and Polynesian mythology, Tangaroa is the god of the ocean - If you look after me, I’ll look after you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Tangaroa Blue’s motto “If all we do is clean-up, that’s all we’ll ever do”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Created AMDI – Australian Marine Debris Initiative</a:t>
            </a:r>
          </a:p>
        </p:txBody>
      </p:sp>
    </p:spTree>
    <p:extLst>
      <p:ext uri="{BB962C8B-B14F-4D97-AF65-F5344CB8AC3E}">
        <p14:creationId xmlns:p14="http://schemas.microsoft.com/office/powerpoint/2010/main" val="10356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AMDI App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Get it on the app store (both Android and Apple)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Anyone can upload to it (data is checked for quality before going online) and it is an open access database (open to the public)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Resources on how to use it on our website 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Citizen science tool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776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Volunteer hours 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578,556  volunteer hours. Standard pay would be $41.25 x ~578556 vol/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$23.9 million dollars in volunteer hours contributing to the health of our environment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Economic contribution from vols / community framework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GOV couldn’t afford these efforts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Partners (clean up sites &amp; events)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TB is a not for profit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organisation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the entity hosting AMDI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AMDI is a program that provides a platform for everyone to contribute and use</a:t>
            </a:r>
          </a:p>
        </p:txBody>
      </p:sp>
    </p:spTree>
    <p:extLst>
      <p:ext uri="{BB962C8B-B14F-4D97-AF65-F5344CB8AC3E}">
        <p14:creationId xmlns:p14="http://schemas.microsoft.com/office/powerpoint/2010/main" val="48324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33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51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399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Helvetica Neue"/>
              <a:buNone/>
              <a:defRPr sz="2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Helvetica Neue"/>
              <a:buNone/>
              <a:defRPr sz="2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Helvetica Neue"/>
              <a:buNone/>
              <a:defRPr sz="2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Helvetica Neue"/>
              <a:buNone/>
              <a:defRPr sz="2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Helvetica Neue"/>
              <a:buNone/>
              <a:defRPr sz="2900" b="1"/>
            </a:lvl5pPr>
            <a:lvl6pPr marL="2743200" lvl="5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4958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24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4958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24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4958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24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4957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24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1270000" y="4267112"/>
            <a:ext cx="10464800" cy="60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1pPr>
            <a:lvl2pPr marL="914400" lvl="1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>
            <a:spLocks noGrp="1"/>
          </p:cNvSpPr>
          <p:nvPr>
            <p:ph type="pic" idx="2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>
            <a:spLocks noGrp="1"/>
          </p:cNvSpPr>
          <p:nvPr>
            <p:ph type="pic" idx="2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Helvetica Neue"/>
              <a:buNone/>
              <a:defRPr sz="2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Helvetica Neue"/>
              <a:buNone/>
              <a:defRPr sz="29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Helvetica Neue"/>
              <a:buNone/>
              <a:defRPr sz="29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Helvetica Neue"/>
              <a:buNone/>
              <a:defRPr sz="29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Helvetica Neue"/>
              <a:buNone/>
              <a:defRPr sz="2900" b="1"/>
            </a:lvl5pPr>
            <a:lvl6pPr marL="2743200" lvl="5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1pPr>
            <a:lvl2pPr marL="914400" lvl="1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>
            <a:spLocks noGrp="1"/>
          </p:cNvSpPr>
          <p:nvPr>
            <p:ph type="pic" idx="2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9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1pPr>
            <a:lvl2pPr marL="914400" lvl="1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>
            <a:spLocks noGrp="1"/>
          </p:cNvSpPr>
          <p:nvPr>
            <p:ph type="pic" idx="2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Google Shape;40;p40"/>
          <p:cNvSpPr>
            <a:spLocks noGrp="1"/>
          </p:cNvSpPr>
          <p:nvPr>
            <p:ph type="pic" idx="3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" name="Google Shape;41;p40"/>
          <p:cNvSpPr>
            <a:spLocks noGrp="1"/>
          </p:cNvSpPr>
          <p:nvPr>
            <p:ph type="pic" idx="4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8512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512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512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8512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8512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8512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8512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8512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85127" algn="l" rtl="0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2465"/>
              <a:buFont typeface="Helvetica Neue"/>
              <a:buChar char="•"/>
              <a:defRPr sz="17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amdi.tangaroablu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ara-mae@tangaroablue.org" TargetMode="External"/><Relationship Id="rId5" Type="http://schemas.openxmlformats.org/officeDocument/2006/relationships/hyperlink" Target="http://www.tangaroablue.org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/>
          <p:nvPr/>
        </p:nvSpPr>
        <p:spPr>
          <a:xfrm>
            <a:off x="-165100" y="-114300"/>
            <a:ext cx="13335001" cy="99822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4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" name="Google Shape;55;p2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7971" y="7042443"/>
            <a:ext cx="4248592" cy="92912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/>
          <p:nvPr/>
        </p:nvSpPr>
        <p:spPr>
          <a:xfrm>
            <a:off x="0" y="1492250"/>
            <a:ext cx="12933630" cy="394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</a:pPr>
            <a:r>
              <a:rPr lang="en-AU" sz="8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Magnetic Island </a:t>
            </a:r>
            <a:br>
              <a:rPr lang="en-AU" sz="8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AU" sz="8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Marine Debris</a:t>
            </a:r>
            <a:r>
              <a:rPr lang="en-AU" sz="8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A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</a:pPr>
            <a:r>
              <a:rPr lang="en-AU" sz="2400" b="1" i="0" u="none" strike="noStrike" cap="none" dirty="0">
                <a:solidFill>
                  <a:srgbClr val="FFFFFF"/>
                </a:solidFill>
                <a:latin typeface="Helvetica Neue"/>
                <a:ea typeface="Arial"/>
                <a:cs typeface="Arial"/>
                <a:sym typeface="Helvetica Neue"/>
              </a:rPr>
              <a:t>Kara-Mae Coulter-Atkins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</a:pPr>
            <a:r>
              <a:rPr lang="en-AU" sz="2400" b="1" dirty="0">
                <a:solidFill>
                  <a:srgbClr val="FFFFFF"/>
                </a:solidFill>
                <a:latin typeface="Helvetica Neue"/>
                <a:sym typeface="Helvetica Neue"/>
              </a:rPr>
              <a:t>AMDI Project Officer - Townsville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E02CFC-AD78-4736-89D3-DA22438CE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" y="11229"/>
            <a:ext cx="13003731" cy="9731141"/>
          </a:xfrm>
          <a:prstGeom prst="rect">
            <a:avLst/>
          </a:prstGeom>
        </p:spPr>
      </p:pic>
      <p:pic>
        <p:nvPicPr>
          <p:cNvPr id="144" name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95" y="-1263874"/>
            <a:ext cx="13212190" cy="316488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BD58C7-C472-4BBA-9B50-EEA4DEA340FF}"/>
              </a:ext>
            </a:extLst>
          </p:cNvPr>
          <p:cNvSpPr/>
          <p:nvPr/>
        </p:nvSpPr>
        <p:spPr>
          <a:xfrm>
            <a:off x="0" y="1901010"/>
            <a:ext cx="8132579" cy="6104235"/>
          </a:xfrm>
          <a:prstGeom prst="rect">
            <a:avLst/>
          </a:prstGeom>
          <a:solidFill>
            <a:srgbClr val="6C6969">
              <a:alpha val="2588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Established in Western Australia in 2004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30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“If all we do is clean-up, that’s all we’ll ever do”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30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Step 1: </a:t>
            </a:r>
            <a:r>
              <a:rPr kumimoji="0" lang="en-AU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Clean up beach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30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Step 2: </a:t>
            </a:r>
            <a:r>
              <a:rPr lang="en-AU" sz="3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Count all rubbish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30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Step 3: Record the rubbish type in AMDI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Step 4: </a:t>
            </a:r>
            <a:r>
              <a:rPr kumimoji="0" lang="en-AU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Find where it came from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30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Step 5: </a:t>
            </a:r>
            <a:r>
              <a:rPr lang="en-AU" sz="3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Stop it from there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45" name="pasted-image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695" y="7363918"/>
            <a:ext cx="13212190" cy="236679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BDAD69-4405-4254-88C2-97D26233910A}"/>
              </a:ext>
            </a:extLst>
          </p:cNvPr>
          <p:cNvSpPr txBox="1"/>
          <p:nvPr/>
        </p:nvSpPr>
        <p:spPr>
          <a:xfrm>
            <a:off x="218941" y="449012"/>
            <a:ext cx="570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 sz="2900" b="1">
                <a:solidFill>
                  <a:srgbClr val="FFFFFF"/>
                </a:solidFill>
              </a:defRPr>
            </a:pPr>
            <a:r>
              <a:rPr lang="en-AU" sz="3200" dirty="0">
                <a:solidFill>
                  <a:srgbClr val="FFFFFF"/>
                </a:solidFill>
                <a:latin typeface="Helvetica"/>
                <a:cs typeface="Helvetica"/>
                <a:sym typeface="Helvetica"/>
              </a:rPr>
              <a:t>Tangaroa Blue Foundation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5101F-6148-4A89-BC5C-A52C5C7C2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74" y="7972314"/>
            <a:ext cx="5115339" cy="17583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pdf"/>
          <p:cNvPicPr>
            <a:picLocks noChangeAspect="1"/>
          </p:cNvPicPr>
          <p:nvPr/>
        </p:nvPicPr>
        <p:blipFill rotWithShape="1">
          <a:blip r:embed="rId3"/>
          <a:srcRect l="2330" t="-759" r="2330" b="29278"/>
          <a:stretch/>
        </p:blipFill>
        <p:spPr>
          <a:xfrm flipH="1">
            <a:off x="0" y="7412233"/>
            <a:ext cx="13004800" cy="233561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 txBox="1"/>
          <p:nvPr/>
        </p:nvSpPr>
        <p:spPr>
          <a:xfrm>
            <a:off x="577452" y="419893"/>
            <a:ext cx="7483609" cy="1548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20000"/>
              </a:lnSpc>
              <a:defRPr sz="3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 title</a:t>
            </a:r>
          </a:p>
          <a:p>
            <a:pPr algn="l">
              <a:lnSpc>
                <a:spcPct val="120000"/>
              </a:lnSpc>
              <a:defRPr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Secondary title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77452" y="8205257"/>
            <a:ext cx="7483610" cy="1548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20000"/>
              </a:lnSpc>
              <a:defRPr sz="3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AU" dirty="0"/>
              <a:t>AMDI Database and App</a:t>
            </a:r>
            <a:endParaRPr dirty="0"/>
          </a:p>
          <a:p>
            <a:pPr algn="l">
              <a:lnSpc>
                <a:spcPct val="120000"/>
              </a:lnSpc>
              <a:defRPr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4" name="Picture 12">
            <a:hlinkClick r:id="rId4"/>
            <a:extLst>
              <a:ext uri="{FF2B5EF4-FFF2-40B4-BE49-F238E27FC236}">
                <a16:creationId xmlns:a16="http://schemas.microsoft.com/office/drawing/2014/main" id="{4506AA57-FC13-4E0A-9A8F-9B3D9BEDF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11" y="367997"/>
            <a:ext cx="6107600" cy="703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1F70E21-0C80-4D57-8307-3B148BDA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52" y="419893"/>
            <a:ext cx="6109454" cy="27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52005-C55F-2544-6243-90E48070C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906" y="3428041"/>
            <a:ext cx="6107600" cy="56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5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27336896-77DD-49D8-B8E8-791E2B798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95" y="-1263874"/>
            <a:ext cx="13212190" cy="316488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 txBox="1">
            <a:spLocks noGrp="1"/>
          </p:cNvSpPr>
          <p:nvPr>
            <p:ph type="body" sz="half" idx="4294967295"/>
          </p:nvPr>
        </p:nvSpPr>
        <p:spPr>
          <a:xfrm>
            <a:off x="477439" y="2483231"/>
            <a:ext cx="5410305" cy="657586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altLang="en-US" sz="3200" dirty="0">
                <a:solidFill>
                  <a:srgbClr val="0070C0"/>
                </a:solidFill>
                <a:latin typeface="Arial" panose="020B0604020202020204" pitchFamily="34" charset="0"/>
              </a:rPr>
              <a:t>26,769</a:t>
            </a:r>
            <a:r>
              <a:rPr lang="en-AU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items collected (2014-2021)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altLang="en-US" sz="3200" dirty="0">
                <a:solidFill>
                  <a:srgbClr val="0070C0"/>
                </a:solidFill>
                <a:latin typeface="Arial" panose="020B0604020202020204" pitchFamily="34" charset="0"/>
              </a:rPr>
              <a:t>473.25kg</a:t>
            </a:r>
            <a:r>
              <a:rPr lang="en-AU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of rubbish removed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alt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altLang="en-US" sz="3200" dirty="0">
                <a:solidFill>
                  <a:srgbClr val="0070C0"/>
                </a:solidFill>
                <a:latin typeface="Arial" panose="020B0604020202020204" pitchFamily="34" charset="0"/>
              </a:rPr>
              <a:t>11</a:t>
            </a:r>
            <a:r>
              <a:rPr lang="en-AU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clean-up sites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sz="3200" dirty="0">
                <a:solidFill>
                  <a:srgbClr val="0070C0"/>
                </a:solidFill>
                <a:latin typeface="Arial" panose="020B0604020202020204" pitchFamily="34" charset="0"/>
              </a:rPr>
              <a:t>59 </a:t>
            </a:r>
            <a:r>
              <a:rPr lang="en-AU" sz="2400" dirty="0">
                <a:solidFill>
                  <a:srgbClr val="0070C0"/>
                </a:solidFill>
                <a:latin typeface="Arial" panose="020B0604020202020204" pitchFamily="34" charset="0"/>
              </a:rPr>
              <a:t>clean-up events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altLang="en-US" sz="3200" dirty="0">
                <a:solidFill>
                  <a:srgbClr val="0070C0"/>
                </a:solidFill>
                <a:latin typeface="Arial" panose="020B0604020202020204" pitchFamily="34" charset="0"/>
              </a:rPr>
              <a:t>19,946</a:t>
            </a:r>
            <a:r>
              <a:rPr lang="en-AU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 volunteers hours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altLang="en-US" sz="3200" dirty="0">
                <a:solidFill>
                  <a:srgbClr val="0070C0"/>
                </a:solidFill>
                <a:latin typeface="Arial" panose="020B0604020202020204" pitchFamily="34" charset="0"/>
              </a:rPr>
              <a:t>522</a:t>
            </a:r>
            <a:r>
              <a:rPr lang="en-AU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 volunteers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72073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altLang="en-US" sz="2000" i="1" dirty="0">
                <a:solidFill>
                  <a:srgbClr val="0070C0"/>
                </a:solidFill>
                <a:latin typeface="Arial" panose="020B0604020202020204" pitchFamily="34" charset="0"/>
              </a:rPr>
              <a:t>(data current as of 25</a:t>
            </a:r>
            <a:r>
              <a:rPr lang="en-AU" altLang="en-US" sz="2000" i="1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th</a:t>
            </a:r>
            <a:r>
              <a:rPr lang="en-AU" altLang="en-US" sz="2000" i="1" dirty="0">
                <a:solidFill>
                  <a:srgbClr val="0070C0"/>
                </a:solidFill>
                <a:latin typeface="Arial" panose="020B0604020202020204" pitchFamily="34" charset="0"/>
              </a:rPr>
              <a:t> May 2022)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AU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900" b="1"/>
            </a:pP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4D0453-1CDA-4F9A-B42F-19C314758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804" y="3633424"/>
            <a:ext cx="2752544" cy="2880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98B26-A081-4369-B402-12EB497C8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479" y="6052769"/>
            <a:ext cx="4648633" cy="3486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D34BD8-DF91-4893-BB6C-D0897708E499}"/>
              </a:ext>
            </a:extLst>
          </p:cNvPr>
          <p:cNvSpPr/>
          <p:nvPr/>
        </p:nvSpPr>
        <p:spPr>
          <a:xfrm>
            <a:off x="9374846" y="-313652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???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B828FDF-0B99-49FF-BD0D-EEE9311061C2}"/>
              </a:ext>
            </a:extLst>
          </p:cNvPr>
          <p:cNvSpPr/>
          <p:nvPr/>
        </p:nvSpPr>
        <p:spPr>
          <a:xfrm rot="19774229">
            <a:off x="5743892" y="7495612"/>
            <a:ext cx="2820999" cy="1331804"/>
          </a:xfrm>
          <a:prstGeom prst="wedgeEllipseCallout">
            <a:avLst>
              <a:gd name="adj1" fmla="val 32862"/>
              <a:gd name="adj2" fmla="val -1202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400" dirty="0">
                <a:solidFill>
                  <a:schemeClr val="tx1"/>
                </a:solidFill>
              </a:rPr>
              <a:t>2.5 years!</a:t>
            </a:r>
          </a:p>
        </p:txBody>
      </p:sp>
      <p:pic>
        <p:nvPicPr>
          <p:cNvPr id="1026" name="Picture 2" descr="picture of koala, magnetic island wildlife">
            <a:extLst>
              <a:ext uri="{FF2B5EF4-FFF2-40B4-BE49-F238E27FC236}">
                <a16:creationId xmlns:a16="http://schemas.microsoft.com/office/drawing/2014/main" id="{E4E64DEC-3C27-E126-AE8C-BB9C81452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r="25462"/>
          <a:stretch/>
        </p:blipFill>
        <p:spPr bwMode="auto">
          <a:xfrm>
            <a:off x="7984374" y="461309"/>
            <a:ext cx="4641828" cy="34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975C5A7-98A4-4752-9278-336AB9136E1D}"/>
              </a:ext>
            </a:extLst>
          </p:cNvPr>
          <p:cNvSpPr/>
          <p:nvPr/>
        </p:nvSpPr>
        <p:spPr>
          <a:xfrm rot="1504156">
            <a:off x="9527348" y="4305196"/>
            <a:ext cx="2752544" cy="1331804"/>
          </a:xfrm>
          <a:prstGeom prst="wedgeEllipseCallout">
            <a:avLst>
              <a:gd name="adj1" fmla="val -88612"/>
              <a:gd name="adj2" fmla="val 1434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400" dirty="0">
                <a:solidFill>
                  <a:schemeClr val="tx1"/>
                </a:solidFill>
              </a:rPr>
              <a:t>59!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3C2303-C941-4E8E-9C5F-654EC73FF397}"/>
              </a:ext>
            </a:extLst>
          </p:cNvPr>
          <p:cNvSpPr txBox="1"/>
          <p:nvPr/>
        </p:nvSpPr>
        <p:spPr>
          <a:xfrm>
            <a:off x="378599" y="317291"/>
            <a:ext cx="699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 sz="2900" b="1">
                <a:solidFill>
                  <a:srgbClr val="FFFFFF"/>
                </a:solidFill>
              </a:defRPr>
            </a:pPr>
            <a:r>
              <a:rPr lang="en-AU" sz="3200" dirty="0">
                <a:solidFill>
                  <a:srgbClr val="FFFFFF"/>
                </a:solidFill>
                <a:latin typeface="Helvetica"/>
                <a:cs typeface="Helvetica"/>
                <a:sym typeface="Helvetica"/>
              </a:rPr>
              <a:t>AMDI Database – Magnetic Island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4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72596-FD44-7174-FD71-93254152E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98763" y="-63665"/>
            <a:ext cx="12007273" cy="98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6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99DFE86-6FC2-D965-52EB-B3CC8B1C4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0"/>
          <a:stretch/>
        </p:blipFill>
        <p:spPr bwMode="auto">
          <a:xfrm>
            <a:off x="-581891" y="0"/>
            <a:ext cx="13586692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1;p12">
            <a:extLst>
              <a:ext uri="{FF2B5EF4-FFF2-40B4-BE49-F238E27FC236}">
                <a16:creationId xmlns:a16="http://schemas.microsoft.com/office/drawing/2014/main" id="{5616004B-22F3-4AF9-9A2F-6EA701B079FF}"/>
              </a:ext>
            </a:extLst>
          </p:cNvPr>
          <p:cNvSpPr txBox="1"/>
          <p:nvPr/>
        </p:nvSpPr>
        <p:spPr>
          <a:xfrm>
            <a:off x="-581892" y="4086840"/>
            <a:ext cx="13586692" cy="1579920"/>
          </a:xfrm>
          <a:prstGeom prst="rect">
            <a:avLst/>
          </a:prstGeom>
          <a:solidFill>
            <a:srgbClr val="002060">
              <a:alpha val="28627"/>
            </a:srgbClr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</a:pPr>
            <a:r>
              <a:rPr lang="en-AU" sz="8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can you do to help?</a:t>
            </a: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90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6;p27" descr="pasted-image.pdf">
            <a:extLst>
              <a:ext uri="{FF2B5EF4-FFF2-40B4-BE49-F238E27FC236}">
                <a16:creationId xmlns:a16="http://schemas.microsoft.com/office/drawing/2014/main" id="{33077A68-AF0D-4ABE-B66F-84EAF0F5A4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50803" y="7351758"/>
            <a:ext cx="13640475" cy="303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7FEBD4-C6D2-4AE3-9018-BD7F1A80A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2" y="8136630"/>
            <a:ext cx="5183282" cy="1936532"/>
          </a:xfrm>
          <a:prstGeom prst="rect">
            <a:avLst/>
          </a:prstGeom>
        </p:spPr>
      </p:pic>
      <p:sp>
        <p:nvSpPr>
          <p:cNvPr id="8" name="Google Shape;210;p25">
            <a:extLst>
              <a:ext uri="{FF2B5EF4-FFF2-40B4-BE49-F238E27FC236}">
                <a16:creationId xmlns:a16="http://schemas.microsoft.com/office/drawing/2014/main" id="{E767197B-009C-4FF6-B6CB-32B8388F9AF0}"/>
              </a:ext>
            </a:extLst>
          </p:cNvPr>
          <p:cNvSpPr txBox="1"/>
          <p:nvPr/>
        </p:nvSpPr>
        <p:spPr>
          <a:xfrm>
            <a:off x="397136" y="245414"/>
            <a:ext cx="12210527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</a:pPr>
            <a:r>
              <a:rPr lang="en-AU" sz="3200" b="1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host or participate in a clean-up and add to the AMDI Database!</a:t>
            </a:r>
            <a:endParaRPr sz="3200" b="1" i="0" u="none" strike="noStrike" cap="none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80D508-B638-4106-5788-3A827D38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6" y="1624062"/>
            <a:ext cx="8368145" cy="47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description available.">
            <a:extLst>
              <a:ext uri="{FF2B5EF4-FFF2-40B4-BE49-F238E27FC236}">
                <a16:creationId xmlns:a16="http://schemas.microsoft.com/office/drawing/2014/main" id="{44FB3C94-4854-B2C3-4AF3-9DADE4EC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03383"/>
            <a:ext cx="4987663" cy="66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2D589-8EFE-11D5-6E0A-CED217DF2C92}"/>
              </a:ext>
            </a:extLst>
          </p:cNvPr>
          <p:cNvSpPr txBox="1"/>
          <p:nvPr/>
        </p:nvSpPr>
        <p:spPr>
          <a:xfrm>
            <a:off x="397136" y="6524414"/>
            <a:ext cx="683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Local Community Group – Townsville Hike and Explore</a:t>
            </a:r>
            <a:br>
              <a:rPr lang="en-AU" sz="18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AU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9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asted-image.pdf"/>
          <p:cNvPicPr>
            <a:picLocks noChangeAspect="1"/>
          </p:cNvPicPr>
          <p:nvPr/>
        </p:nvPicPr>
        <p:blipFill rotWithShape="1">
          <a:blip r:embed="rId3" cstate="email">
            <a:alphaModFix amt="13046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27065"/>
            <a:ext cx="13004801" cy="100806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75">
            <a:extLst>
              <a:ext uri="{FF2B5EF4-FFF2-40B4-BE49-F238E27FC236}">
                <a16:creationId xmlns:a16="http://schemas.microsoft.com/office/drawing/2014/main" id="{ECE2642A-E15F-4B69-B9AF-A3DC4923D408}"/>
              </a:ext>
            </a:extLst>
          </p:cNvPr>
          <p:cNvSpPr txBox="1">
            <a:spLocks/>
          </p:cNvSpPr>
          <p:nvPr/>
        </p:nvSpPr>
        <p:spPr>
          <a:xfrm>
            <a:off x="360218" y="219185"/>
            <a:ext cx="12703618" cy="663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850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00A3DA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en-AU" sz="3600" dirty="0"/>
          </a:p>
          <a:p>
            <a:pPr algn="l" hangingPunct="1">
              <a:spcAft>
                <a:spcPts val="1800"/>
              </a:spcAft>
            </a:pPr>
            <a:r>
              <a:rPr lang="en-AU" sz="3600" dirty="0"/>
              <a:t>In Summary</a:t>
            </a:r>
          </a:p>
          <a:p>
            <a:pPr marL="571500" indent="-571500" algn="l" hangingPunct="1">
              <a:spcAft>
                <a:spcPts val="1800"/>
              </a:spcAft>
              <a:buFontTx/>
              <a:buChar char="-"/>
            </a:pPr>
            <a:r>
              <a:rPr lang="en-AU" sz="3600" dirty="0">
                <a:solidFill>
                  <a:schemeClr val="tx1"/>
                </a:solidFill>
              </a:rPr>
              <a:t>Tangaroa Blue Foundation host a platform for the AMDI Database, a citizen science tool where data can be collected or accessed by everyone</a:t>
            </a:r>
          </a:p>
          <a:p>
            <a:pPr marL="571500" indent="-571500" algn="l" hangingPunct="1">
              <a:spcAft>
                <a:spcPts val="1800"/>
              </a:spcAft>
              <a:buFontTx/>
              <a:buChar char="-"/>
            </a:pPr>
            <a:r>
              <a:rPr lang="en-AU" sz="3600" dirty="0">
                <a:solidFill>
                  <a:schemeClr val="tx1"/>
                </a:solidFill>
              </a:rPr>
              <a:t>Majority of regular clean-up sites are along the East coast of Magnetic Island </a:t>
            </a:r>
          </a:p>
          <a:p>
            <a:pPr marL="571500" indent="-571500" algn="l" hangingPunct="1">
              <a:spcAft>
                <a:spcPts val="1800"/>
              </a:spcAft>
              <a:buFont typeface="Wingdings" panose="05000000000000000000" pitchFamily="2" charset="2"/>
              <a:buChar char="à"/>
            </a:pPr>
            <a:r>
              <a:rPr lang="en-AU" sz="3600" dirty="0">
                <a:solidFill>
                  <a:srgbClr val="FF0000"/>
                </a:solidFill>
                <a:sym typeface="Wingdings" panose="05000000000000000000" pitchFamily="2" charset="2"/>
              </a:rPr>
              <a:t>KNOWLEDGE GAP: </a:t>
            </a:r>
            <a:r>
              <a:rPr lang="en-AU" sz="3600" dirty="0">
                <a:solidFill>
                  <a:schemeClr val="tx1"/>
                </a:solidFill>
                <a:sym typeface="Wingdings" panose="05000000000000000000" pitchFamily="2" charset="2"/>
              </a:rPr>
              <a:t>West and North West coastline</a:t>
            </a:r>
          </a:p>
          <a:p>
            <a:pPr marL="571500" indent="-571500" algn="l" hangingPunct="1">
              <a:spcAft>
                <a:spcPts val="1800"/>
              </a:spcAft>
              <a:buFont typeface="Wingdings" panose="05000000000000000000" pitchFamily="2" charset="2"/>
              <a:buChar char="à"/>
            </a:pPr>
            <a:r>
              <a:rPr lang="en-AU" sz="3600" dirty="0">
                <a:solidFill>
                  <a:srgbClr val="FF0000"/>
                </a:solidFill>
                <a:sym typeface="Wingdings" panose="05000000000000000000" pitchFamily="2" charset="2"/>
              </a:rPr>
              <a:t>THE PROBLEM: </a:t>
            </a:r>
            <a:r>
              <a:rPr lang="en-AU" sz="3600" dirty="0">
                <a:solidFill>
                  <a:schemeClr val="tx1"/>
                </a:solidFill>
                <a:sym typeface="Wingdings" panose="05000000000000000000" pitchFamily="2" charset="2"/>
              </a:rPr>
              <a:t>Difficult to reach without a marine vessel</a:t>
            </a:r>
          </a:p>
          <a:p>
            <a:pPr algn="l" hangingPunct="1">
              <a:spcAft>
                <a:spcPts val="1800"/>
              </a:spcAft>
            </a:pPr>
            <a:r>
              <a:rPr lang="en-AU" sz="3600" dirty="0">
                <a:solidFill>
                  <a:schemeClr val="tx1"/>
                </a:solidFill>
                <a:sym typeface="Wingdings" panose="05000000000000000000" pitchFamily="2" charset="2"/>
              </a:rPr>
              <a:t>- Visit </a:t>
            </a:r>
            <a:r>
              <a:rPr lang="en-AU" sz="3600" dirty="0">
                <a:solidFill>
                  <a:schemeClr val="tx1"/>
                </a:solidFill>
                <a:sym typeface="Wingdings" panose="05000000000000000000" pitchFamily="2" charset="2"/>
                <a:hlinkClick r:id="rId5"/>
              </a:rPr>
              <a:t>www.tangaroablue.org</a:t>
            </a:r>
            <a:r>
              <a:rPr lang="en-AU" sz="3600" dirty="0">
                <a:solidFill>
                  <a:schemeClr val="tx1"/>
                </a:solidFill>
                <a:sym typeface="Wingdings" panose="05000000000000000000" pitchFamily="2" charset="2"/>
              </a:rPr>
              <a:t> for education materials on “how to run a clean-up” and “how to use the AMDI Database”</a:t>
            </a:r>
          </a:p>
          <a:p>
            <a:pPr marL="571500" indent="-571500" algn="l" hangingPunct="1">
              <a:spcAft>
                <a:spcPts val="1800"/>
              </a:spcAft>
              <a:buFontTx/>
              <a:buChar char="-"/>
            </a:pPr>
            <a:endParaRPr lang="en-AU" sz="3600" dirty="0">
              <a:solidFill>
                <a:schemeClr val="tx1"/>
              </a:solidFill>
            </a:endParaRPr>
          </a:p>
          <a:p>
            <a:pPr algn="l" hangingPunct="1">
              <a:spcAft>
                <a:spcPts val="1800"/>
              </a:spcAft>
            </a:pPr>
            <a:r>
              <a:rPr lang="en-AU" sz="3600" dirty="0">
                <a:solidFill>
                  <a:schemeClr val="tx1"/>
                </a:solidFill>
              </a:rPr>
              <a:t>Contact: </a:t>
            </a:r>
            <a:r>
              <a:rPr lang="en-AU" sz="3600" dirty="0">
                <a:solidFill>
                  <a:srgbClr val="0000FF"/>
                </a:solidFill>
                <a:hlinkClick r:id="rId6"/>
              </a:rPr>
              <a:t>kara-mae@tangaroablue.org</a:t>
            </a:r>
            <a:endParaRPr lang="en-AU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224C1E-97F2-4E76-BF3D-786D4DC78495}"/>
              </a:ext>
            </a:extLst>
          </p:cNvPr>
          <p:cNvSpPr/>
          <p:nvPr/>
        </p:nvSpPr>
        <p:spPr>
          <a:xfrm>
            <a:off x="0" y="6851176"/>
            <a:ext cx="13004800" cy="2902424"/>
          </a:xfrm>
          <a:prstGeom prst="rect">
            <a:avLst/>
          </a:prstGeom>
          <a:solidFill>
            <a:srgbClr val="00AF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85CCD-89FC-4942-A1B0-24901558D7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41" y="7593909"/>
            <a:ext cx="5846347" cy="1816572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D1E9C3C-40A1-4121-92F3-608602E62B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79" y="7469975"/>
            <a:ext cx="5074700" cy="2064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7346</TotalTime>
  <Words>528</Words>
  <Application>Microsoft Office PowerPoint</Application>
  <PresentationFormat>Custom</PresentationFormat>
  <Paragraphs>75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Helvetica Neue Light</vt:lpstr>
      <vt:lpstr>Helvetica</vt:lpstr>
      <vt:lpstr>Wingdings</vt:lpstr>
      <vt:lpstr>Arial</vt:lpstr>
      <vt:lpstr>Calibri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Torraca</dc:creator>
  <cp:lastModifiedBy>Jo Marks</cp:lastModifiedBy>
  <cp:revision>39</cp:revision>
  <dcterms:modified xsi:type="dcterms:W3CDTF">2022-05-26T11:12:59Z</dcterms:modified>
</cp:coreProperties>
</file>